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8" r:id="rId2"/>
    <p:sldId id="362" r:id="rId3"/>
    <p:sldId id="321" r:id="rId4"/>
    <p:sldId id="324" r:id="rId5"/>
    <p:sldId id="354" r:id="rId6"/>
    <p:sldId id="328" r:id="rId7"/>
    <p:sldId id="355" r:id="rId8"/>
    <p:sldId id="373" r:id="rId9"/>
    <p:sldId id="265" r:id="rId10"/>
    <p:sldId id="372" r:id="rId11"/>
    <p:sldId id="261" r:id="rId12"/>
    <p:sldId id="329" r:id="rId13"/>
    <p:sldId id="263" r:id="rId14"/>
    <p:sldId id="333" r:id="rId15"/>
    <p:sldId id="335" r:id="rId16"/>
    <p:sldId id="336" r:id="rId17"/>
    <p:sldId id="337" r:id="rId18"/>
    <p:sldId id="347" r:id="rId19"/>
    <p:sldId id="342" r:id="rId20"/>
    <p:sldId id="338" r:id="rId21"/>
    <p:sldId id="339" r:id="rId22"/>
    <p:sldId id="340" r:id="rId23"/>
    <p:sldId id="341" r:id="rId24"/>
    <p:sldId id="334" r:id="rId25"/>
    <p:sldId id="343" r:id="rId26"/>
    <p:sldId id="358" r:id="rId27"/>
    <p:sldId id="359" r:id="rId28"/>
    <p:sldId id="360" r:id="rId29"/>
    <p:sldId id="352" r:id="rId30"/>
    <p:sldId id="349" r:id="rId31"/>
    <p:sldId id="350" r:id="rId32"/>
    <p:sldId id="351" r:id="rId33"/>
    <p:sldId id="361" r:id="rId34"/>
    <p:sldId id="363" r:id="rId35"/>
    <p:sldId id="283" r:id="rId36"/>
    <p:sldId id="290" r:id="rId37"/>
    <p:sldId id="291" r:id="rId38"/>
    <p:sldId id="301" r:id="rId39"/>
    <p:sldId id="295" r:id="rId40"/>
    <p:sldId id="302" r:id="rId41"/>
    <p:sldId id="374" r:id="rId42"/>
    <p:sldId id="382" r:id="rId43"/>
    <p:sldId id="379" r:id="rId44"/>
    <p:sldId id="378" r:id="rId45"/>
    <p:sldId id="380" r:id="rId46"/>
    <p:sldId id="376" r:id="rId47"/>
    <p:sldId id="377" r:id="rId48"/>
    <p:sldId id="381" r:id="rId49"/>
    <p:sldId id="383" r:id="rId50"/>
    <p:sldId id="385" r:id="rId51"/>
    <p:sldId id="384" r:id="rId52"/>
    <p:sldId id="386" r:id="rId53"/>
    <p:sldId id="387" r:id="rId54"/>
    <p:sldId id="316" r:id="rId55"/>
    <p:sldId id="303" r:id="rId56"/>
    <p:sldId id="375" r:id="rId57"/>
    <p:sldId id="366" r:id="rId58"/>
    <p:sldId id="304" r:id="rId5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69" autoAdjust="0"/>
    <p:restoredTop sz="91068" autoAdjust="0"/>
  </p:normalViewPr>
  <p:slideViewPr>
    <p:cSldViewPr>
      <p:cViewPr varScale="1">
        <p:scale>
          <a:sx n="64" d="100"/>
          <a:sy n="64" d="100"/>
        </p:scale>
        <p:origin x="1616" y="36"/>
      </p:cViewPr>
      <p:guideLst>
        <p:guide orient="horz" pos="2160"/>
        <p:guide pos="2880"/>
      </p:guideLst>
    </p:cSldViewPr>
  </p:slideViewPr>
  <p:outlineViewPr>
    <p:cViewPr>
      <p:scale>
        <a:sx n="33" d="100"/>
        <a:sy n="33" d="100"/>
      </p:scale>
      <p:origin x="0" y="-7484"/>
    </p:cViewPr>
  </p:outlineViewPr>
  <p:notesTextViewPr>
    <p:cViewPr>
      <p:scale>
        <a:sx n="1" d="1"/>
        <a:sy n="1" d="1"/>
      </p:scale>
      <p:origin x="0" y="0"/>
    </p:cViewPr>
  </p:notesTextViewPr>
  <p:sorterViewPr>
    <p:cViewPr varScale="1">
      <p:scale>
        <a:sx n="1" d="1"/>
        <a:sy n="1" d="1"/>
      </p:scale>
      <p:origin x="0" y="-176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5C5E473-825E-4FC7-A69B-2F2CB7262BB3}" type="datetimeFigureOut">
              <a:rPr kumimoji="1" lang="ja-JP" altLang="en-US" smtClean="0"/>
              <a:t>2016/10/5</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F73BADFC-5DDD-43E5-8B61-955A71436070}" type="slidenum">
              <a:rPr kumimoji="1" lang="ja-JP" altLang="en-US" smtClean="0"/>
              <a:t>‹#›</a:t>
            </a:fld>
            <a:endParaRPr kumimoji="1" lang="ja-JP" altLang="en-US"/>
          </a:p>
        </p:txBody>
      </p:sp>
    </p:spTree>
    <p:extLst>
      <p:ext uri="{BB962C8B-B14F-4D97-AF65-F5344CB8AC3E}">
        <p14:creationId xmlns:p14="http://schemas.microsoft.com/office/powerpoint/2010/main" val="29903231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3BADFC-5DDD-43E5-8B61-955A71436070}" type="slidenum">
              <a:rPr kumimoji="1" lang="ja-JP" altLang="en-US" smtClean="0"/>
              <a:t>6</a:t>
            </a:fld>
            <a:endParaRPr kumimoji="1" lang="ja-JP" altLang="en-US"/>
          </a:p>
        </p:txBody>
      </p:sp>
    </p:spTree>
    <p:extLst>
      <p:ext uri="{BB962C8B-B14F-4D97-AF65-F5344CB8AC3E}">
        <p14:creationId xmlns:p14="http://schemas.microsoft.com/office/powerpoint/2010/main" val="399045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3BADFC-5DDD-43E5-8B61-955A71436070}" type="slidenum">
              <a:rPr kumimoji="1" lang="ja-JP" altLang="en-US" smtClean="0"/>
              <a:t>33</a:t>
            </a:fld>
            <a:endParaRPr kumimoji="1" lang="ja-JP" altLang="en-US"/>
          </a:p>
        </p:txBody>
      </p:sp>
    </p:spTree>
    <p:extLst>
      <p:ext uri="{BB962C8B-B14F-4D97-AF65-F5344CB8AC3E}">
        <p14:creationId xmlns:p14="http://schemas.microsoft.com/office/powerpoint/2010/main" val="350440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3BADFC-5DDD-43E5-8B61-955A71436070}" type="slidenum">
              <a:rPr kumimoji="1" lang="ja-JP" altLang="en-US" smtClean="0"/>
              <a:t>47</a:t>
            </a:fld>
            <a:endParaRPr kumimoji="1" lang="ja-JP" altLang="en-US"/>
          </a:p>
        </p:txBody>
      </p:sp>
    </p:spTree>
    <p:extLst>
      <p:ext uri="{BB962C8B-B14F-4D97-AF65-F5344CB8AC3E}">
        <p14:creationId xmlns:p14="http://schemas.microsoft.com/office/powerpoint/2010/main" val="5358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25040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275951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48993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3543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1908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122811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371670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168256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268683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400690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88160B-9A41-42A0-B3BC-D5C871674331}" type="datetimeFigureOut">
              <a:rPr kumimoji="1" lang="ja-JP" altLang="en-US" smtClean="0"/>
              <a:t>2016/10/5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29103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160B-9A41-42A0-B3BC-D5C871674331}" type="datetimeFigureOut">
              <a:rPr kumimoji="1" lang="ja-JP" altLang="en-US" smtClean="0"/>
              <a:t>2016/10/5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C7E55-DEDE-4F4A-8C08-CFE1B3349793}" type="slidenum">
              <a:rPr kumimoji="1" lang="ja-JP" altLang="en-US" smtClean="0"/>
              <a:t>‹#›</a:t>
            </a:fld>
            <a:endParaRPr kumimoji="1" lang="ja-JP" altLang="en-US"/>
          </a:p>
        </p:txBody>
      </p:sp>
    </p:spTree>
    <p:extLst>
      <p:ext uri="{BB962C8B-B14F-4D97-AF65-F5344CB8AC3E}">
        <p14:creationId xmlns:p14="http://schemas.microsoft.com/office/powerpoint/2010/main" val="1528024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1.jpeg"/><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81697" y="2204864"/>
            <a:ext cx="5482591" cy="1323439"/>
          </a:xfrm>
          <a:prstGeom prst="rect">
            <a:avLst/>
          </a:prstGeom>
        </p:spPr>
        <p:txBody>
          <a:bodyPr wrap="none">
            <a:spAutoFit/>
          </a:bodyPr>
          <a:lstStyle/>
          <a:p>
            <a:r>
              <a:rPr lang="ja-JP" altLang="ja-JP" sz="4000" b="1" dirty="0"/>
              <a:t>形質転換・組み換え</a:t>
            </a:r>
            <a:r>
              <a:rPr lang="en-US" altLang="ja-JP" sz="4000" b="1" dirty="0" smtClean="0"/>
              <a:t>DNA</a:t>
            </a:r>
          </a:p>
          <a:p>
            <a:pPr algn="ctr"/>
            <a:r>
              <a:rPr lang="ja-JP" altLang="ja-JP" sz="4000" b="1" dirty="0" smtClean="0"/>
              <a:t>に</a:t>
            </a:r>
            <a:r>
              <a:rPr lang="ja-JP" altLang="ja-JP" sz="4000" b="1" dirty="0"/>
              <a:t>よるタンパク産生</a:t>
            </a:r>
            <a:endParaRPr lang="ja-JP" altLang="ja-JP" sz="4000" dirty="0"/>
          </a:p>
        </p:txBody>
      </p:sp>
      <p:sp>
        <p:nvSpPr>
          <p:cNvPr id="3" name="正方形/長方形 2"/>
          <p:cNvSpPr/>
          <p:nvPr/>
        </p:nvSpPr>
        <p:spPr>
          <a:xfrm>
            <a:off x="5231707" y="4894696"/>
            <a:ext cx="3865161" cy="1938992"/>
          </a:xfrm>
          <a:prstGeom prst="rect">
            <a:avLst/>
          </a:prstGeom>
        </p:spPr>
        <p:txBody>
          <a:bodyPr wrap="none">
            <a:spAutoFit/>
          </a:bodyPr>
          <a:lstStyle/>
          <a:p>
            <a:r>
              <a:rPr lang="ja-JP" altLang="ja-JP" sz="2400" dirty="0"/>
              <a:t>担当</a:t>
            </a:r>
            <a:r>
              <a:rPr lang="ja-JP" altLang="ja-JP" sz="2400" dirty="0" smtClean="0"/>
              <a:t>教員</a:t>
            </a:r>
            <a:r>
              <a:rPr lang="ja-JP" altLang="en-US" sz="2400" dirty="0" smtClean="0"/>
              <a:t>：　　　　</a:t>
            </a:r>
            <a:r>
              <a:rPr lang="ja-JP" altLang="ja-JP" sz="2400" dirty="0" smtClean="0"/>
              <a:t>花田</a:t>
            </a:r>
            <a:r>
              <a:rPr lang="ja-JP" altLang="ja-JP" sz="2400" dirty="0"/>
              <a:t>　耕介</a:t>
            </a:r>
          </a:p>
          <a:p>
            <a:r>
              <a:rPr lang="ja-JP" altLang="ja-JP" sz="2400" dirty="0"/>
              <a:t>担当技術</a:t>
            </a:r>
            <a:r>
              <a:rPr lang="ja-JP" altLang="ja-JP" sz="2400" dirty="0" smtClean="0"/>
              <a:t>職員</a:t>
            </a:r>
            <a:r>
              <a:rPr lang="ja-JP" altLang="en-US" sz="2400" dirty="0" smtClean="0"/>
              <a:t>：　</a:t>
            </a:r>
            <a:r>
              <a:rPr lang="ja-JP" altLang="ja-JP" sz="2400" dirty="0" smtClean="0"/>
              <a:t>修行</a:t>
            </a:r>
            <a:r>
              <a:rPr lang="ja-JP" altLang="ja-JP" sz="2400" dirty="0"/>
              <a:t>　</a:t>
            </a:r>
            <a:r>
              <a:rPr lang="ja-JP" altLang="ja-JP" sz="2400" dirty="0" smtClean="0"/>
              <a:t>美恵</a:t>
            </a:r>
            <a:endParaRPr lang="en-US" altLang="ja-JP" sz="2400" dirty="0" smtClean="0"/>
          </a:p>
          <a:p>
            <a:r>
              <a:rPr lang="en-US" altLang="ja-JP" sz="2400" dirty="0" smtClean="0"/>
              <a:t>TA</a:t>
            </a:r>
            <a:r>
              <a:rPr lang="ja-JP" altLang="en-US" sz="2400" dirty="0" smtClean="0"/>
              <a:t>：　　　　　　　　  鳥居　怜平</a:t>
            </a:r>
            <a:endParaRPr lang="en-US" altLang="ja-JP" sz="2400" dirty="0" smtClean="0"/>
          </a:p>
          <a:p>
            <a:r>
              <a:rPr lang="ja-JP" altLang="en-US" sz="2400" dirty="0" smtClean="0"/>
              <a:t>手伝い</a:t>
            </a:r>
            <a:r>
              <a:rPr lang="en-US" altLang="ja-JP" sz="2400" dirty="0" smtClean="0"/>
              <a:t>1</a:t>
            </a:r>
            <a:r>
              <a:rPr lang="ja-JP" altLang="en-US" sz="2400" dirty="0" smtClean="0"/>
              <a:t>： 　　　　  武田</a:t>
            </a:r>
            <a:r>
              <a:rPr lang="ja-JP" altLang="en-US" sz="2400" dirty="0"/>
              <a:t>　</a:t>
            </a:r>
            <a:r>
              <a:rPr lang="ja-JP" altLang="en-US" sz="2400" dirty="0" smtClean="0"/>
              <a:t>智之</a:t>
            </a:r>
            <a:endParaRPr lang="en-US" altLang="ja-JP" sz="2400" dirty="0" smtClean="0"/>
          </a:p>
          <a:p>
            <a:r>
              <a:rPr lang="ja-JP" altLang="en-US" sz="2400" dirty="0" smtClean="0"/>
              <a:t>手伝い</a:t>
            </a:r>
            <a:r>
              <a:rPr lang="en-US" altLang="ja-JP" sz="2400" dirty="0" smtClean="0"/>
              <a:t>2</a:t>
            </a:r>
            <a:r>
              <a:rPr lang="ja-JP" altLang="en-US" sz="2400" dirty="0" smtClean="0"/>
              <a:t>：</a:t>
            </a:r>
            <a:r>
              <a:rPr lang="ja-JP" altLang="en-US" sz="2400" dirty="0"/>
              <a:t>　　　　　</a:t>
            </a:r>
            <a:r>
              <a:rPr lang="ja-JP" altLang="en-US" sz="2400" dirty="0" smtClean="0"/>
              <a:t>矢野</a:t>
            </a:r>
            <a:r>
              <a:rPr lang="ja-JP" altLang="en-US" sz="2400" dirty="0"/>
              <a:t>　</a:t>
            </a:r>
            <a:r>
              <a:rPr lang="ja-JP" altLang="en-US" sz="2400" dirty="0" smtClean="0"/>
              <a:t>俊通</a:t>
            </a:r>
            <a:endParaRPr lang="ja-JP" altLang="ja-JP" sz="2400" dirty="0"/>
          </a:p>
        </p:txBody>
      </p:sp>
    </p:spTree>
    <p:extLst>
      <p:ext uri="{BB962C8B-B14F-4D97-AF65-F5344CB8AC3E}">
        <p14:creationId xmlns:p14="http://schemas.microsoft.com/office/powerpoint/2010/main" val="323079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187157" y="1349347"/>
            <a:ext cx="5253203" cy="3939902"/>
          </a:xfrm>
          <a:prstGeom prst="rect">
            <a:avLst/>
          </a:prstGeom>
        </p:spPr>
      </p:pic>
    </p:spTree>
    <p:extLst>
      <p:ext uri="{BB962C8B-B14F-4D97-AF65-F5344CB8AC3E}">
        <p14:creationId xmlns:p14="http://schemas.microsoft.com/office/powerpoint/2010/main" val="3604414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40521" y="-27384"/>
            <a:ext cx="3262432" cy="707886"/>
          </a:xfrm>
          <a:prstGeom prst="rect">
            <a:avLst/>
          </a:prstGeom>
          <a:noFill/>
        </p:spPr>
        <p:txBody>
          <a:bodyPr wrap="none" rtlCol="0">
            <a:spAutoFit/>
          </a:bodyPr>
          <a:lstStyle/>
          <a:p>
            <a:r>
              <a:rPr kumimoji="1" lang="ja-JP" altLang="en-US" sz="4000" dirty="0" smtClean="0"/>
              <a:t>本実習の意義</a:t>
            </a:r>
            <a:endParaRPr kumimoji="1" lang="ja-JP" altLang="en-US" sz="4000" dirty="0"/>
          </a:p>
        </p:txBody>
      </p:sp>
      <p:sp>
        <p:nvSpPr>
          <p:cNvPr id="33" name="テキスト ボックス 32"/>
          <p:cNvSpPr txBox="1"/>
          <p:nvPr/>
        </p:nvSpPr>
        <p:spPr>
          <a:xfrm>
            <a:off x="107504" y="856158"/>
            <a:ext cx="8928992" cy="5893921"/>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1900" dirty="0" smtClean="0"/>
              <a:t>組み換え生物を作る実習</a:t>
            </a:r>
            <a:endParaRPr kumimoji="1" lang="en-US" altLang="ja-JP" sz="1900" dirty="0" smtClean="0"/>
          </a:p>
          <a:p>
            <a:r>
              <a:rPr lang="en-US" altLang="ja-JP" sz="1600" dirty="0" smtClean="0">
                <a:sym typeface="Wingdings" panose="05000000000000000000" pitchFamily="2" charset="2"/>
              </a:rPr>
              <a:t></a:t>
            </a:r>
            <a:r>
              <a:rPr lang="ja-JP" altLang="en-US" sz="1600" dirty="0" smtClean="0">
                <a:sym typeface="Wingdings" panose="05000000000000000000" pitchFamily="2" charset="2"/>
              </a:rPr>
              <a:t>組換え</a:t>
            </a:r>
            <a:r>
              <a:rPr lang="en-US" altLang="ja-JP" sz="1600" dirty="0" smtClean="0">
                <a:sym typeface="Wingdings" panose="05000000000000000000" pitchFamily="2" charset="2"/>
              </a:rPr>
              <a:t>DNA</a:t>
            </a:r>
            <a:r>
              <a:rPr lang="ja-JP" altLang="en-US" sz="1600" dirty="0" smtClean="0">
                <a:sym typeface="Wingdings" panose="05000000000000000000" pitchFamily="2" charset="2"/>
              </a:rPr>
              <a:t>技術を用い、遺伝子を組み込ませ、過剰にタンパク質を発現させ、生物種の形質を変える。</a:t>
            </a:r>
            <a:endParaRPr lang="en-US" altLang="ja-JP" sz="1600" dirty="0" smtClean="0">
              <a:sym typeface="Wingdings" panose="05000000000000000000" pitchFamily="2" charset="2"/>
            </a:endParaRPr>
          </a:p>
          <a:p>
            <a:endParaRPr lang="en-US" altLang="ja-JP" sz="1900" dirty="0">
              <a:sym typeface="Wingdings" panose="05000000000000000000" pitchFamily="2" charset="2"/>
            </a:endParaRPr>
          </a:p>
          <a:p>
            <a:pPr marL="342900" indent="-342900">
              <a:buFont typeface="Arial" panose="020B0604020202020204" pitchFamily="34" charset="0"/>
              <a:buChar char="•"/>
            </a:pPr>
            <a:endParaRPr kumimoji="1" lang="en-US" altLang="ja-JP" sz="1900" dirty="0">
              <a:sym typeface="Wingdings" panose="05000000000000000000" pitchFamily="2" charset="2"/>
            </a:endParaRPr>
          </a:p>
          <a:p>
            <a:pPr marL="342900" indent="-342900">
              <a:buFont typeface="Arial" panose="020B0604020202020204" pitchFamily="34" charset="0"/>
              <a:buChar char="•"/>
            </a:pPr>
            <a:endParaRPr lang="en-US" altLang="ja-JP" sz="1900" dirty="0" smtClean="0">
              <a:sym typeface="Wingdings" panose="05000000000000000000" pitchFamily="2" charset="2"/>
            </a:endParaRPr>
          </a:p>
          <a:p>
            <a:pPr marL="342900" indent="-342900">
              <a:buFont typeface="Arial" panose="020B0604020202020204" pitchFamily="34" charset="0"/>
              <a:buChar char="•"/>
            </a:pPr>
            <a:endParaRPr kumimoji="1" lang="en-US" altLang="ja-JP" sz="1900" dirty="0">
              <a:sym typeface="Wingdings" panose="05000000000000000000" pitchFamily="2" charset="2"/>
            </a:endParaRPr>
          </a:p>
          <a:p>
            <a:pPr marL="342900" indent="-342900">
              <a:buFont typeface="Arial" panose="020B0604020202020204" pitchFamily="34" charset="0"/>
              <a:buChar char="•"/>
            </a:pPr>
            <a:endParaRPr lang="en-US" altLang="ja-JP" sz="1900" dirty="0" smtClean="0">
              <a:sym typeface="Wingdings" panose="05000000000000000000" pitchFamily="2" charset="2"/>
            </a:endParaRPr>
          </a:p>
          <a:p>
            <a:pPr marL="342900" indent="-342900">
              <a:buFont typeface="Arial" panose="020B0604020202020204" pitchFamily="34" charset="0"/>
              <a:buChar char="•"/>
            </a:pPr>
            <a:endParaRPr kumimoji="1" lang="en-US" altLang="ja-JP" sz="1900" dirty="0">
              <a:sym typeface="Wingdings" panose="05000000000000000000" pitchFamily="2" charset="2"/>
            </a:endParaRPr>
          </a:p>
          <a:p>
            <a:pPr marL="342900" indent="-342900">
              <a:buFont typeface="Arial" panose="020B0604020202020204" pitchFamily="34" charset="0"/>
              <a:buChar char="•"/>
            </a:pPr>
            <a:endParaRPr lang="en-US" altLang="ja-JP" sz="1900" dirty="0" smtClean="0">
              <a:sym typeface="Wingdings" panose="05000000000000000000" pitchFamily="2" charset="2"/>
            </a:endParaRPr>
          </a:p>
          <a:p>
            <a:pPr marL="342900" indent="-342900">
              <a:buFont typeface="Arial" panose="020B0604020202020204" pitchFamily="34" charset="0"/>
              <a:buChar char="•"/>
            </a:pPr>
            <a:endParaRPr kumimoji="1" lang="en-US" altLang="ja-JP" sz="1900" dirty="0">
              <a:sym typeface="Wingdings" panose="05000000000000000000" pitchFamily="2" charset="2"/>
            </a:endParaRPr>
          </a:p>
          <a:p>
            <a:pPr marL="342900" indent="-342900">
              <a:buFont typeface="Arial" panose="020B0604020202020204" pitchFamily="34" charset="0"/>
              <a:buChar char="•"/>
            </a:pPr>
            <a:endParaRPr lang="en-US" altLang="ja-JP" sz="1900" dirty="0" smtClean="0">
              <a:sym typeface="Wingdings" panose="05000000000000000000" pitchFamily="2" charset="2"/>
            </a:endParaRPr>
          </a:p>
          <a:p>
            <a:pPr marL="342900" indent="-342900">
              <a:buFont typeface="Arial" panose="020B0604020202020204" pitchFamily="34" charset="0"/>
              <a:buChar char="•"/>
            </a:pPr>
            <a:endParaRPr lang="en-US" altLang="ja-JP" sz="1900" dirty="0" smtClean="0">
              <a:sym typeface="Wingdings" panose="05000000000000000000" pitchFamily="2" charset="2"/>
            </a:endParaRPr>
          </a:p>
          <a:p>
            <a:pPr marL="342900" indent="-342900">
              <a:buFont typeface="Arial" panose="020B0604020202020204" pitchFamily="34" charset="0"/>
              <a:buChar char="•"/>
            </a:pPr>
            <a:endParaRPr lang="en-US" altLang="ja-JP" sz="1900" dirty="0">
              <a:sym typeface="Wingdings" panose="05000000000000000000" pitchFamily="2" charset="2"/>
            </a:endParaRPr>
          </a:p>
          <a:p>
            <a:pPr marL="342900" indent="-342900">
              <a:buFont typeface="Arial" panose="020B0604020202020204" pitchFamily="34" charset="0"/>
              <a:buChar char="•"/>
            </a:pPr>
            <a:endParaRPr lang="en-US" altLang="ja-JP" sz="1900" dirty="0" smtClean="0">
              <a:sym typeface="Wingdings" panose="05000000000000000000" pitchFamily="2" charset="2"/>
            </a:endParaRPr>
          </a:p>
          <a:p>
            <a:pPr marL="342900" indent="-342900">
              <a:buFont typeface="Arial" panose="020B0604020202020204" pitchFamily="34" charset="0"/>
              <a:buChar char="•"/>
            </a:pPr>
            <a:r>
              <a:rPr lang="ja-JP" altLang="en-US" sz="1900" dirty="0" smtClean="0">
                <a:sym typeface="Wingdings" panose="05000000000000000000" pitchFamily="2" charset="2"/>
              </a:rPr>
              <a:t>植物に関しては、比較的緩い。遺伝子組み換えの蛋白質が可食部にはいっていないのであれば、遺伝子組換え作物種が入ってると記載していない。日本の食品に、記載していない理由はこれにあたる（醤油、みそなど）</a:t>
            </a:r>
            <a:endParaRPr lang="en-US" altLang="ja-JP" sz="1900" dirty="0" smtClean="0">
              <a:sym typeface="Wingdings" panose="05000000000000000000" pitchFamily="2" charset="2"/>
            </a:endParaRPr>
          </a:p>
          <a:p>
            <a:pPr marL="342900" indent="-342900">
              <a:buFont typeface="Arial" panose="020B0604020202020204" pitchFamily="34" charset="0"/>
              <a:buChar char="•"/>
            </a:pPr>
            <a:endParaRPr lang="en-US" altLang="ja-JP" sz="1900" dirty="0" smtClean="0">
              <a:sym typeface="Wingdings" panose="05000000000000000000" pitchFamily="2" charset="2"/>
            </a:endParaRPr>
          </a:p>
          <a:p>
            <a:pPr marL="342900" indent="-342900">
              <a:buFont typeface="Arial" panose="020B0604020202020204" pitchFamily="34" charset="0"/>
              <a:buChar char="•"/>
            </a:pPr>
            <a:r>
              <a:rPr lang="ja-JP" altLang="en-US" sz="1900" dirty="0" smtClean="0">
                <a:sym typeface="Wingdings" panose="05000000000000000000" pitchFamily="2" charset="2"/>
              </a:rPr>
              <a:t>口に入れないもの</a:t>
            </a:r>
            <a:r>
              <a:rPr lang="ja-JP" altLang="en-US" sz="1900" dirty="0">
                <a:sym typeface="Wingdings" panose="05000000000000000000" pitchFamily="2" charset="2"/>
              </a:rPr>
              <a:t>は</a:t>
            </a:r>
            <a:r>
              <a:rPr lang="ja-JP" altLang="en-US" sz="1900" dirty="0" smtClean="0">
                <a:sym typeface="Wingdings" panose="05000000000000000000" pitchFamily="2" charset="2"/>
              </a:rPr>
              <a:t>生物に作らせても構わない</a:t>
            </a:r>
            <a:r>
              <a:rPr lang="en-US" altLang="ja-JP" sz="1900" dirty="0" smtClean="0">
                <a:sym typeface="Wingdings" panose="05000000000000000000" pitchFamily="2" charset="2"/>
              </a:rPr>
              <a:t></a:t>
            </a:r>
            <a:r>
              <a:rPr lang="ja-JP" altLang="en-US" sz="1900" dirty="0" smtClean="0">
                <a:sym typeface="Wingdings" panose="05000000000000000000" pitchFamily="2" charset="2"/>
              </a:rPr>
              <a:t>カイコに</a:t>
            </a:r>
            <a:r>
              <a:rPr lang="en-US" altLang="ja-JP" sz="1900" dirty="0" smtClean="0">
                <a:sym typeface="Wingdings" panose="05000000000000000000" pitchFamily="2" charset="2"/>
              </a:rPr>
              <a:t>GFP</a:t>
            </a:r>
            <a:r>
              <a:rPr lang="ja-JP" altLang="en-US" sz="1900" dirty="0" smtClean="0">
                <a:sym typeface="Wingdings" panose="05000000000000000000" pitchFamily="2" charset="2"/>
              </a:rPr>
              <a:t>遺伝子を組み込み、糸に蛍光色がついたものもある。</a:t>
            </a:r>
            <a:endParaRPr kumimoji="1" lang="en-US" altLang="ja-JP" sz="1900" dirty="0">
              <a:sym typeface="Wingdings" panose="05000000000000000000" pitchFamily="2" charset="2"/>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416" y="1616025"/>
            <a:ext cx="2742617" cy="205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正方形/長方形 33"/>
          <p:cNvSpPr/>
          <p:nvPr/>
        </p:nvSpPr>
        <p:spPr>
          <a:xfrm>
            <a:off x="575376" y="3632249"/>
            <a:ext cx="3706784" cy="584775"/>
          </a:xfrm>
          <a:prstGeom prst="rect">
            <a:avLst/>
          </a:prstGeom>
        </p:spPr>
        <p:txBody>
          <a:bodyPr wrap="none">
            <a:spAutoFit/>
          </a:bodyPr>
          <a:lstStyle/>
          <a:p>
            <a:r>
              <a:rPr lang="ja-JP" altLang="en-US" sz="1600" b="1" dirty="0" smtClean="0"/>
              <a:t>・抗病原性遺伝子を過剰に発現</a:t>
            </a:r>
            <a:r>
              <a:rPr lang="en-US" altLang="ja-JP" sz="1600" b="1" dirty="0" smtClean="0"/>
              <a:t>(</a:t>
            </a:r>
            <a:r>
              <a:rPr lang="ja-JP" altLang="en-US" sz="1600" b="1" dirty="0" smtClean="0"/>
              <a:t>上）</a:t>
            </a:r>
            <a:endParaRPr lang="en-US" altLang="ja-JP" sz="1600" b="1" dirty="0" smtClean="0"/>
          </a:p>
          <a:p>
            <a:pPr algn="r"/>
            <a:r>
              <a:rPr lang="ja-JP" altLang="en-US" sz="1600" b="1" dirty="0"/>
              <a:t>農水省</a:t>
            </a:r>
            <a:endParaRPr lang="en-US" altLang="ja-JP" sz="1600" b="1" dirty="0" smtClean="0"/>
          </a:p>
        </p:txBody>
      </p:sp>
      <p:pic>
        <p:nvPicPr>
          <p:cNvPr id="2052" name="Picture 4" descr="http://www.ccn.yamanashi.ac.jp/%7Etwakayama/LSHP/image/r4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199" y="1616025"/>
            <a:ext cx="2809843" cy="2016224"/>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p:cNvSpPr/>
          <p:nvPr/>
        </p:nvSpPr>
        <p:spPr>
          <a:xfrm>
            <a:off x="4691832" y="3632249"/>
            <a:ext cx="3586238" cy="584775"/>
          </a:xfrm>
          <a:prstGeom prst="rect">
            <a:avLst/>
          </a:prstGeom>
        </p:spPr>
        <p:txBody>
          <a:bodyPr wrap="none">
            <a:spAutoFit/>
          </a:bodyPr>
          <a:lstStyle/>
          <a:p>
            <a:r>
              <a:rPr lang="ja-JP" altLang="en-US" sz="1600" b="1" dirty="0" smtClean="0"/>
              <a:t>・四肢、耳、尾で蛍光遺伝子を発現</a:t>
            </a:r>
            <a:endParaRPr lang="en-US" altLang="ja-JP" sz="1600" b="1" dirty="0" smtClean="0"/>
          </a:p>
          <a:p>
            <a:pPr algn="r"/>
            <a:r>
              <a:rPr lang="ja-JP" altLang="en-US" sz="1600" b="1" dirty="0" smtClean="0"/>
              <a:t>山梨大学・発生工学センター</a:t>
            </a:r>
            <a:endParaRPr lang="en-US" altLang="ja-JP" sz="1600" b="1" dirty="0" smtClean="0"/>
          </a:p>
        </p:txBody>
      </p:sp>
    </p:spTree>
    <p:extLst>
      <p:ext uri="{BB962C8B-B14F-4D97-AF65-F5344CB8AC3E}">
        <p14:creationId xmlns:p14="http://schemas.microsoft.com/office/powerpoint/2010/main" val="1583925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pochal.or.jp/sc/2014/theme/images/06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734701"/>
            <a:ext cx="3763535" cy="56496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遺伝子組換え技術で光るカイコをつく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734701"/>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07504" y="6045756"/>
            <a:ext cx="4572000" cy="338554"/>
          </a:xfrm>
          <a:prstGeom prst="rect">
            <a:avLst/>
          </a:prstGeom>
        </p:spPr>
        <p:txBody>
          <a:bodyPr>
            <a:spAutoFit/>
          </a:bodyPr>
          <a:lstStyle/>
          <a:p>
            <a:r>
              <a:rPr lang="en-US" altLang="ja-JP" sz="1600" dirty="0"/>
              <a:t>http://www.epochal.or.jp/sc/2014/theme/06.html</a:t>
            </a:r>
            <a:endParaRPr lang="ja-JP" altLang="en-US" sz="1600" dirty="0"/>
          </a:p>
        </p:txBody>
      </p:sp>
    </p:spTree>
    <p:extLst>
      <p:ext uri="{BB962C8B-B14F-4D97-AF65-F5344CB8AC3E}">
        <p14:creationId xmlns:p14="http://schemas.microsoft.com/office/powerpoint/2010/main" val="2518527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5536" y="116632"/>
            <a:ext cx="8352928" cy="1077218"/>
          </a:xfrm>
          <a:prstGeom prst="rect">
            <a:avLst/>
          </a:prstGeom>
          <a:noFill/>
        </p:spPr>
        <p:txBody>
          <a:bodyPr wrap="square" rtlCol="0">
            <a:spAutoFit/>
          </a:bodyPr>
          <a:lstStyle/>
          <a:p>
            <a:pPr algn="ctr"/>
            <a:r>
              <a:rPr kumimoji="1" lang="ja-JP" altLang="en-US" sz="3200" dirty="0" smtClean="0"/>
              <a:t>遺伝子組換え体（ノックアウト）の構築方法</a:t>
            </a:r>
            <a:endParaRPr kumimoji="1" lang="en-US" altLang="ja-JP" sz="3200" dirty="0" smtClean="0"/>
          </a:p>
          <a:p>
            <a:pPr algn="ctr"/>
            <a:r>
              <a:rPr kumimoji="1" lang="ja-JP" altLang="en-US" sz="3200" dirty="0" smtClean="0"/>
              <a:t>（大腸菌、酵母、マウス）</a:t>
            </a:r>
            <a:endParaRPr kumimoji="1" lang="en-US" altLang="ja-JP" sz="3200" dirty="0" smtClean="0"/>
          </a:p>
        </p:txBody>
      </p:sp>
      <p:sp>
        <p:nvSpPr>
          <p:cNvPr id="4" name="正方形/長方形 3"/>
          <p:cNvSpPr/>
          <p:nvPr/>
        </p:nvSpPr>
        <p:spPr>
          <a:xfrm>
            <a:off x="7220418" y="6261021"/>
            <a:ext cx="1818831" cy="369332"/>
          </a:xfrm>
          <a:prstGeom prst="rect">
            <a:avLst/>
          </a:prstGeom>
        </p:spPr>
        <p:txBody>
          <a:bodyPr wrap="none">
            <a:spAutoFit/>
          </a:bodyPr>
          <a:lstStyle/>
          <a:p>
            <a:r>
              <a:rPr lang="en-US" altLang="ja-JP" b="1" dirty="0" smtClean="0">
                <a:solidFill>
                  <a:schemeClr val="bg1"/>
                </a:solidFill>
                <a:latin typeface="メイリオ" pitchFamily="50" charset="-128"/>
                <a:ea typeface="メイリオ" pitchFamily="50" charset="-128"/>
                <a:cs typeface="メイリオ" pitchFamily="50" charset="-128"/>
              </a:rPr>
              <a:t>Newton</a:t>
            </a:r>
            <a:r>
              <a:rPr lang="ja-JP" altLang="en-US" b="1" dirty="0" smtClean="0">
                <a:solidFill>
                  <a:schemeClr val="bg1"/>
                </a:solidFill>
                <a:latin typeface="メイリオ" pitchFamily="50" charset="-128"/>
                <a:ea typeface="メイリオ" pitchFamily="50" charset="-128"/>
                <a:cs typeface="メイリオ" pitchFamily="50" charset="-128"/>
              </a:rPr>
              <a:t>で紹介</a:t>
            </a:r>
            <a:endParaRPr lang="ja-JP" altLang="en-US"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24084"/>
            <a:ext cx="2899515" cy="510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499992" y="1412776"/>
            <a:ext cx="4176464" cy="3477875"/>
          </a:xfrm>
          <a:prstGeom prst="rect">
            <a:avLst/>
          </a:prstGeom>
          <a:noFill/>
        </p:spPr>
        <p:txBody>
          <a:bodyPr wrap="square" rtlCol="0">
            <a:spAutoFit/>
          </a:bodyPr>
          <a:lstStyle/>
          <a:p>
            <a:r>
              <a:rPr kumimoji="1" lang="ja-JP" altLang="en-US" sz="2000" b="1" dirty="0" smtClean="0"/>
              <a:t>相同性組換えを利用する。</a:t>
            </a:r>
            <a:endParaRPr kumimoji="1" lang="en-US" altLang="ja-JP" sz="2000" b="1" dirty="0" smtClean="0"/>
          </a:p>
          <a:p>
            <a:endParaRPr kumimoji="1" lang="en-US" altLang="ja-JP" sz="2000" b="1" dirty="0" smtClean="0"/>
          </a:p>
          <a:p>
            <a:r>
              <a:rPr kumimoji="1" lang="en-US" altLang="ja-JP" sz="2000" b="1" dirty="0" smtClean="0">
                <a:sym typeface="Wingdings" panose="05000000000000000000" pitchFamily="2" charset="2"/>
              </a:rPr>
              <a:t></a:t>
            </a:r>
            <a:r>
              <a:rPr kumimoji="1" lang="ja-JP" altLang="en-US" sz="2000" b="1" dirty="0" smtClean="0">
                <a:sym typeface="Wingdings" panose="05000000000000000000" pitchFamily="2" charset="2"/>
              </a:rPr>
              <a:t>標的遺伝子を人工的に構築した</a:t>
            </a:r>
            <a:r>
              <a:rPr kumimoji="1" lang="en-US" altLang="ja-JP" sz="2000" b="1" dirty="0" smtClean="0">
                <a:sym typeface="Wingdings" panose="05000000000000000000" pitchFamily="2" charset="2"/>
              </a:rPr>
              <a:t>DNA</a:t>
            </a:r>
            <a:r>
              <a:rPr kumimoji="1" lang="ja-JP" altLang="en-US" sz="2000" b="1" dirty="0" smtClean="0">
                <a:sym typeface="Wingdings" panose="05000000000000000000" pitchFamily="2" charset="2"/>
              </a:rPr>
              <a:t>断片と置き換える</a:t>
            </a:r>
            <a:endParaRPr kumimoji="1" lang="en-US" altLang="ja-JP" sz="2000" b="1" dirty="0" smtClean="0">
              <a:sym typeface="Wingdings" panose="05000000000000000000" pitchFamily="2" charset="2"/>
            </a:endParaRPr>
          </a:p>
          <a:p>
            <a:endParaRPr lang="en-US" altLang="ja-JP" sz="2000" b="1" dirty="0">
              <a:sym typeface="Wingdings" panose="05000000000000000000" pitchFamily="2" charset="2"/>
            </a:endParaRPr>
          </a:p>
          <a:p>
            <a:r>
              <a:rPr kumimoji="1" lang="en-US" altLang="ja-JP" sz="2000" b="1" dirty="0" smtClean="0">
                <a:sym typeface="Wingdings" panose="05000000000000000000" pitchFamily="2" charset="2"/>
              </a:rPr>
              <a:t></a:t>
            </a:r>
            <a:r>
              <a:rPr lang="ja-JP" altLang="en-US" sz="2000" b="1" dirty="0">
                <a:sym typeface="Wingdings" panose="05000000000000000000" pitchFamily="2" charset="2"/>
              </a:rPr>
              <a:t>酵母で</a:t>
            </a:r>
            <a:r>
              <a:rPr lang="ja-JP" altLang="en-US" sz="2000" b="1" dirty="0" smtClean="0">
                <a:sym typeface="Wingdings" panose="05000000000000000000" pitchFamily="2" charset="2"/>
              </a:rPr>
              <a:t>は高確率でできる、マウスでは低確率であるができる。</a:t>
            </a:r>
            <a:endParaRPr lang="en-US" altLang="ja-JP" sz="2000" b="1" dirty="0" smtClean="0">
              <a:sym typeface="Wingdings" panose="05000000000000000000" pitchFamily="2" charset="2"/>
            </a:endParaRPr>
          </a:p>
          <a:p>
            <a:endParaRPr lang="en-US" altLang="ja-JP" sz="2000" b="1" dirty="0">
              <a:sym typeface="Wingdings" panose="05000000000000000000" pitchFamily="2" charset="2"/>
            </a:endParaRPr>
          </a:p>
          <a:p>
            <a:r>
              <a:rPr lang="en-US" altLang="ja-JP" sz="2000" b="1" dirty="0" smtClean="0">
                <a:sym typeface="Wingdings" panose="05000000000000000000" pitchFamily="2" charset="2"/>
              </a:rPr>
              <a:t></a:t>
            </a:r>
            <a:r>
              <a:rPr lang="ja-JP" altLang="en-US" sz="2000" b="1" dirty="0" smtClean="0">
                <a:sym typeface="Wingdings" panose="05000000000000000000" pitchFamily="2" charset="2"/>
              </a:rPr>
              <a:t>藻類、コケ類もできるものもあるが、高等植物では組換え効率が低くできない。</a:t>
            </a:r>
            <a:endParaRPr kumimoji="1" lang="ja-JP" altLang="en-US" sz="2000" b="1" dirty="0"/>
          </a:p>
        </p:txBody>
      </p:sp>
      <p:sp>
        <p:nvSpPr>
          <p:cNvPr id="5" name="AutoShape 4" descr="「ゼニゴケ　遺伝子組換え」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6" descr="「ゼニゴケ　遺伝子組換え」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418" y="4572000"/>
            <a:ext cx="152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661826" y="6365737"/>
            <a:ext cx="1574470" cy="338554"/>
          </a:xfrm>
          <a:prstGeom prst="rect">
            <a:avLst/>
          </a:prstGeom>
          <a:noFill/>
        </p:spPr>
        <p:txBody>
          <a:bodyPr wrap="none" rtlCol="0">
            <a:spAutoFit/>
          </a:bodyPr>
          <a:lstStyle/>
          <a:p>
            <a:r>
              <a:rPr kumimoji="1" lang="ja-JP" altLang="en-US" sz="1600" dirty="0" smtClean="0">
                <a:solidFill>
                  <a:schemeClr val="bg1"/>
                </a:solidFill>
              </a:rPr>
              <a:t>ヒメツリガネゴケ</a:t>
            </a:r>
            <a:endParaRPr kumimoji="1" lang="ja-JP" altLang="en-US" sz="1600" dirty="0">
              <a:solidFill>
                <a:schemeClr val="bg1"/>
              </a:solidFill>
            </a:endParaRPr>
          </a:p>
        </p:txBody>
      </p:sp>
    </p:spTree>
    <p:extLst>
      <p:ext uri="{BB962C8B-B14F-4D97-AF65-F5344CB8AC3E}">
        <p14:creationId xmlns:p14="http://schemas.microsoft.com/office/powerpoint/2010/main" val="1029775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81045" y="4653136"/>
            <a:ext cx="795411" cy="369332"/>
          </a:xfrm>
          <a:prstGeom prst="rect">
            <a:avLst/>
          </a:prstGeom>
          <a:noFill/>
        </p:spPr>
        <p:txBody>
          <a:bodyPr wrap="none" rtlCol="0">
            <a:spAutoFit/>
          </a:bodyPr>
          <a:lstStyle/>
          <a:p>
            <a:r>
              <a:rPr kumimoji="1" lang="ja-JP" altLang="en-US" b="1" dirty="0" smtClean="0"/>
              <a:t>ゲノム</a:t>
            </a:r>
            <a:endParaRPr kumimoji="1" lang="ja-JP" altLang="en-US" b="1" dirty="0"/>
          </a:p>
        </p:txBody>
      </p:sp>
      <p:sp>
        <p:nvSpPr>
          <p:cNvPr id="3" name="テキスト ボックス 2"/>
          <p:cNvSpPr txBox="1"/>
          <p:nvPr/>
        </p:nvSpPr>
        <p:spPr>
          <a:xfrm>
            <a:off x="699799" y="1270421"/>
            <a:ext cx="2028119" cy="369332"/>
          </a:xfrm>
          <a:prstGeom prst="rect">
            <a:avLst/>
          </a:prstGeom>
          <a:noFill/>
        </p:spPr>
        <p:txBody>
          <a:bodyPr wrap="none" rtlCol="0">
            <a:spAutoFit/>
          </a:bodyPr>
          <a:lstStyle/>
          <a:p>
            <a:r>
              <a:rPr lang="ja-JP" altLang="en-US" b="1" dirty="0" smtClean="0"/>
              <a:t>オワンクラゲゲノム</a:t>
            </a:r>
            <a:endParaRPr lang="ja-JP" altLang="en-US" b="1" dirty="0"/>
          </a:p>
        </p:txBody>
      </p:sp>
      <p:sp>
        <p:nvSpPr>
          <p:cNvPr id="4" name="テキスト ボックス 3"/>
          <p:cNvSpPr txBox="1"/>
          <p:nvPr/>
        </p:nvSpPr>
        <p:spPr>
          <a:xfrm>
            <a:off x="399661" y="3964414"/>
            <a:ext cx="881973" cy="369332"/>
          </a:xfrm>
          <a:prstGeom prst="rect">
            <a:avLst/>
          </a:prstGeom>
          <a:noFill/>
        </p:spPr>
        <p:txBody>
          <a:bodyPr wrap="none" rtlCol="0">
            <a:spAutoFit/>
          </a:bodyPr>
          <a:lstStyle/>
          <a:p>
            <a:r>
              <a:rPr kumimoji="1" lang="ja-JP" altLang="en-US" b="1" dirty="0" smtClean="0"/>
              <a:t>大腸菌</a:t>
            </a:r>
            <a:endParaRPr kumimoji="1" lang="ja-JP" altLang="en-US" b="1" dirty="0"/>
          </a:p>
        </p:txBody>
      </p:sp>
      <p:cxnSp>
        <p:nvCxnSpPr>
          <p:cNvPr id="5" name="直線矢印コネクタ 4"/>
          <p:cNvCxnSpPr/>
          <p:nvPr/>
        </p:nvCxnSpPr>
        <p:spPr>
          <a:xfrm flipH="1">
            <a:off x="4566047" y="2062509"/>
            <a:ext cx="601628" cy="5497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482611" y="2062509"/>
            <a:ext cx="2953053" cy="369332"/>
          </a:xfrm>
          <a:prstGeom prst="rect">
            <a:avLst/>
          </a:prstGeom>
          <a:noFill/>
        </p:spPr>
        <p:txBody>
          <a:bodyPr wrap="none" rtlCol="0">
            <a:spAutoFit/>
          </a:bodyPr>
          <a:lstStyle/>
          <a:p>
            <a:r>
              <a:rPr kumimoji="1" lang="ja-JP" altLang="en-US" b="1" dirty="0" smtClean="0"/>
              <a:t>遺伝子</a:t>
            </a:r>
            <a:r>
              <a:rPr lang="ja-JP" altLang="en-US" b="1" dirty="0"/>
              <a:t>配列</a:t>
            </a:r>
            <a:r>
              <a:rPr lang="ja-JP" altLang="en-US" b="1" dirty="0" smtClean="0"/>
              <a:t>を増幅する</a:t>
            </a:r>
            <a:r>
              <a:rPr lang="en-US" altLang="ja-JP" b="1" dirty="0" smtClean="0"/>
              <a:t>(PCR)</a:t>
            </a:r>
            <a:endParaRPr kumimoji="1" lang="ja-JP" altLang="en-US" b="1" dirty="0"/>
          </a:p>
        </p:txBody>
      </p:sp>
      <p:sp>
        <p:nvSpPr>
          <p:cNvPr id="7" name="円/楕円 6"/>
          <p:cNvSpPr/>
          <p:nvPr/>
        </p:nvSpPr>
        <p:spPr>
          <a:xfrm>
            <a:off x="-35566" y="4014356"/>
            <a:ext cx="9155905" cy="14308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697271" y="2808237"/>
            <a:ext cx="3243196" cy="369332"/>
          </a:xfrm>
          <a:prstGeom prst="rect">
            <a:avLst/>
          </a:prstGeom>
          <a:solidFill>
            <a:srgbClr val="00B050"/>
          </a:solidFill>
        </p:spPr>
        <p:txBody>
          <a:bodyPr wrap="none" rtlCol="0">
            <a:spAutoFit/>
          </a:bodyPr>
          <a:lstStyle/>
          <a:p>
            <a:r>
              <a:rPr kumimoji="1" lang="ja-JP" altLang="en-US" b="1" dirty="0" smtClean="0">
                <a:solidFill>
                  <a:schemeClr val="bg1"/>
                </a:solidFill>
              </a:rPr>
              <a:t>プラスミド（運び屋）に組み込む</a:t>
            </a:r>
            <a:endParaRPr kumimoji="1" lang="ja-JP" altLang="en-US" b="1" u="sng" dirty="0">
              <a:solidFill>
                <a:schemeClr val="bg1"/>
              </a:solidFill>
            </a:endParaRPr>
          </a:p>
        </p:txBody>
      </p:sp>
      <p:sp>
        <p:nvSpPr>
          <p:cNvPr id="9" name="円/楕円 8"/>
          <p:cNvSpPr/>
          <p:nvPr/>
        </p:nvSpPr>
        <p:spPr>
          <a:xfrm>
            <a:off x="3531817" y="2728376"/>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flipH="1">
            <a:off x="4260013" y="2612262"/>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843815" y="5022468"/>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右矢印 11"/>
          <p:cNvSpPr/>
          <p:nvPr/>
        </p:nvSpPr>
        <p:spPr>
          <a:xfrm>
            <a:off x="1275863" y="4878452"/>
            <a:ext cx="122413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028391" y="4878452"/>
            <a:ext cx="122413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flipH="1">
            <a:off x="3484507" y="4882644"/>
            <a:ext cx="612068" cy="2796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a:off x="4499992" y="3284984"/>
            <a:ext cx="0" cy="1003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644008" y="3419708"/>
            <a:ext cx="3849131" cy="369332"/>
          </a:xfrm>
          <a:prstGeom prst="rect">
            <a:avLst/>
          </a:prstGeom>
          <a:solidFill>
            <a:srgbClr val="00B050"/>
          </a:solidFill>
        </p:spPr>
        <p:txBody>
          <a:bodyPr wrap="none" rtlCol="0">
            <a:spAutoFit/>
          </a:bodyPr>
          <a:lstStyle/>
          <a:p>
            <a:r>
              <a:rPr kumimoji="1" lang="ja-JP" altLang="en-US" b="1" dirty="0" smtClean="0">
                <a:solidFill>
                  <a:schemeClr val="bg1"/>
                </a:solidFill>
              </a:rPr>
              <a:t>プラスミドを大腸菌に挿入（形質転換）</a:t>
            </a:r>
            <a:endParaRPr kumimoji="1" lang="en-US" altLang="ja-JP" b="1" dirty="0" smtClean="0">
              <a:solidFill>
                <a:schemeClr val="bg1"/>
              </a:solidFill>
            </a:endParaRPr>
          </a:p>
        </p:txBody>
      </p:sp>
      <p:sp>
        <p:nvSpPr>
          <p:cNvPr id="17" name="円/楕円 16"/>
          <p:cNvSpPr/>
          <p:nvPr/>
        </p:nvSpPr>
        <p:spPr>
          <a:xfrm>
            <a:off x="3337977" y="4269904"/>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flipH="1">
            <a:off x="3702075" y="4211847"/>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163964" y="4249410"/>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flipH="1">
            <a:off x="5528062" y="4191353"/>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510773" y="4436019"/>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flipH="1">
            <a:off x="6874871" y="4377962"/>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827584" y="1844824"/>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右矢印 23"/>
          <p:cNvSpPr/>
          <p:nvPr/>
        </p:nvSpPr>
        <p:spPr>
          <a:xfrm>
            <a:off x="1259632" y="1700808"/>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6012160" y="1700808"/>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flipH="1">
            <a:off x="4788024" y="1705000"/>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flipH="1">
            <a:off x="3468276" y="1705000"/>
            <a:ext cx="612068" cy="2796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タイトル 1"/>
          <p:cNvSpPr txBox="1">
            <a:spLocks/>
          </p:cNvSpPr>
          <p:nvPr/>
        </p:nvSpPr>
        <p:spPr>
          <a:xfrm>
            <a:off x="-15520" y="1"/>
            <a:ext cx="9155905" cy="1484784"/>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今回の実習に戻って、</a:t>
            </a:r>
            <a:r>
              <a:rPr lang="ja-JP" altLang="en-US" dirty="0"/>
              <a:t>詳細</a:t>
            </a:r>
            <a:r>
              <a:rPr lang="ja-JP" altLang="en-US" dirty="0" smtClean="0"/>
              <a:t>に説明</a:t>
            </a:r>
            <a:endParaRPr lang="en-US" altLang="ja-JP" dirty="0" smtClean="0"/>
          </a:p>
        </p:txBody>
      </p:sp>
      <p:sp>
        <p:nvSpPr>
          <p:cNvPr id="29" name="円/楕円 28"/>
          <p:cNvSpPr/>
          <p:nvPr/>
        </p:nvSpPr>
        <p:spPr>
          <a:xfrm>
            <a:off x="5220072" y="1484785"/>
            <a:ext cx="3672408" cy="1243591"/>
          </a:xfrm>
          <a:prstGeom prst="ellipse">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51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908720"/>
            <a:ext cx="7920880" cy="1200329"/>
          </a:xfrm>
          <a:prstGeom prst="rect">
            <a:avLst/>
          </a:prstGeom>
        </p:spPr>
        <p:txBody>
          <a:bodyPr wrap="square">
            <a:spAutoFit/>
          </a:bodyPr>
          <a:lstStyle/>
          <a:p>
            <a:r>
              <a:rPr lang="en-US" altLang="ja-JP" dirty="0" smtClean="0">
                <a:latin typeface="ＭＳ ゴシック" panose="020B0609070205080204" pitchFamily="49" charset="-128"/>
                <a:ea typeface="ＭＳ ゴシック" panose="020B0609070205080204" pitchFamily="49" charset="-128"/>
              </a:rPr>
              <a:t>&gt;GFP</a:t>
            </a:r>
          </a:p>
          <a:p>
            <a:r>
              <a:rPr lang="en-US" altLang="ja-JP" dirty="0" smtClean="0">
                <a:latin typeface="ＭＳ ゴシック" panose="020B0609070205080204" pitchFamily="49" charset="-128"/>
                <a:ea typeface="ＭＳ ゴシック" panose="020B0609070205080204" pitchFamily="49" charset="-128"/>
              </a:rPr>
              <a:t>ATGACCATGATTACGGATTCACTGGCCGTCGTTTTACAACGTCGTG……………………………………………………………………………………………GCTACCATTACCAGTTGGTCTGGTGTCAAAAATAA</a:t>
            </a:r>
            <a:endParaRPr lang="ja-JP" altLang="en-US"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3249406" y="35430"/>
            <a:ext cx="2236510" cy="584775"/>
          </a:xfrm>
          <a:prstGeom prst="rect">
            <a:avLst/>
          </a:prstGeom>
          <a:noFill/>
        </p:spPr>
        <p:txBody>
          <a:bodyPr wrap="none" rtlCol="0">
            <a:spAutoFit/>
          </a:bodyPr>
          <a:lstStyle/>
          <a:p>
            <a:r>
              <a:rPr kumimoji="1" lang="ja-JP" altLang="en-US" sz="3200" dirty="0" smtClean="0"/>
              <a:t>遺伝子増幅</a:t>
            </a:r>
            <a:endParaRPr kumimoji="1" lang="ja-JP" altLang="en-US" sz="3200" dirty="0"/>
          </a:p>
        </p:txBody>
      </p:sp>
      <p:sp>
        <p:nvSpPr>
          <p:cNvPr id="4" name="テキスト ボックス 3"/>
          <p:cNvSpPr txBox="1"/>
          <p:nvPr/>
        </p:nvSpPr>
        <p:spPr>
          <a:xfrm>
            <a:off x="768339" y="611396"/>
            <a:ext cx="2521844"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b="1" dirty="0" smtClean="0"/>
              <a:t>GFP</a:t>
            </a:r>
            <a:r>
              <a:rPr kumimoji="1" lang="ja-JP" altLang="en-US" b="1" dirty="0" smtClean="0"/>
              <a:t>遺伝子</a:t>
            </a:r>
            <a:r>
              <a:rPr kumimoji="1" lang="en-US" altLang="ja-JP" b="1" dirty="0" smtClean="0"/>
              <a:t>(</a:t>
            </a:r>
            <a:r>
              <a:rPr kumimoji="1" lang="ja-JP" altLang="en-US" b="1" dirty="0" smtClean="0"/>
              <a:t>約</a:t>
            </a:r>
            <a:r>
              <a:rPr lang="en-US" altLang="ja-JP" b="1" dirty="0"/>
              <a:t>720</a:t>
            </a:r>
            <a:r>
              <a:rPr kumimoji="1" lang="en-US" altLang="ja-JP" b="1" dirty="0" smtClean="0"/>
              <a:t>bp)</a:t>
            </a:r>
            <a:endParaRPr kumimoji="1" lang="ja-JP" altLang="en-US" b="1" dirty="0"/>
          </a:p>
        </p:txBody>
      </p:sp>
      <p:sp>
        <p:nvSpPr>
          <p:cNvPr id="24" name="正方形/長方形 23"/>
          <p:cNvSpPr/>
          <p:nvPr/>
        </p:nvSpPr>
        <p:spPr>
          <a:xfrm>
            <a:off x="77381" y="3390563"/>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GTAATCT</a:t>
            </a:r>
            <a:r>
              <a:rPr lang="en-US" altLang="ja-JP" sz="1400" dirty="0" smtClean="0">
                <a:solidFill>
                  <a:srgbClr val="FF0000"/>
                </a:solidFill>
                <a:latin typeface="ＭＳ ゴシック" panose="020B0609070205080204" pitchFamily="49" charset="-128"/>
                <a:ea typeface="ＭＳ ゴシック" panose="020B0609070205080204" pitchFamily="49" charset="-128"/>
              </a:rPr>
              <a:t>ATGACCATGATTACGGATTCACTGGCCGTCGTTTTACAACGTCGTG………GCTACCATTACCAGTTGGTCTGGTGTCAAAAATAA</a:t>
            </a:r>
            <a:r>
              <a:rPr lang="en-US" altLang="ja-JP" sz="1400" dirty="0" smtClean="0">
                <a:latin typeface="ＭＳ ゴシック" panose="020B0609070205080204" pitchFamily="49" charset="-128"/>
                <a:ea typeface="ＭＳ ゴシック" panose="020B0609070205080204" pitchFamily="49" charset="-128"/>
              </a:rPr>
              <a:t>CTTG</a:t>
            </a:r>
            <a:endParaRPr lang="ja-JP" altLang="en-US" sz="1400" dirty="0">
              <a:latin typeface="ＭＳ ゴシック" panose="020B0609070205080204" pitchFamily="49" charset="-128"/>
              <a:ea typeface="ＭＳ ゴシック" panose="020B0609070205080204" pitchFamily="49" charset="-128"/>
            </a:endParaRPr>
          </a:p>
        </p:txBody>
      </p:sp>
      <p:sp>
        <p:nvSpPr>
          <p:cNvPr id="27" name="正方形/長方形 26"/>
          <p:cNvSpPr/>
          <p:nvPr/>
        </p:nvSpPr>
        <p:spPr>
          <a:xfrm>
            <a:off x="89101" y="3613303"/>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CATTAGA</a:t>
            </a:r>
            <a:r>
              <a:rPr lang="en-US" altLang="ja-JP" sz="1400" dirty="0" smtClean="0">
                <a:solidFill>
                  <a:srgbClr val="FF0000"/>
                </a:solidFill>
                <a:latin typeface="ＭＳ ゴシック" panose="020B0609070205080204" pitchFamily="49" charset="-128"/>
                <a:ea typeface="ＭＳ ゴシック" panose="020B0609070205080204" pitchFamily="49" charset="-128"/>
              </a:rPr>
              <a:t>TACTGGTACTAATGCCTAAGTGACCGGCAGCAAAATGTTGCAGCAC</a:t>
            </a:r>
            <a:r>
              <a:rPr lang="en-US" altLang="ja-JP" sz="1400" dirty="0" smtClean="0">
                <a:latin typeface="ＭＳ ゴシック" panose="020B0609070205080204" pitchFamily="49" charset="-128"/>
                <a:ea typeface="ＭＳ ゴシック" panose="020B0609070205080204" pitchFamily="49" charset="-128"/>
              </a:rPr>
              <a:t>………</a:t>
            </a:r>
            <a:r>
              <a:rPr lang="en-US" altLang="ja-JP" sz="1400" dirty="0" smtClean="0">
                <a:solidFill>
                  <a:srgbClr val="FF0000"/>
                </a:solidFill>
                <a:latin typeface="ＭＳ ゴシック" panose="020B0609070205080204" pitchFamily="49" charset="-128"/>
                <a:ea typeface="ＭＳ ゴシック" panose="020B0609070205080204" pitchFamily="49" charset="-128"/>
              </a:rPr>
              <a:t>CGTAGGTAATGGTCAACCAGACCACAGTTTTTATT</a:t>
            </a:r>
            <a:r>
              <a:rPr lang="en-US" altLang="ja-JP" sz="1400" dirty="0" smtClean="0">
                <a:latin typeface="ＭＳ ゴシック" panose="020B0609070205080204" pitchFamily="49" charset="-128"/>
                <a:ea typeface="ＭＳ ゴシック" panose="020B0609070205080204" pitchFamily="49" charset="-128"/>
              </a:rPr>
              <a:t>GAAC</a:t>
            </a:r>
            <a:endParaRPr lang="ja-JP" altLang="en-US" sz="1400" dirty="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927523" y="3093239"/>
            <a:ext cx="3650358" cy="338554"/>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600" b="1" dirty="0" smtClean="0"/>
              <a:t>遺伝子</a:t>
            </a:r>
            <a:r>
              <a:rPr kumimoji="1" lang="en-US" altLang="ja-JP" sz="1600" b="1" dirty="0" smtClean="0"/>
              <a:t>DNA</a:t>
            </a:r>
            <a:r>
              <a:rPr kumimoji="1" lang="ja-JP" altLang="en-US" sz="1600" b="1" dirty="0" smtClean="0"/>
              <a:t>は二本鎖でゲノムに存在</a:t>
            </a:r>
            <a:endParaRPr kumimoji="1" lang="en-US" altLang="ja-JP" sz="1600" b="1" dirty="0" smtClean="0"/>
          </a:p>
        </p:txBody>
      </p:sp>
      <p:sp>
        <p:nvSpPr>
          <p:cNvPr id="70" name="テキスト ボックス 69"/>
          <p:cNvSpPr txBox="1"/>
          <p:nvPr/>
        </p:nvSpPr>
        <p:spPr>
          <a:xfrm>
            <a:off x="966139" y="4509120"/>
            <a:ext cx="6923690" cy="1477328"/>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b="1" dirty="0" smtClean="0"/>
              <a:t>PCR</a:t>
            </a:r>
            <a:r>
              <a:rPr kumimoji="1" lang="ja-JP" altLang="en-US" b="1" dirty="0" smtClean="0"/>
              <a:t>とは</a:t>
            </a:r>
            <a:endParaRPr kumimoji="1" lang="en-US" altLang="ja-JP" b="1" dirty="0" smtClean="0"/>
          </a:p>
          <a:p>
            <a:r>
              <a:rPr lang="ja-JP" altLang="en-US" dirty="0" smtClean="0"/>
              <a:t>自分</a:t>
            </a:r>
            <a:r>
              <a:rPr lang="ja-JP" altLang="en-US" dirty="0"/>
              <a:t>の望んだ特定の</a:t>
            </a:r>
            <a:r>
              <a:rPr lang="en-US" altLang="ja-JP" dirty="0"/>
              <a:t>DNA</a:t>
            </a:r>
            <a:r>
              <a:rPr lang="ja-JP" altLang="en-US" dirty="0"/>
              <a:t>断片（数百から数千塩基対）だけを選択的</a:t>
            </a:r>
            <a:r>
              <a:rPr lang="ja-JP" altLang="en-US" dirty="0" smtClean="0"/>
              <a:t>に</a:t>
            </a:r>
            <a:endParaRPr lang="en-US" altLang="ja-JP" dirty="0" smtClean="0"/>
          </a:p>
          <a:p>
            <a:r>
              <a:rPr lang="ja-JP" altLang="en-US" dirty="0" smtClean="0"/>
              <a:t>増幅</a:t>
            </a:r>
            <a:r>
              <a:rPr lang="ja-JP" altLang="en-US" dirty="0"/>
              <a:t>させることが</a:t>
            </a:r>
            <a:r>
              <a:rPr lang="ja-JP" altLang="en-US" dirty="0" smtClean="0"/>
              <a:t>できること　</a:t>
            </a:r>
            <a:r>
              <a:rPr lang="en-US" altLang="ja-JP" dirty="0" smtClean="0"/>
              <a:t>by</a:t>
            </a:r>
            <a:r>
              <a:rPr lang="ja-JP" altLang="en-US" dirty="0" smtClean="0"/>
              <a:t> </a:t>
            </a:r>
            <a:r>
              <a:rPr lang="en-US" altLang="ja-JP" dirty="0" err="1" smtClean="0"/>
              <a:t>wikipedia</a:t>
            </a:r>
            <a:endParaRPr lang="en-US" altLang="ja-JP" dirty="0" smtClean="0"/>
          </a:p>
          <a:p>
            <a:endParaRPr kumimoji="1" lang="en-US" altLang="ja-JP" b="1" dirty="0"/>
          </a:p>
          <a:p>
            <a:r>
              <a:rPr lang="ja-JP" altLang="en-US" dirty="0" smtClean="0"/>
              <a:t>特定の</a:t>
            </a:r>
            <a:r>
              <a:rPr lang="en-US" altLang="ja-JP" dirty="0" smtClean="0"/>
              <a:t>DNA</a:t>
            </a:r>
            <a:r>
              <a:rPr lang="ja-JP" altLang="en-US" dirty="0" smtClean="0"/>
              <a:t>断片の両端の一本鎖</a:t>
            </a:r>
            <a:r>
              <a:rPr lang="en-US" altLang="ja-JP" dirty="0" smtClean="0"/>
              <a:t>DNA</a:t>
            </a:r>
            <a:r>
              <a:rPr lang="ja-JP" altLang="en-US" dirty="0" smtClean="0"/>
              <a:t>を構築（実際には注文する）</a:t>
            </a:r>
            <a:endParaRPr kumimoji="1" lang="en-US" altLang="ja-JP" dirty="0" smtClean="0"/>
          </a:p>
        </p:txBody>
      </p:sp>
      <p:sp>
        <p:nvSpPr>
          <p:cNvPr id="74" name="テキスト ボックス 73"/>
          <p:cNvSpPr txBox="1"/>
          <p:nvPr/>
        </p:nvSpPr>
        <p:spPr>
          <a:xfrm>
            <a:off x="3671030" y="3921080"/>
            <a:ext cx="2048959" cy="338554"/>
          </a:xfrm>
          <a:prstGeom prst="rect">
            <a:avLst/>
          </a:prstGeom>
          <a:noFill/>
        </p:spPr>
        <p:txBody>
          <a:bodyPr wrap="none" rtlCol="0">
            <a:spAutoFit/>
          </a:bodyPr>
          <a:lstStyle/>
          <a:p>
            <a:r>
              <a:rPr lang="ja-JP" altLang="en-US" sz="1600" b="1" dirty="0" smtClean="0"/>
              <a:t>プライマーのデザイン</a:t>
            </a:r>
            <a:endParaRPr kumimoji="1" lang="en-US" altLang="ja-JP" sz="1600" b="1" dirty="0" smtClean="0"/>
          </a:p>
        </p:txBody>
      </p:sp>
      <p:cxnSp>
        <p:nvCxnSpPr>
          <p:cNvPr id="8" name="直線矢印コネクタ 7"/>
          <p:cNvCxnSpPr/>
          <p:nvPr/>
        </p:nvCxnSpPr>
        <p:spPr>
          <a:xfrm>
            <a:off x="857183" y="3641439"/>
            <a:ext cx="168090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H="1">
            <a:off x="6803968" y="3878247"/>
            <a:ext cx="168090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706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91917" y="891469"/>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GTAATCT</a:t>
            </a:r>
            <a:r>
              <a:rPr lang="en-US" altLang="ja-JP" sz="1400" dirty="0" smtClean="0">
                <a:solidFill>
                  <a:srgbClr val="FF0000"/>
                </a:solidFill>
                <a:latin typeface="ＭＳ ゴシック" panose="020B0609070205080204" pitchFamily="49" charset="-128"/>
                <a:ea typeface="ＭＳ ゴシック" panose="020B0609070205080204" pitchFamily="49" charset="-128"/>
              </a:rPr>
              <a:t>ATGACCATGATTACGGATTCACTGGCCGTCGTTTTACAACGTCGTG………GCTACCATTACCAGTTGGTCTGGTGTCAAAAATAA</a:t>
            </a:r>
            <a:r>
              <a:rPr lang="en-US" altLang="ja-JP" sz="1400" dirty="0" smtClean="0">
                <a:latin typeface="ＭＳ ゴシック" panose="020B0609070205080204" pitchFamily="49" charset="-128"/>
                <a:ea typeface="ＭＳ ゴシック" panose="020B0609070205080204" pitchFamily="49" charset="-128"/>
              </a:rPr>
              <a:t>CTTG</a:t>
            </a:r>
            <a:endParaRPr lang="ja-JP" altLang="en-US" sz="1400" dirty="0">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103637" y="1971589"/>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CATTAGA</a:t>
            </a:r>
            <a:r>
              <a:rPr lang="en-US" altLang="ja-JP" sz="1400" dirty="0" smtClean="0">
                <a:solidFill>
                  <a:srgbClr val="FF0000"/>
                </a:solidFill>
                <a:latin typeface="ＭＳ ゴシック" panose="020B0609070205080204" pitchFamily="49" charset="-128"/>
                <a:ea typeface="ＭＳ ゴシック" panose="020B0609070205080204" pitchFamily="49" charset="-128"/>
              </a:rPr>
              <a:t>TACTGGTACTAATGCCTAAGTGACCGGCAGCAAAATGTTGCAGCAC</a:t>
            </a:r>
            <a:r>
              <a:rPr lang="en-US" altLang="ja-JP" sz="1400" dirty="0" smtClean="0">
                <a:latin typeface="ＭＳ ゴシック" panose="020B0609070205080204" pitchFamily="49" charset="-128"/>
                <a:ea typeface="ＭＳ ゴシック" panose="020B0609070205080204" pitchFamily="49" charset="-128"/>
              </a:rPr>
              <a:t>………</a:t>
            </a:r>
            <a:r>
              <a:rPr lang="en-US" altLang="ja-JP" sz="1400" dirty="0" smtClean="0">
                <a:solidFill>
                  <a:srgbClr val="FF0000"/>
                </a:solidFill>
                <a:latin typeface="ＭＳ ゴシック" panose="020B0609070205080204" pitchFamily="49" charset="-128"/>
                <a:ea typeface="ＭＳ ゴシック" panose="020B0609070205080204" pitchFamily="49" charset="-128"/>
              </a:rPr>
              <a:t>CGTAGGTAATGGTCAACCAGACCACAGTTTTTATT</a:t>
            </a:r>
            <a:r>
              <a:rPr lang="en-US" altLang="ja-JP" sz="1400" dirty="0" smtClean="0">
                <a:latin typeface="ＭＳ ゴシック" panose="020B0609070205080204" pitchFamily="49" charset="-128"/>
                <a:ea typeface="ＭＳ ゴシック" panose="020B0609070205080204" pitchFamily="49" charset="-128"/>
              </a:rPr>
              <a:t>GAAC</a:t>
            </a:r>
            <a:endParaRPr lang="ja-JP" altLang="en-US" sz="1400" dirty="0">
              <a:latin typeface="ＭＳ ゴシック" panose="020B0609070205080204" pitchFamily="49" charset="-128"/>
              <a:ea typeface="ＭＳ ゴシック" panose="020B0609070205080204" pitchFamily="49" charset="-128"/>
            </a:endParaRPr>
          </a:p>
        </p:txBody>
      </p:sp>
      <p:cxnSp>
        <p:nvCxnSpPr>
          <p:cNvPr id="32" name="直線コネクタ 31"/>
          <p:cNvCxnSpPr/>
          <p:nvPr/>
        </p:nvCxnSpPr>
        <p:spPr>
          <a:xfrm>
            <a:off x="4283968" y="1199246"/>
            <a:ext cx="0" cy="720080"/>
          </a:xfrm>
          <a:prstGeom prst="line">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4572000" y="1236120"/>
            <a:ext cx="1781257" cy="646331"/>
          </a:xfrm>
          <a:prstGeom prst="rect">
            <a:avLst/>
          </a:prstGeom>
          <a:noFill/>
        </p:spPr>
        <p:txBody>
          <a:bodyPr wrap="none" rtlCol="0">
            <a:spAutoFit/>
          </a:bodyPr>
          <a:lstStyle/>
          <a:p>
            <a:r>
              <a:rPr lang="en-US" altLang="ja-JP" dirty="0" smtClean="0"/>
              <a:t>95</a:t>
            </a:r>
            <a:r>
              <a:rPr lang="ja-JP" altLang="en-US" dirty="0" smtClean="0"/>
              <a:t>度で二本鎖は</a:t>
            </a:r>
            <a:endParaRPr lang="en-US" altLang="ja-JP" dirty="0" smtClean="0"/>
          </a:p>
          <a:p>
            <a:pPr algn="ctr"/>
            <a:r>
              <a:rPr lang="ja-JP" altLang="en-US" dirty="0" smtClean="0"/>
              <a:t>一本鎖へ</a:t>
            </a:r>
            <a:endParaRPr kumimoji="1" lang="ja-JP" altLang="en-US" dirty="0"/>
          </a:p>
        </p:txBody>
      </p:sp>
      <p:sp>
        <p:nvSpPr>
          <p:cNvPr id="34" name="下矢印 33"/>
          <p:cNvSpPr/>
          <p:nvPr/>
        </p:nvSpPr>
        <p:spPr>
          <a:xfrm>
            <a:off x="4104079" y="2279366"/>
            <a:ext cx="337917" cy="48431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07504" y="2763677"/>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GTAATCT</a:t>
            </a:r>
            <a:r>
              <a:rPr lang="en-US" altLang="ja-JP" sz="1400" dirty="0" smtClean="0">
                <a:solidFill>
                  <a:srgbClr val="FF0000"/>
                </a:solidFill>
                <a:latin typeface="ＭＳ ゴシック" panose="020B0609070205080204" pitchFamily="49" charset="-128"/>
                <a:ea typeface="ＭＳ ゴシック" panose="020B0609070205080204" pitchFamily="49" charset="-128"/>
              </a:rPr>
              <a:t>ATGACCATGATTACGGATTCACTGGCCGTCGTTTTACAACGTCGTG………GCTACCATTACCAGTTGGTCTGGTGTCAAAAATAA</a:t>
            </a:r>
            <a:r>
              <a:rPr lang="en-US" altLang="ja-JP" sz="1400" dirty="0" smtClean="0">
                <a:latin typeface="ＭＳ ゴシック" panose="020B0609070205080204" pitchFamily="49" charset="-128"/>
                <a:ea typeface="ＭＳ ゴシック" panose="020B0609070205080204" pitchFamily="49" charset="-128"/>
              </a:rPr>
              <a:t>CTTG</a:t>
            </a:r>
            <a:endParaRPr lang="ja-JP" altLang="en-US" sz="1400" dirty="0">
              <a:latin typeface="ＭＳ ゴシック" panose="020B0609070205080204" pitchFamily="49" charset="-128"/>
              <a:ea typeface="ＭＳ ゴシック" panose="020B0609070205080204" pitchFamily="49" charset="-128"/>
            </a:endParaRPr>
          </a:p>
        </p:txBody>
      </p:sp>
      <p:sp>
        <p:nvSpPr>
          <p:cNvPr id="36" name="正方形/長方形 35"/>
          <p:cNvSpPr/>
          <p:nvPr/>
        </p:nvSpPr>
        <p:spPr>
          <a:xfrm>
            <a:off x="119224" y="3625279"/>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CATTAGA</a:t>
            </a:r>
            <a:r>
              <a:rPr lang="en-US" altLang="ja-JP" sz="1400" dirty="0" smtClean="0">
                <a:solidFill>
                  <a:srgbClr val="FF0000"/>
                </a:solidFill>
                <a:latin typeface="ＭＳ ゴシック" panose="020B0609070205080204" pitchFamily="49" charset="-128"/>
                <a:ea typeface="ＭＳ ゴシック" panose="020B0609070205080204" pitchFamily="49" charset="-128"/>
              </a:rPr>
              <a:t>TACTGGTACTAATGCCTAAGTGACCGGCAGCAAAATGTTGCAGCAC</a:t>
            </a:r>
            <a:r>
              <a:rPr lang="en-US" altLang="ja-JP" sz="1400" dirty="0" smtClean="0">
                <a:latin typeface="ＭＳ ゴシック" panose="020B0609070205080204" pitchFamily="49" charset="-128"/>
                <a:ea typeface="ＭＳ ゴシック" panose="020B0609070205080204" pitchFamily="49" charset="-128"/>
              </a:rPr>
              <a:t>………</a:t>
            </a:r>
            <a:r>
              <a:rPr lang="en-US" altLang="ja-JP" sz="1400" dirty="0" smtClean="0">
                <a:solidFill>
                  <a:srgbClr val="FF0000"/>
                </a:solidFill>
                <a:latin typeface="ＭＳ ゴシック" panose="020B0609070205080204" pitchFamily="49" charset="-128"/>
                <a:ea typeface="ＭＳ ゴシック" panose="020B0609070205080204" pitchFamily="49" charset="-128"/>
              </a:rPr>
              <a:t>CGTAGGTAATGGTCAACCAGACCACAGTTTTTATT</a:t>
            </a:r>
            <a:r>
              <a:rPr lang="en-US" altLang="ja-JP" sz="1400" dirty="0" smtClean="0">
                <a:latin typeface="ＭＳ ゴシック" panose="020B0609070205080204" pitchFamily="49" charset="-128"/>
                <a:ea typeface="ＭＳ ゴシック" panose="020B0609070205080204" pitchFamily="49" charset="-128"/>
              </a:rPr>
              <a:t>GAAC</a:t>
            </a:r>
            <a:endParaRPr lang="ja-JP" altLang="en-US" sz="1400" dirty="0">
              <a:latin typeface="ＭＳ ゴシック" panose="020B0609070205080204" pitchFamily="49" charset="-128"/>
              <a:ea typeface="ＭＳ ゴシック" panose="020B0609070205080204" pitchFamily="49" charset="-128"/>
            </a:endParaRPr>
          </a:p>
        </p:txBody>
      </p:sp>
      <p:sp>
        <p:nvSpPr>
          <p:cNvPr id="39" name="正方形/長方形 38"/>
          <p:cNvSpPr/>
          <p:nvPr/>
        </p:nvSpPr>
        <p:spPr>
          <a:xfrm>
            <a:off x="755576" y="3411749"/>
            <a:ext cx="9036496" cy="307777"/>
          </a:xfrm>
          <a:prstGeom prst="rect">
            <a:avLst/>
          </a:prstGeom>
        </p:spPr>
        <p:txBody>
          <a:bodyPr wrap="square">
            <a:spAutoFit/>
          </a:bodyPr>
          <a:lstStyle/>
          <a:p>
            <a:r>
              <a:rPr lang="en-US" altLang="ja-JP" sz="1400" dirty="0" smtClean="0">
                <a:solidFill>
                  <a:srgbClr val="00B0F0"/>
                </a:solidFill>
                <a:latin typeface="ＭＳ ゴシック" panose="020B0609070205080204" pitchFamily="49" charset="-128"/>
                <a:ea typeface="ＭＳ ゴシック" panose="020B0609070205080204" pitchFamily="49" charset="-128"/>
              </a:rPr>
              <a:t>ATGACCATGATTACGGATTC</a:t>
            </a:r>
            <a:endParaRPr lang="ja-JP" altLang="en-US" sz="1400" dirty="0">
              <a:solidFill>
                <a:srgbClr val="00B0F0"/>
              </a:solidFill>
              <a:latin typeface="ＭＳ ゴシック" panose="020B0609070205080204" pitchFamily="49" charset="-128"/>
              <a:ea typeface="ＭＳ ゴシック" panose="020B0609070205080204" pitchFamily="49" charset="-128"/>
            </a:endParaRPr>
          </a:p>
        </p:txBody>
      </p:sp>
      <p:sp>
        <p:nvSpPr>
          <p:cNvPr id="40" name="テキスト ボックス 39"/>
          <p:cNvSpPr txBox="1"/>
          <p:nvPr/>
        </p:nvSpPr>
        <p:spPr>
          <a:xfrm>
            <a:off x="4518935" y="3143462"/>
            <a:ext cx="3153427" cy="369332"/>
          </a:xfrm>
          <a:prstGeom prst="rect">
            <a:avLst/>
          </a:prstGeom>
          <a:noFill/>
        </p:spPr>
        <p:txBody>
          <a:bodyPr wrap="none" rtlCol="0">
            <a:spAutoFit/>
          </a:bodyPr>
          <a:lstStyle/>
          <a:p>
            <a:r>
              <a:rPr lang="en-US" altLang="ja-JP" dirty="0" smtClean="0"/>
              <a:t>55</a:t>
            </a:r>
            <a:r>
              <a:rPr lang="ja-JP" altLang="en-US" dirty="0" smtClean="0"/>
              <a:t>度</a:t>
            </a:r>
            <a:r>
              <a:rPr lang="ja-JP" altLang="en-US" dirty="0"/>
              <a:t>ぐらい</a:t>
            </a:r>
            <a:r>
              <a:rPr lang="ja-JP" altLang="en-US" dirty="0" smtClean="0"/>
              <a:t>でプライマーが付着</a:t>
            </a:r>
            <a:endParaRPr kumimoji="1" lang="ja-JP" altLang="en-US" dirty="0"/>
          </a:p>
        </p:txBody>
      </p:sp>
      <p:sp>
        <p:nvSpPr>
          <p:cNvPr id="41" name="正方形/長方形 40"/>
          <p:cNvSpPr/>
          <p:nvPr/>
        </p:nvSpPr>
        <p:spPr>
          <a:xfrm>
            <a:off x="6777991" y="2934157"/>
            <a:ext cx="1890261" cy="307777"/>
          </a:xfrm>
          <a:prstGeom prst="rect">
            <a:avLst/>
          </a:prstGeom>
        </p:spPr>
        <p:txBody>
          <a:bodyPr wrap="none">
            <a:spAutoFit/>
          </a:bodyPr>
          <a:lstStyle/>
          <a:p>
            <a:r>
              <a:rPr lang="en-US" altLang="ja-JP" sz="1400" dirty="0">
                <a:solidFill>
                  <a:srgbClr val="00B0F0"/>
                </a:solidFill>
                <a:latin typeface="ＭＳ ゴシック" panose="020B0609070205080204" pitchFamily="49" charset="-128"/>
                <a:ea typeface="ＭＳ ゴシック" panose="020B0609070205080204" pitchFamily="49" charset="-128"/>
              </a:rPr>
              <a:t>CCAGACCACAGTTTTTATT</a:t>
            </a:r>
            <a:endParaRPr lang="ja-JP" altLang="en-US" sz="1400" dirty="0">
              <a:solidFill>
                <a:srgbClr val="00B0F0"/>
              </a:solidFill>
            </a:endParaRPr>
          </a:p>
        </p:txBody>
      </p:sp>
      <p:sp>
        <p:nvSpPr>
          <p:cNvPr id="83" name="下矢印 82"/>
          <p:cNvSpPr/>
          <p:nvPr/>
        </p:nvSpPr>
        <p:spPr>
          <a:xfrm>
            <a:off x="4139952" y="4007558"/>
            <a:ext cx="337917" cy="48431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79512" y="4491869"/>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GTAATCT</a:t>
            </a:r>
            <a:r>
              <a:rPr lang="en-US" altLang="ja-JP" sz="1400" dirty="0" smtClean="0">
                <a:solidFill>
                  <a:srgbClr val="FF0000"/>
                </a:solidFill>
                <a:latin typeface="ＭＳ ゴシック" panose="020B0609070205080204" pitchFamily="49" charset="-128"/>
                <a:ea typeface="ＭＳ ゴシック" panose="020B0609070205080204" pitchFamily="49" charset="-128"/>
              </a:rPr>
              <a:t>ATGACCATGATTACGGATTCACTGGCCGTCGTTTTACAACGTCGTG………GCTACCATTACCAGTTGGTCTGGTGTCAAAAATAA</a:t>
            </a:r>
            <a:r>
              <a:rPr lang="en-US" altLang="ja-JP" sz="1400" dirty="0" smtClean="0">
                <a:latin typeface="ＭＳ ゴシック" panose="020B0609070205080204" pitchFamily="49" charset="-128"/>
                <a:ea typeface="ＭＳ ゴシック" panose="020B0609070205080204" pitchFamily="49" charset="-128"/>
              </a:rPr>
              <a:t>CTTG</a:t>
            </a:r>
            <a:endParaRPr lang="ja-JP" altLang="en-US" sz="1400" dirty="0">
              <a:latin typeface="ＭＳ ゴシック" panose="020B0609070205080204" pitchFamily="49" charset="-128"/>
              <a:ea typeface="ＭＳ ゴシック" panose="020B0609070205080204" pitchFamily="49" charset="-128"/>
            </a:endParaRPr>
          </a:p>
        </p:txBody>
      </p:sp>
      <p:sp>
        <p:nvSpPr>
          <p:cNvPr id="85" name="正方形/長方形 84"/>
          <p:cNvSpPr/>
          <p:nvPr/>
        </p:nvSpPr>
        <p:spPr>
          <a:xfrm>
            <a:off x="191232" y="4993431"/>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CATTAGA</a:t>
            </a:r>
            <a:r>
              <a:rPr lang="en-US" altLang="ja-JP" sz="1400" dirty="0" smtClean="0">
                <a:solidFill>
                  <a:srgbClr val="FF0000"/>
                </a:solidFill>
                <a:latin typeface="ＭＳ ゴシック" panose="020B0609070205080204" pitchFamily="49" charset="-128"/>
                <a:ea typeface="ＭＳ ゴシック" panose="020B0609070205080204" pitchFamily="49" charset="-128"/>
              </a:rPr>
              <a:t>TACTGGTACTAATGCCTAAGTGACCGGCAGCAAAATGTTGCAGCAC</a:t>
            </a:r>
            <a:r>
              <a:rPr lang="en-US" altLang="ja-JP" sz="1400" dirty="0" smtClean="0">
                <a:latin typeface="ＭＳ ゴシック" panose="020B0609070205080204" pitchFamily="49" charset="-128"/>
                <a:ea typeface="ＭＳ ゴシック" panose="020B0609070205080204" pitchFamily="49" charset="-128"/>
              </a:rPr>
              <a:t>………</a:t>
            </a:r>
            <a:r>
              <a:rPr lang="en-US" altLang="ja-JP" sz="1400" dirty="0" smtClean="0">
                <a:solidFill>
                  <a:srgbClr val="FF0000"/>
                </a:solidFill>
                <a:latin typeface="ＭＳ ゴシック" panose="020B0609070205080204" pitchFamily="49" charset="-128"/>
                <a:ea typeface="ＭＳ ゴシック" panose="020B0609070205080204" pitchFamily="49" charset="-128"/>
              </a:rPr>
              <a:t>CGTAGGTAATGGTCAACCAGACCACAGTTTTTATT</a:t>
            </a:r>
            <a:r>
              <a:rPr lang="en-US" altLang="ja-JP" sz="1400" dirty="0" smtClean="0">
                <a:latin typeface="ＭＳ ゴシック" panose="020B0609070205080204" pitchFamily="49" charset="-128"/>
                <a:ea typeface="ＭＳ ゴシック" panose="020B0609070205080204" pitchFamily="49" charset="-128"/>
              </a:rPr>
              <a:t>GAAC</a:t>
            </a:r>
            <a:endParaRPr lang="ja-JP" altLang="en-US" sz="1400" dirty="0">
              <a:latin typeface="ＭＳ ゴシック" panose="020B0609070205080204" pitchFamily="49" charset="-128"/>
              <a:ea typeface="ＭＳ ゴシック" panose="020B0609070205080204" pitchFamily="49" charset="-128"/>
            </a:endParaRPr>
          </a:p>
        </p:txBody>
      </p:sp>
      <p:sp>
        <p:nvSpPr>
          <p:cNvPr id="86" name="正方形/長方形 85"/>
          <p:cNvSpPr/>
          <p:nvPr/>
        </p:nvSpPr>
        <p:spPr>
          <a:xfrm>
            <a:off x="827584" y="4779901"/>
            <a:ext cx="9036496" cy="307777"/>
          </a:xfrm>
          <a:prstGeom prst="rect">
            <a:avLst/>
          </a:prstGeom>
        </p:spPr>
        <p:txBody>
          <a:bodyPr wrap="square">
            <a:spAutoFit/>
          </a:bodyPr>
          <a:lstStyle/>
          <a:p>
            <a:r>
              <a:rPr lang="en-US" altLang="ja-JP" sz="1400" dirty="0" smtClean="0">
                <a:solidFill>
                  <a:srgbClr val="00B0F0"/>
                </a:solidFill>
                <a:latin typeface="ＭＳ ゴシック" panose="020B0609070205080204" pitchFamily="49" charset="-128"/>
                <a:ea typeface="ＭＳ ゴシック" panose="020B0609070205080204" pitchFamily="49" charset="-128"/>
              </a:rPr>
              <a:t>ATGACCATGATTACGGATTC</a:t>
            </a:r>
            <a:r>
              <a:rPr lang="en-US" altLang="ja-JP" sz="1400" dirty="0" smtClean="0">
                <a:latin typeface="ＭＳ ゴシック" panose="020B0609070205080204" pitchFamily="49" charset="-128"/>
                <a:ea typeface="ＭＳ ゴシック" panose="020B0609070205080204" pitchFamily="49" charset="-128"/>
              </a:rPr>
              <a:t>ACTGGCCG</a:t>
            </a:r>
            <a:endParaRPr lang="ja-JP" altLang="en-US" sz="1400" dirty="0">
              <a:solidFill>
                <a:srgbClr val="00B0F0"/>
              </a:solidFill>
              <a:latin typeface="ＭＳ ゴシック" panose="020B0609070205080204" pitchFamily="49" charset="-128"/>
              <a:ea typeface="ＭＳ ゴシック" panose="020B0609070205080204" pitchFamily="49" charset="-128"/>
            </a:endParaRPr>
          </a:p>
        </p:txBody>
      </p:sp>
      <p:sp>
        <p:nvSpPr>
          <p:cNvPr id="87" name="テキスト ボックス 86"/>
          <p:cNvSpPr txBox="1"/>
          <p:nvPr/>
        </p:nvSpPr>
        <p:spPr>
          <a:xfrm>
            <a:off x="4657626" y="4122537"/>
            <a:ext cx="1975221" cy="369332"/>
          </a:xfrm>
          <a:prstGeom prst="rect">
            <a:avLst/>
          </a:prstGeom>
          <a:noFill/>
        </p:spPr>
        <p:txBody>
          <a:bodyPr wrap="none" rtlCol="0">
            <a:spAutoFit/>
          </a:bodyPr>
          <a:lstStyle/>
          <a:p>
            <a:r>
              <a:rPr lang="en-US" altLang="ja-JP" dirty="0" smtClean="0"/>
              <a:t>72</a:t>
            </a:r>
            <a:r>
              <a:rPr lang="ja-JP" altLang="en-US" dirty="0" smtClean="0"/>
              <a:t>℃で</a:t>
            </a:r>
            <a:r>
              <a:rPr lang="en-US" altLang="ja-JP" dirty="0" smtClean="0"/>
              <a:t>DNA</a:t>
            </a:r>
            <a:r>
              <a:rPr lang="ja-JP" altLang="en-US" dirty="0" smtClean="0"/>
              <a:t>が伸長</a:t>
            </a:r>
            <a:endParaRPr kumimoji="1" lang="ja-JP" altLang="en-US" dirty="0"/>
          </a:p>
        </p:txBody>
      </p:sp>
      <p:sp>
        <p:nvSpPr>
          <p:cNvPr id="88" name="正方形/長方形 87"/>
          <p:cNvSpPr/>
          <p:nvPr/>
        </p:nvSpPr>
        <p:spPr>
          <a:xfrm>
            <a:off x="6498847" y="4662349"/>
            <a:ext cx="2249334" cy="307777"/>
          </a:xfrm>
          <a:prstGeom prst="rect">
            <a:avLst/>
          </a:prstGeom>
        </p:spPr>
        <p:txBody>
          <a:bodyPr wrap="none">
            <a:spAutoFit/>
          </a:bodyPr>
          <a:lstStyle/>
          <a:p>
            <a:r>
              <a:rPr lang="en-US" altLang="ja-JP" sz="1400" dirty="0" smtClean="0">
                <a:latin typeface="ＭＳ ゴシック" panose="020B0609070205080204" pitchFamily="49" charset="-128"/>
                <a:ea typeface="ＭＳ ゴシック" panose="020B0609070205080204" pitchFamily="49" charset="-128"/>
              </a:rPr>
              <a:t>TCAA</a:t>
            </a:r>
            <a:r>
              <a:rPr lang="en-US" altLang="ja-JP" sz="1400" dirty="0" smtClean="0">
                <a:solidFill>
                  <a:srgbClr val="00B0F0"/>
                </a:solidFill>
                <a:latin typeface="ＭＳ ゴシック" panose="020B0609070205080204" pitchFamily="49" charset="-128"/>
                <a:ea typeface="ＭＳ ゴシック" panose="020B0609070205080204" pitchFamily="49" charset="-128"/>
              </a:rPr>
              <a:t>CCAGACCACAGTTTTTATT</a:t>
            </a:r>
            <a:endParaRPr lang="ja-JP" altLang="en-US" sz="1400" dirty="0">
              <a:solidFill>
                <a:srgbClr val="00B0F0"/>
              </a:solidFill>
            </a:endParaRPr>
          </a:p>
        </p:txBody>
      </p:sp>
      <p:cxnSp>
        <p:nvCxnSpPr>
          <p:cNvPr id="90" name="直線矢印コネクタ 89"/>
          <p:cNvCxnSpPr/>
          <p:nvPr/>
        </p:nvCxnSpPr>
        <p:spPr>
          <a:xfrm flipH="1">
            <a:off x="6068675" y="4820006"/>
            <a:ext cx="4831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3455876" y="4933789"/>
            <a:ext cx="4831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454977" y="116632"/>
            <a:ext cx="2855269" cy="584775"/>
          </a:xfrm>
          <a:prstGeom prst="rect">
            <a:avLst/>
          </a:prstGeom>
          <a:noFill/>
        </p:spPr>
        <p:txBody>
          <a:bodyPr wrap="none" rtlCol="0">
            <a:spAutoFit/>
          </a:bodyPr>
          <a:lstStyle/>
          <a:p>
            <a:r>
              <a:rPr kumimoji="1" lang="en-US" altLang="ja-JP" sz="3200" dirty="0" smtClean="0"/>
              <a:t>PCR</a:t>
            </a:r>
            <a:r>
              <a:rPr kumimoji="1" lang="ja-JP" altLang="en-US" sz="3200" dirty="0" smtClean="0"/>
              <a:t>の</a:t>
            </a:r>
            <a:r>
              <a:rPr kumimoji="1" lang="en-US" altLang="ja-JP" sz="3200" dirty="0" smtClean="0"/>
              <a:t>1</a:t>
            </a:r>
            <a:r>
              <a:rPr kumimoji="1" lang="ja-JP" altLang="en-US" sz="3200" dirty="0" smtClean="0"/>
              <a:t>ステップ</a:t>
            </a:r>
            <a:endParaRPr kumimoji="1" lang="ja-JP" altLang="en-US" sz="3200" dirty="0"/>
          </a:p>
        </p:txBody>
      </p:sp>
      <p:sp>
        <p:nvSpPr>
          <p:cNvPr id="93" name="正方形/長方形 92"/>
          <p:cNvSpPr/>
          <p:nvPr/>
        </p:nvSpPr>
        <p:spPr>
          <a:xfrm>
            <a:off x="246189" y="5562779"/>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GTAATCT</a:t>
            </a:r>
            <a:r>
              <a:rPr lang="en-US" altLang="ja-JP" sz="1400" dirty="0" smtClean="0">
                <a:solidFill>
                  <a:srgbClr val="FF0000"/>
                </a:solidFill>
                <a:latin typeface="ＭＳ ゴシック" panose="020B0609070205080204" pitchFamily="49" charset="-128"/>
                <a:ea typeface="ＭＳ ゴシック" panose="020B0609070205080204" pitchFamily="49" charset="-128"/>
              </a:rPr>
              <a:t>ATGACCATGATTACGGATTCACTGGCCGTCGTTTTACAACGTCGTG………GCTACCATTACCAGTTGGTCTGGTGTCAAAAATAA</a:t>
            </a:r>
            <a:r>
              <a:rPr lang="en-US" altLang="ja-JP" sz="1400" dirty="0" smtClean="0">
                <a:latin typeface="ＭＳ ゴシック" panose="020B0609070205080204" pitchFamily="49" charset="-128"/>
                <a:ea typeface="ＭＳ ゴシック" panose="020B0609070205080204" pitchFamily="49" charset="-128"/>
              </a:rPr>
              <a:t>CTTG</a:t>
            </a:r>
            <a:endParaRPr lang="ja-JP" altLang="en-US" sz="1400" dirty="0">
              <a:latin typeface="ＭＳ ゴシック" panose="020B0609070205080204" pitchFamily="49" charset="-128"/>
              <a:ea typeface="ＭＳ ゴシック" panose="020B0609070205080204" pitchFamily="49" charset="-128"/>
            </a:endParaRPr>
          </a:p>
        </p:txBody>
      </p:sp>
      <p:sp>
        <p:nvSpPr>
          <p:cNvPr id="94" name="正方形/長方形 93"/>
          <p:cNvSpPr/>
          <p:nvPr/>
        </p:nvSpPr>
        <p:spPr>
          <a:xfrm>
            <a:off x="257909" y="5785519"/>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CATTAGATACTGGTACTAATGCCTAAGTGACCGGCAGCAAAATGTTGCAGCAC………CGTAGGTAATGGTCAA</a:t>
            </a:r>
            <a:r>
              <a:rPr lang="en-US" altLang="ja-JP" sz="1400" dirty="0" smtClean="0">
                <a:solidFill>
                  <a:srgbClr val="00B0F0"/>
                </a:solidFill>
                <a:latin typeface="ＭＳ ゴシック" panose="020B0609070205080204" pitchFamily="49" charset="-128"/>
                <a:ea typeface="ＭＳ ゴシック" panose="020B0609070205080204" pitchFamily="49" charset="-128"/>
              </a:rPr>
              <a:t>CCAGACCACAGTTTTTATT</a:t>
            </a:r>
            <a:endParaRPr lang="ja-JP" altLang="en-US" sz="1400" dirty="0">
              <a:latin typeface="ＭＳ ゴシック" panose="020B0609070205080204" pitchFamily="49" charset="-128"/>
              <a:ea typeface="ＭＳ ゴシック" panose="020B0609070205080204" pitchFamily="49" charset="-128"/>
            </a:endParaRPr>
          </a:p>
        </p:txBody>
      </p:sp>
      <p:sp>
        <p:nvSpPr>
          <p:cNvPr id="97" name="正方形/長方形 96"/>
          <p:cNvSpPr/>
          <p:nvPr/>
        </p:nvSpPr>
        <p:spPr>
          <a:xfrm>
            <a:off x="276312" y="6282859"/>
            <a:ext cx="9036496" cy="307777"/>
          </a:xfrm>
          <a:prstGeom prst="rect">
            <a:avLst/>
          </a:prstGeom>
        </p:spPr>
        <p:txBody>
          <a:bodyPr wrap="square">
            <a:spAutoFit/>
          </a:bodyPr>
          <a:lstStyle/>
          <a:p>
            <a:r>
              <a:rPr lang="en-US" altLang="ja-JP" sz="1400" dirty="0">
                <a:latin typeface="ＭＳ ゴシック" panose="020B0609070205080204" pitchFamily="49" charset="-128"/>
                <a:ea typeface="ＭＳ ゴシック" panose="020B0609070205080204" pitchFamily="49" charset="-128"/>
              </a:rPr>
              <a:t> </a:t>
            </a:r>
            <a:r>
              <a:rPr lang="en-US" altLang="ja-JP" sz="1400" dirty="0" smtClean="0">
                <a:latin typeface="ＭＳ ゴシック" panose="020B0609070205080204" pitchFamily="49" charset="-128"/>
                <a:ea typeface="ＭＳ ゴシック" panose="020B0609070205080204" pitchFamily="49" charset="-128"/>
              </a:rPr>
              <a:t>      </a:t>
            </a:r>
            <a:r>
              <a:rPr lang="en-US" altLang="ja-JP" sz="1400" dirty="0" smtClean="0">
                <a:solidFill>
                  <a:srgbClr val="00B0F0"/>
                </a:solidFill>
                <a:latin typeface="ＭＳ ゴシック" panose="020B0609070205080204" pitchFamily="49" charset="-128"/>
                <a:ea typeface="ＭＳ ゴシック" panose="020B0609070205080204" pitchFamily="49" charset="-128"/>
              </a:rPr>
              <a:t>ATGACCATGATTACGGATTC</a:t>
            </a:r>
            <a:r>
              <a:rPr lang="en-US" altLang="ja-JP" sz="1400" dirty="0" smtClean="0">
                <a:latin typeface="ＭＳ ゴシック" panose="020B0609070205080204" pitchFamily="49" charset="-128"/>
                <a:ea typeface="ＭＳ ゴシック" panose="020B0609070205080204" pitchFamily="49" charset="-128"/>
              </a:rPr>
              <a:t>ACTGGCCGTCGTTTTACAACGTCGTG………GCTACCATTACCAGTTGGTCTGGTGTCAAAAATAACTTG</a:t>
            </a:r>
            <a:endParaRPr lang="ja-JP" altLang="en-US" sz="1400" dirty="0">
              <a:latin typeface="ＭＳ ゴシック" panose="020B0609070205080204" pitchFamily="49" charset="-128"/>
              <a:ea typeface="ＭＳ ゴシック" panose="020B0609070205080204" pitchFamily="49" charset="-128"/>
            </a:endParaRPr>
          </a:p>
        </p:txBody>
      </p:sp>
      <p:sp>
        <p:nvSpPr>
          <p:cNvPr id="98" name="正方形/長方形 97"/>
          <p:cNvSpPr/>
          <p:nvPr/>
        </p:nvSpPr>
        <p:spPr>
          <a:xfrm>
            <a:off x="288032" y="6505599"/>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CATTAGA</a:t>
            </a:r>
            <a:r>
              <a:rPr lang="en-US" altLang="ja-JP" sz="1400" dirty="0" smtClean="0">
                <a:solidFill>
                  <a:srgbClr val="FF0000"/>
                </a:solidFill>
                <a:latin typeface="ＭＳ ゴシック" panose="020B0609070205080204" pitchFamily="49" charset="-128"/>
                <a:ea typeface="ＭＳ ゴシック" panose="020B0609070205080204" pitchFamily="49" charset="-128"/>
              </a:rPr>
              <a:t>TACTGGTACTAATGCCTAAGTGACCGGCAGCAAAATGTTGCAGCAC</a:t>
            </a:r>
            <a:r>
              <a:rPr lang="en-US" altLang="ja-JP" sz="1400" dirty="0" smtClean="0">
                <a:latin typeface="ＭＳ ゴシック" panose="020B0609070205080204" pitchFamily="49" charset="-128"/>
                <a:ea typeface="ＭＳ ゴシック" panose="020B0609070205080204" pitchFamily="49" charset="-128"/>
              </a:rPr>
              <a:t>………</a:t>
            </a:r>
            <a:r>
              <a:rPr lang="en-US" altLang="ja-JP" sz="1400" dirty="0" smtClean="0">
                <a:solidFill>
                  <a:srgbClr val="FF0000"/>
                </a:solidFill>
                <a:latin typeface="ＭＳ ゴシック" panose="020B0609070205080204" pitchFamily="49" charset="-128"/>
                <a:ea typeface="ＭＳ ゴシック" panose="020B0609070205080204" pitchFamily="49" charset="-128"/>
              </a:rPr>
              <a:t>CGTAGGTAATGGTCAACCAGACCACAGTTTTTATT</a:t>
            </a:r>
            <a:r>
              <a:rPr lang="en-US" altLang="ja-JP" sz="1400" dirty="0" smtClean="0">
                <a:latin typeface="ＭＳ ゴシック" panose="020B0609070205080204" pitchFamily="49" charset="-128"/>
                <a:ea typeface="ＭＳ ゴシック" panose="020B0609070205080204" pitchFamily="49" charset="-128"/>
              </a:rPr>
              <a:t>GAAC</a:t>
            </a:r>
            <a:endParaRPr lang="ja-JP" altLang="en-US" sz="1400" dirty="0">
              <a:latin typeface="ＭＳ ゴシック" panose="020B0609070205080204" pitchFamily="49" charset="-128"/>
              <a:ea typeface="ＭＳ ゴシック" panose="020B0609070205080204" pitchFamily="49" charset="-128"/>
            </a:endParaRPr>
          </a:p>
        </p:txBody>
      </p:sp>
      <p:sp>
        <p:nvSpPr>
          <p:cNvPr id="101" name="下矢印 100"/>
          <p:cNvSpPr/>
          <p:nvPr/>
        </p:nvSpPr>
        <p:spPr>
          <a:xfrm>
            <a:off x="4306091" y="5248945"/>
            <a:ext cx="337917" cy="3402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4788024" y="5291916"/>
            <a:ext cx="1157689" cy="369332"/>
          </a:xfrm>
          <a:prstGeom prst="rect">
            <a:avLst/>
          </a:prstGeom>
          <a:noFill/>
        </p:spPr>
        <p:txBody>
          <a:bodyPr wrap="none" rtlCol="0">
            <a:spAutoFit/>
          </a:bodyPr>
          <a:lstStyle/>
          <a:p>
            <a:r>
              <a:rPr kumimoji="1" lang="en-US" altLang="ja-JP" dirty="0" smtClean="0"/>
              <a:t>2</a:t>
            </a:r>
            <a:r>
              <a:rPr kumimoji="1" lang="ja-JP" altLang="en-US" dirty="0" smtClean="0"/>
              <a:t>倍になる</a:t>
            </a:r>
            <a:endParaRPr kumimoji="1" lang="ja-JP" altLang="en-US" dirty="0"/>
          </a:p>
        </p:txBody>
      </p:sp>
      <p:sp>
        <p:nvSpPr>
          <p:cNvPr id="2" name="正方形/長方形 1"/>
          <p:cNvSpPr/>
          <p:nvPr/>
        </p:nvSpPr>
        <p:spPr>
          <a:xfrm>
            <a:off x="91916" y="891468"/>
            <a:ext cx="8872571" cy="138789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07504" y="2761183"/>
            <a:ext cx="8872571" cy="124637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07504" y="4509120"/>
            <a:ext cx="8872571" cy="73982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238356" y="5598990"/>
            <a:ext cx="8872571" cy="117187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6409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800" y="2148686"/>
            <a:ext cx="1892200" cy="174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右矢印 1"/>
          <p:cNvSpPr/>
          <p:nvPr/>
        </p:nvSpPr>
        <p:spPr>
          <a:xfrm>
            <a:off x="3166022" y="135006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a:off x="833076" y="1673812"/>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flipH="1">
            <a:off x="2162082" y="1778809"/>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820270" y="1679501"/>
            <a:ext cx="1639627"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830434" y="1770013"/>
            <a:ext cx="1639627"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01726" y="918012"/>
            <a:ext cx="1887055" cy="369332"/>
          </a:xfrm>
          <a:prstGeom prst="rect">
            <a:avLst/>
          </a:prstGeom>
          <a:noFill/>
        </p:spPr>
        <p:txBody>
          <a:bodyPr wrap="none" rtlCol="0">
            <a:spAutoFit/>
          </a:bodyPr>
          <a:lstStyle/>
          <a:p>
            <a:r>
              <a:rPr lang="ja-JP" altLang="en-US" dirty="0" smtClean="0"/>
              <a:t>プライマーの構築</a:t>
            </a:r>
            <a:endParaRPr kumimoji="1" lang="ja-JP" altLang="en-US" dirty="0"/>
          </a:p>
        </p:txBody>
      </p:sp>
      <p:sp>
        <p:nvSpPr>
          <p:cNvPr id="8" name="テキスト ボックス 7"/>
          <p:cNvSpPr txBox="1"/>
          <p:nvPr/>
        </p:nvSpPr>
        <p:spPr>
          <a:xfrm>
            <a:off x="357710" y="1252753"/>
            <a:ext cx="1326197" cy="276999"/>
          </a:xfrm>
          <a:prstGeom prst="rect">
            <a:avLst/>
          </a:prstGeom>
          <a:noFill/>
        </p:spPr>
        <p:txBody>
          <a:bodyPr wrap="none" rtlCol="0">
            <a:spAutoFit/>
          </a:bodyPr>
          <a:lstStyle/>
          <a:p>
            <a:r>
              <a:rPr kumimoji="1" lang="en-US" altLang="ja-JP" sz="1200" dirty="0" err="1" smtClean="0"/>
              <a:t>Forwad</a:t>
            </a:r>
            <a:r>
              <a:rPr kumimoji="1" lang="ja-JP" altLang="en-US" sz="1200" dirty="0" smtClean="0"/>
              <a:t>プライマー</a:t>
            </a:r>
            <a:endParaRPr kumimoji="1" lang="ja-JP" altLang="en-US" sz="1200" dirty="0"/>
          </a:p>
        </p:txBody>
      </p:sp>
      <p:sp>
        <p:nvSpPr>
          <p:cNvPr id="9" name="テキスト ボックス 8"/>
          <p:cNvSpPr txBox="1"/>
          <p:nvPr/>
        </p:nvSpPr>
        <p:spPr>
          <a:xfrm>
            <a:off x="1686363" y="1911858"/>
            <a:ext cx="1348895" cy="276999"/>
          </a:xfrm>
          <a:prstGeom prst="rect">
            <a:avLst/>
          </a:prstGeom>
          <a:noFill/>
        </p:spPr>
        <p:txBody>
          <a:bodyPr wrap="none" rtlCol="0">
            <a:spAutoFit/>
          </a:bodyPr>
          <a:lstStyle/>
          <a:p>
            <a:r>
              <a:rPr kumimoji="1" lang="en-US" altLang="ja-JP" sz="1200" dirty="0" smtClean="0"/>
              <a:t>Reverse</a:t>
            </a:r>
            <a:r>
              <a:rPr kumimoji="1" lang="ja-JP" altLang="en-US" sz="1200" dirty="0" smtClean="0"/>
              <a:t>プライマー</a:t>
            </a:r>
            <a:endParaRPr kumimoji="1" lang="ja-JP" altLang="en-US" sz="1200" dirty="0"/>
          </a:p>
        </p:txBody>
      </p:sp>
      <p:cxnSp>
        <p:nvCxnSpPr>
          <p:cNvPr id="10" name="直線コネクタ 9"/>
          <p:cNvCxnSpPr/>
          <p:nvPr/>
        </p:nvCxnSpPr>
        <p:spPr>
          <a:xfrm>
            <a:off x="8252321" y="1334053"/>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6949366" y="1660494"/>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949366" y="1772109"/>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915128" y="1244074"/>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7769179" y="1334053"/>
            <a:ext cx="4831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7251800" y="1660494"/>
            <a:ext cx="4831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680707" y="1001006"/>
            <a:ext cx="397866" cy="307777"/>
          </a:xfrm>
          <a:prstGeom prst="rect">
            <a:avLst/>
          </a:prstGeom>
          <a:noFill/>
        </p:spPr>
        <p:txBody>
          <a:bodyPr wrap="none" rtlCol="0">
            <a:spAutoFit/>
          </a:bodyPr>
          <a:lstStyle/>
          <a:p>
            <a:r>
              <a:rPr kumimoji="1" lang="ja-JP" altLang="en-US" sz="1400" dirty="0" smtClean="0">
                <a:latin typeface="+mj-ea"/>
                <a:ea typeface="+mj-ea"/>
              </a:rPr>
              <a:t>５‘</a:t>
            </a:r>
            <a:endParaRPr kumimoji="1" lang="ja-JP" altLang="en-US" sz="1400" dirty="0">
              <a:latin typeface="+mj-ea"/>
              <a:ea typeface="+mj-ea"/>
            </a:endParaRPr>
          </a:p>
        </p:txBody>
      </p:sp>
      <p:sp>
        <p:nvSpPr>
          <p:cNvPr id="17" name="テキスト ボックス 16"/>
          <p:cNvSpPr txBox="1"/>
          <p:nvPr/>
        </p:nvSpPr>
        <p:spPr>
          <a:xfrm>
            <a:off x="8342250" y="1001005"/>
            <a:ext cx="365806" cy="307777"/>
          </a:xfrm>
          <a:prstGeom prst="rect">
            <a:avLst/>
          </a:prstGeom>
          <a:noFill/>
        </p:spPr>
        <p:txBody>
          <a:bodyPr wrap="none" rtlCol="0">
            <a:spAutoFit/>
          </a:bodyPr>
          <a:lstStyle/>
          <a:p>
            <a:r>
              <a:rPr kumimoji="1" lang="en-US" altLang="ja-JP" sz="1400" dirty="0" smtClean="0">
                <a:latin typeface="+mj-ea"/>
                <a:ea typeface="+mj-ea"/>
              </a:rPr>
              <a:t>3</a:t>
            </a:r>
            <a:r>
              <a:rPr kumimoji="1" lang="ja-JP" altLang="en-US" sz="1400" dirty="0" smtClean="0">
                <a:latin typeface="+mj-ea"/>
                <a:ea typeface="+mj-ea"/>
              </a:rPr>
              <a:t>‘</a:t>
            </a:r>
            <a:endParaRPr kumimoji="1" lang="ja-JP" altLang="en-US" sz="1400" dirty="0">
              <a:latin typeface="+mj-ea"/>
              <a:ea typeface="+mj-ea"/>
            </a:endParaRPr>
          </a:p>
        </p:txBody>
      </p:sp>
      <p:sp>
        <p:nvSpPr>
          <p:cNvPr id="18" name="テキスト ボックス 17"/>
          <p:cNvSpPr txBox="1"/>
          <p:nvPr/>
        </p:nvSpPr>
        <p:spPr>
          <a:xfrm>
            <a:off x="8252321" y="1747913"/>
            <a:ext cx="397866" cy="307777"/>
          </a:xfrm>
          <a:prstGeom prst="rect">
            <a:avLst/>
          </a:prstGeom>
          <a:noFill/>
        </p:spPr>
        <p:txBody>
          <a:bodyPr wrap="none" rtlCol="0">
            <a:spAutoFit/>
          </a:bodyPr>
          <a:lstStyle/>
          <a:p>
            <a:r>
              <a:rPr kumimoji="1" lang="ja-JP" altLang="en-US" sz="1400" dirty="0" smtClean="0">
                <a:latin typeface="+mj-ea"/>
                <a:ea typeface="+mj-ea"/>
              </a:rPr>
              <a:t>５‘</a:t>
            </a:r>
            <a:endParaRPr kumimoji="1" lang="ja-JP" altLang="en-US" sz="1400" dirty="0">
              <a:latin typeface="+mj-ea"/>
              <a:ea typeface="+mj-ea"/>
            </a:endParaRPr>
          </a:p>
        </p:txBody>
      </p:sp>
      <p:sp>
        <p:nvSpPr>
          <p:cNvPr id="19" name="テキスト ボックス 18"/>
          <p:cNvSpPr txBox="1"/>
          <p:nvPr/>
        </p:nvSpPr>
        <p:spPr>
          <a:xfrm>
            <a:off x="6879640" y="1762362"/>
            <a:ext cx="365806" cy="307777"/>
          </a:xfrm>
          <a:prstGeom prst="rect">
            <a:avLst/>
          </a:prstGeom>
          <a:noFill/>
        </p:spPr>
        <p:txBody>
          <a:bodyPr wrap="none" rtlCol="0">
            <a:spAutoFit/>
          </a:bodyPr>
          <a:lstStyle/>
          <a:p>
            <a:r>
              <a:rPr kumimoji="1" lang="en-US" altLang="ja-JP" sz="1400" dirty="0" smtClean="0">
                <a:latin typeface="+mj-ea"/>
                <a:ea typeface="+mj-ea"/>
              </a:rPr>
              <a:t>3</a:t>
            </a:r>
            <a:r>
              <a:rPr kumimoji="1" lang="ja-JP" altLang="en-US" sz="1400" dirty="0" smtClean="0">
                <a:latin typeface="+mj-ea"/>
                <a:ea typeface="+mj-ea"/>
              </a:rPr>
              <a:t>‘</a:t>
            </a:r>
            <a:endParaRPr kumimoji="1" lang="ja-JP" altLang="en-US" sz="1400" dirty="0">
              <a:latin typeface="+mj-ea"/>
              <a:ea typeface="+mj-ea"/>
            </a:endParaRPr>
          </a:p>
        </p:txBody>
      </p:sp>
      <p:sp>
        <p:nvSpPr>
          <p:cNvPr id="20" name="テキスト ボックス 19"/>
          <p:cNvSpPr txBox="1"/>
          <p:nvPr/>
        </p:nvSpPr>
        <p:spPr>
          <a:xfrm>
            <a:off x="8528796" y="1305016"/>
            <a:ext cx="397866" cy="307777"/>
          </a:xfrm>
          <a:prstGeom prst="rect">
            <a:avLst/>
          </a:prstGeom>
          <a:noFill/>
        </p:spPr>
        <p:txBody>
          <a:bodyPr wrap="none" rtlCol="0">
            <a:spAutoFit/>
          </a:bodyPr>
          <a:lstStyle/>
          <a:p>
            <a:r>
              <a:rPr kumimoji="1" lang="ja-JP" altLang="en-US" sz="1400" dirty="0" smtClean="0">
                <a:latin typeface="+mj-ea"/>
                <a:ea typeface="+mj-ea"/>
              </a:rPr>
              <a:t>５‘</a:t>
            </a:r>
            <a:endParaRPr kumimoji="1" lang="ja-JP" altLang="en-US" sz="1400" dirty="0">
              <a:latin typeface="+mj-ea"/>
              <a:ea typeface="+mj-ea"/>
            </a:endParaRPr>
          </a:p>
        </p:txBody>
      </p:sp>
      <p:sp>
        <p:nvSpPr>
          <p:cNvPr id="21" name="テキスト ボックス 20"/>
          <p:cNvSpPr txBox="1"/>
          <p:nvPr/>
        </p:nvSpPr>
        <p:spPr>
          <a:xfrm>
            <a:off x="6728596" y="1457416"/>
            <a:ext cx="397866" cy="307777"/>
          </a:xfrm>
          <a:prstGeom prst="rect">
            <a:avLst/>
          </a:prstGeom>
          <a:noFill/>
        </p:spPr>
        <p:txBody>
          <a:bodyPr wrap="none" rtlCol="0">
            <a:spAutoFit/>
          </a:bodyPr>
          <a:lstStyle/>
          <a:p>
            <a:r>
              <a:rPr kumimoji="1" lang="ja-JP" altLang="en-US" sz="1400" dirty="0" smtClean="0">
                <a:latin typeface="+mj-ea"/>
                <a:ea typeface="+mj-ea"/>
              </a:rPr>
              <a:t>５‘</a:t>
            </a:r>
            <a:endParaRPr kumimoji="1" lang="ja-JP" altLang="en-US" sz="1400" dirty="0">
              <a:latin typeface="+mj-ea"/>
              <a:ea typeface="+mj-ea"/>
            </a:endParaRPr>
          </a:p>
        </p:txBody>
      </p:sp>
      <p:sp>
        <p:nvSpPr>
          <p:cNvPr id="22" name="テキスト ボックス 21"/>
          <p:cNvSpPr txBox="1"/>
          <p:nvPr/>
        </p:nvSpPr>
        <p:spPr>
          <a:xfrm>
            <a:off x="7520684" y="1181541"/>
            <a:ext cx="365806" cy="307777"/>
          </a:xfrm>
          <a:prstGeom prst="rect">
            <a:avLst/>
          </a:prstGeom>
          <a:noFill/>
        </p:spPr>
        <p:txBody>
          <a:bodyPr wrap="none" rtlCol="0">
            <a:spAutoFit/>
          </a:bodyPr>
          <a:lstStyle/>
          <a:p>
            <a:r>
              <a:rPr kumimoji="1" lang="en-US" altLang="ja-JP" sz="1400" dirty="0" smtClean="0">
                <a:latin typeface="+mj-ea"/>
                <a:ea typeface="+mj-ea"/>
              </a:rPr>
              <a:t>3</a:t>
            </a:r>
            <a:r>
              <a:rPr kumimoji="1" lang="ja-JP" altLang="en-US" sz="1400" dirty="0" smtClean="0">
                <a:latin typeface="+mj-ea"/>
                <a:ea typeface="+mj-ea"/>
              </a:rPr>
              <a:t>‘</a:t>
            </a:r>
            <a:endParaRPr kumimoji="1" lang="ja-JP" altLang="en-US" sz="1400" dirty="0">
              <a:latin typeface="+mj-ea"/>
              <a:ea typeface="+mj-ea"/>
            </a:endParaRPr>
          </a:p>
        </p:txBody>
      </p:sp>
      <p:sp>
        <p:nvSpPr>
          <p:cNvPr id="23" name="テキスト ボックス 22"/>
          <p:cNvSpPr txBox="1"/>
          <p:nvPr/>
        </p:nvSpPr>
        <p:spPr>
          <a:xfrm>
            <a:off x="7701220" y="1460553"/>
            <a:ext cx="365806" cy="307777"/>
          </a:xfrm>
          <a:prstGeom prst="rect">
            <a:avLst/>
          </a:prstGeom>
          <a:noFill/>
        </p:spPr>
        <p:txBody>
          <a:bodyPr wrap="none" rtlCol="0">
            <a:spAutoFit/>
          </a:bodyPr>
          <a:lstStyle/>
          <a:p>
            <a:r>
              <a:rPr kumimoji="1" lang="en-US" altLang="ja-JP" sz="1400" dirty="0" smtClean="0">
                <a:latin typeface="+mj-ea"/>
                <a:ea typeface="+mj-ea"/>
              </a:rPr>
              <a:t>3</a:t>
            </a:r>
            <a:r>
              <a:rPr kumimoji="1" lang="ja-JP" altLang="en-US" sz="1400" dirty="0" smtClean="0">
                <a:latin typeface="+mj-ea"/>
                <a:ea typeface="+mj-ea"/>
              </a:rPr>
              <a:t>‘</a:t>
            </a:r>
            <a:endParaRPr kumimoji="1" lang="ja-JP" altLang="en-US" sz="1400" dirty="0">
              <a:latin typeface="+mj-ea"/>
              <a:ea typeface="+mj-ea"/>
            </a:endParaRPr>
          </a:p>
        </p:txBody>
      </p:sp>
      <p:sp>
        <p:nvSpPr>
          <p:cNvPr id="24" name="U ターン矢印 23"/>
          <p:cNvSpPr/>
          <p:nvPr/>
        </p:nvSpPr>
        <p:spPr>
          <a:xfrm rot="10800000">
            <a:off x="1474222" y="2079431"/>
            <a:ext cx="6255966" cy="72008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p:cNvSpPr txBox="1"/>
          <p:nvPr/>
        </p:nvSpPr>
        <p:spPr>
          <a:xfrm>
            <a:off x="6838430" y="548680"/>
            <a:ext cx="1975221" cy="369332"/>
          </a:xfrm>
          <a:prstGeom prst="rect">
            <a:avLst/>
          </a:prstGeom>
          <a:noFill/>
        </p:spPr>
        <p:txBody>
          <a:bodyPr wrap="none" rtlCol="0">
            <a:spAutoFit/>
          </a:bodyPr>
          <a:lstStyle/>
          <a:p>
            <a:r>
              <a:rPr lang="en-US" altLang="ja-JP" dirty="0" smtClean="0"/>
              <a:t>72</a:t>
            </a:r>
            <a:r>
              <a:rPr lang="ja-JP" altLang="en-US" dirty="0" smtClean="0"/>
              <a:t>度で</a:t>
            </a:r>
            <a:r>
              <a:rPr lang="en-US" altLang="ja-JP" dirty="0" smtClean="0"/>
              <a:t>DNA</a:t>
            </a:r>
            <a:r>
              <a:rPr lang="ja-JP" altLang="en-US" dirty="0" smtClean="0"/>
              <a:t>は伸長</a:t>
            </a:r>
            <a:endParaRPr kumimoji="1" lang="ja-JP" altLang="en-US" dirty="0"/>
          </a:p>
        </p:txBody>
      </p:sp>
      <p:sp>
        <p:nvSpPr>
          <p:cNvPr id="26" name="テキスト ボックス 25"/>
          <p:cNvSpPr txBox="1"/>
          <p:nvPr/>
        </p:nvSpPr>
        <p:spPr>
          <a:xfrm>
            <a:off x="603397" y="1424905"/>
            <a:ext cx="397866" cy="307777"/>
          </a:xfrm>
          <a:prstGeom prst="rect">
            <a:avLst/>
          </a:prstGeom>
          <a:noFill/>
        </p:spPr>
        <p:txBody>
          <a:bodyPr wrap="none" rtlCol="0">
            <a:spAutoFit/>
          </a:bodyPr>
          <a:lstStyle/>
          <a:p>
            <a:r>
              <a:rPr kumimoji="1" lang="ja-JP" altLang="en-US" sz="1400" dirty="0" smtClean="0">
                <a:latin typeface="+mj-ea"/>
                <a:ea typeface="+mj-ea"/>
              </a:rPr>
              <a:t>５‘</a:t>
            </a:r>
            <a:endParaRPr kumimoji="1" lang="ja-JP" altLang="en-US" sz="1400" dirty="0">
              <a:latin typeface="+mj-ea"/>
              <a:ea typeface="+mj-ea"/>
            </a:endParaRPr>
          </a:p>
        </p:txBody>
      </p:sp>
      <p:sp>
        <p:nvSpPr>
          <p:cNvPr id="27" name="テキスト ボックス 26"/>
          <p:cNvSpPr txBox="1"/>
          <p:nvPr/>
        </p:nvSpPr>
        <p:spPr>
          <a:xfrm>
            <a:off x="2264940" y="1424904"/>
            <a:ext cx="365806" cy="307777"/>
          </a:xfrm>
          <a:prstGeom prst="rect">
            <a:avLst/>
          </a:prstGeom>
          <a:noFill/>
        </p:spPr>
        <p:txBody>
          <a:bodyPr wrap="none" rtlCol="0">
            <a:spAutoFit/>
          </a:bodyPr>
          <a:lstStyle/>
          <a:p>
            <a:r>
              <a:rPr kumimoji="1" lang="en-US" altLang="ja-JP" sz="1400" dirty="0" smtClean="0">
                <a:latin typeface="+mj-ea"/>
                <a:ea typeface="+mj-ea"/>
              </a:rPr>
              <a:t>3</a:t>
            </a:r>
            <a:r>
              <a:rPr kumimoji="1" lang="ja-JP" altLang="en-US" sz="1400" dirty="0" smtClean="0">
                <a:latin typeface="+mj-ea"/>
                <a:ea typeface="+mj-ea"/>
              </a:rPr>
              <a:t>‘</a:t>
            </a:r>
            <a:endParaRPr kumimoji="1" lang="ja-JP" altLang="en-US" sz="1400" dirty="0">
              <a:latin typeface="+mj-ea"/>
              <a:ea typeface="+mj-ea"/>
            </a:endParaRPr>
          </a:p>
        </p:txBody>
      </p:sp>
      <p:sp>
        <p:nvSpPr>
          <p:cNvPr id="28" name="テキスト ボックス 27"/>
          <p:cNvSpPr txBox="1"/>
          <p:nvPr/>
        </p:nvSpPr>
        <p:spPr>
          <a:xfrm>
            <a:off x="2085398" y="1732682"/>
            <a:ext cx="397866" cy="307777"/>
          </a:xfrm>
          <a:prstGeom prst="rect">
            <a:avLst/>
          </a:prstGeom>
          <a:noFill/>
        </p:spPr>
        <p:txBody>
          <a:bodyPr wrap="none" rtlCol="0">
            <a:spAutoFit/>
          </a:bodyPr>
          <a:lstStyle/>
          <a:p>
            <a:r>
              <a:rPr kumimoji="1" lang="ja-JP" altLang="en-US" sz="1400" dirty="0" smtClean="0">
                <a:latin typeface="+mj-ea"/>
                <a:ea typeface="+mj-ea"/>
              </a:rPr>
              <a:t>５‘</a:t>
            </a:r>
            <a:endParaRPr kumimoji="1" lang="ja-JP" altLang="en-US" sz="1400" dirty="0">
              <a:latin typeface="+mj-ea"/>
              <a:ea typeface="+mj-ea"/>
            </a:endParaRPr>
          </a:p>
        </p:txBody>
      </p:sp>
      <p:sp>
        <p:nvSpPr>
          <p:cNvPr id="29" name="テキスト ボックス 28"/>
          <p:cNvSpPr txBox="1"/>
          <p:nvPr/>
        </p:nvSpPr>
        <p:spPr>
          <a:xfrm>
            <a:off x="712717" y="1747131"/>
            <a:ext cx="365806" cy="307777"/>
          </a:xfrm>
          <a:prstGeom prst="rect">
            <a:avLst/>
          </a:prstGeom>
          <a:noFill/>
        </p:spPr>
        <p:txBody>
          <a:bodyPr wrap="none" rtlCol="0">
            <a:spAutoFit/>
          </a:bodyPr>
          <a:lstStyle/>
          <a:p>
            <a:r>
              <a:rPr kumimoji="1" lang="en-US" altLang="ja-JP" sz="1400" dirty="0" smtClean="0">
                <a:latin typeface="+mj-ea"/>
                <a:ea typeface="+mj-ea"/>
              </a:rPr>
              <a:t>3</a:t>
            </a:r>
            <a:r>
              <a:rPr kumimoji="1" lang="ja-JP" altLang="en-US" sz="1400" dirty="0" smtClean="0">
                <a:latin typeface="+mj-ea"/>
                <a:ea typeface="+mj-ea"/>
              </a:rPr>
              <a:t>‘</a:t>
            </a:r>
            <a:endParaRPr kumimoji="1" lang="ja-JP" altLang="en-US" sz="1400" dirty="0">
              <a:latin typeface="+mj-ea"/>
              <a:ea typeface="+mj-ea"/>
            </a:endParaRPr>
          </a:p>
        </p:txBody>
      </p:sp>
      <p:sp>
        <p:nvSpPr>
          <p:cNvPr id="30" name="右矢印 29"/>
          <p:cNvSpPr/>
          <p:nvPr/>
        </p:nvSpPr>
        <p:spPr>
          <a:xfrm>
            <a:off x="6190358" y="135006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a:off x="5299993" y="1343345"/>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3997038" y="1669786"/>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997038" y="1781401"/>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962800" y="1253366"/>
            <a:ext cx="1639627"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3728379" y="1010298"/>
            <a:ext cx="397866" cy="307777"/>
          </a:xfrm>
          <a:prstGeom prst="rect">
            <a:avLst/>
          </a:prstGeom>
          <a:noFill/>
        </p:spPr>
        <p:txBody>
          <a:bodyPr wrap="none" rtlCol="0">
            <a:spAutoFit/>
          </a:bodyPr>
          <a:lstStyle/>
          <a:p>
            <a:r>
              <a:rPr kumimoji="1" lang="ja-JP" altLang="en-US" sz="1400" dirty="0" smtClean="0">
                <a:latin typeface="+mj-ea"/>
                <a:ea typeface="+mj-ea"/>
              </a:rPr>
              <a:t>５‘</a:t>
            </a:r>
            <a:endParaRPr kumimoji="1" lang="ja-JP" altLang="en-US" sz="1400" dirty="0">
              <a:latin typeface="+mj-ea"/>
              <a:ea typeface="+mj-ea"/>
            </a:endParaRPr>
          </a:p>
        </p:txBody>
      </p:sp>
      <p:sp>
        <p:nvSpPr>
          <p:cNvPr id="36" name="テキスト ボックス 35"/>
          <p:cNvSpPr txBox="1"/>
          <p:nvPr/>
        </p:nvSpPr>
        <p:spPr>
          <a:xfrm>
            <a:off x="5389922" y="1010297"/>
            <a:ext cx="365806" cy="307777"/>
          </a:xfrm>
          <a:prstGeom prst="rect">
            <a:avLst/>
          </a:prstGeom>
          <a:noFill/>
        </p:spPr>
        <p:txBody>
          <a:bodyPr wrap="none" rtlCol="0">
            <a:spAutoFit/>
          </a:bodyPr>
          <a:lstStyle/>
          <a:p>
            <a:r>
              <a:rPr kumimoji="1" lang="en-US" altLang="ja-JP" sz="1400" dirty="0" smtClean="0">
                <a:latin typeface="+mj-ea"/>
                <a:ea typeface="+mj-ea"/>
              </a:rPr>
              <a:t>3</a:t>
            </a:r>
            <a:r>
              <a:rPr kumimoji="1" lang="ja-JP" altLang="en-US" sz="1400" dirty="0" smtClean="0">
                <a:latin typeface="+mj-ea"/>
                <a:ea typeface="+mj-ea"/>
              </a:rPr>
              <a:t>‘</a:t>
            </a:r>
            <a:endParaRPr kumimoji="1" lang="ja-JP" altLang="en-US" sz="1400" dirty="0">
              <a:latin typeface="+mj-ea"/>
              <a:ea typeface="+mj-ea"/>
            </a:endParaRPr>
          </a:p>
        </p:txBody>
      </p:sp>
      <p:sp>
        <p:nvSpPr>
          <p:cNvPr id="37" name="テキスト ボックス 36"/>
          <p:cNvSpPr txBox="1"/>
          <p:nvPr/>
        </p:nvSpPr>
        <p:spPr>
          <a:xfrm>
            <a:off x="5299993" y="1757205"/>
            <a:ext cx="397866" cy="307777"/>
          </a:xfrm>
          <a:prstGeom prst="rect">
            <a:avLst/>
          </a:prstGeom>
          <a:noFill/>
        </p:spPr>
        <p:txBody>
          <a:bodyPr wrap="none" rtlCol="0">
            <a:spAutoFit/>
          </a:bodyPr>
          <a:lstStyle/>
          <a:p>
            <a:r>
              <a:rPr kumimoji="1" lang="ja-JP" altLang="en-US" sz="1400" dirty="0" smtClean="0">
                <a:latin typeface="+mj-ea"/>
                <a:ea typeface="+mj-ea"/>
              </a:rPr>
              <a:t>５‘</a:t>
            </a:r>
            <a:endParaRPr kumimoji="1" lang="ja-JP" altLang="en-US" sz="1400" dirty="0">
              <a:latin typeface="+mj-ea"/>
              <a:ea typeface="+mj-ea"/>
            </a:endParaRPr>
          </a:p>
        </p:txBody>
      </p:sp>
      <p:sp>
        <p:nvSpPr>
          <p:cNvPr id="38" name="テキスト ボックス 37"/>
          <p:cNvSpPr txBox="1"/>
          <p:nvPr/>
        </p:nvSpPr>
        <p:spPr>
          <a:xfrm>
            <a:off x="3927312" y="1771654"/>
            <a:ext cx="365806" cy="307777"/>
          </a:xfrm>
          <a:prstGeom prst="rect">
            <a:avLst/>
          </a:prstGeom>
          <a:noFill/>
        </p:spPr>
        <p:txBody>
          <a:bodyPr wrap="none" rtlCol="0">
            <a:spAutoFit/>
          </a:bodyPr>
          <a:lstStyle/>
          <a:p>
            <a:r>
              <a:rPr kumimoji="1" lang="en-US" altLang="ja-JP" sz="1400" dirty="0" smtClean="0">
                <a:latin typeface="+mj-ea"/>
                <a:ea typeface="+mj-ea"/>
              </a:rPr>
              <a:t>3</a:t>
            </a:r>
            <a:r>
              <a:rPr kumimoji="1" lang="ja-JP" altLang="en-US" sz="1400" dirty="0" smtClean="0">
                <a:latin typeface="+mj-ea"/>
                <a:ea typeface="+mj-ea"/>
              </a:rPr>
              <a:t>‘</a:t>
            </a:r>
            <a:endParaRPr kumimoji="1" lang="ja-JP" altLang="en-US" sz="1400" dirty="0">
              <a:latin typeface="+mj-ea"/>
              <a:ea typeface="+mj-ea"/>
            </a:endParaRPr>
          </a:p>
        </p:txBody>
      </p:sp>
      <p:sp>
        <p:nvSpPr>
          <p:cNvPr id="39" name="テキスト ボックス 38"/>
          <p:cNvSpPr txBox="1"/>
          <p:nvPr/>
        </p:nvSpPr>
        <p:spPr>
          <a:xfrm>
            <a:off x="5576468" y="1314308"/>
            <a:ext cx="397866" cy="307777"/>
          </a:xfrm>
          <a:prstGeom prst="rect">
            <a:avLst/>
          </a:prstGeom>
          <a:noFill/>
        </p:spPr>
        <p:txBody>
          <a:bodyPr wrap="none" rtlCol="0">
            <a:spAutoFit/>
          </a:bodyPr>
          <a:lstStyle/>
          <a:p>
            <a:r>
              <a:rPr kumimoji="1" lang="ja-JP" altLang="en-US" sz="1400" dirty="0" smtClean="0">
                <a:latin typeface="+mj-ea"/>
                <a:ea typeface="+mj-ea"/>
              </a:rPr>
              <a:t>５‘</a:t>
            </a:r>
            <a:endParaRPr kumimoji="1" lang="ja-JP" altLang="en-US" sz="1400" dirty="0">
              <a:latin typeface="+mj-ea"/>
              <a:ea typeface="+mj-ea"/>
            </a:endParaRPr>
          </a:p>
        </p:txBody>
      </p:sp>
      <p:sp>
        <p:nvSpPr>
          <p:cNvPr id="40" name="テキスト ボックス 39"/>
          <p:cNvSpPr txBox="1"/>
          <p:nvPr/>
        </p:nvSpPr>
        <p:spPr>
          <a:xfrm>
            <a:off x="3776268" y="1466708"/>
            <a:ext cx="397866" cy="307777"/>
          </a:xfrm>
          <a:prstGeom prst="rect">
            <a:avLst/>
          </a:prstGeom>
          <a:noFill/>
        </p:spPr>
        <p:txBody>
          <a:bodyPr wrap="none" rtlCol="0">
            <a:spAutoFit/>
          </a:bodyPr>
          <a:lstStyle/>
          <a:p>
            <a:r>
              <a:rPr kumimoji="1" lang="ja-JP" altLang="en-US" sz="1400" dirty="0" smtClean="0">
                <a:latin typeface="+mj-ea"/>
                <a:ea typeface="+mj-ea"/>
              </a:rPr>
              <a:t>５‘</a:t>
            </a:r>
            <a:endParaRPr kumimoji="1" lang="ja-JP" altLang="en-US" sz="1400" dirty="0">
              <a:latin typeface="+mj-ea"/>
              <a:ea typeface="+mj-ea"/>
            </a:endParaRPr>
          </a:p>
        </p:txBody>
      </p:sp>
      <p:sp>
        <p:nvSpPr>
          <p:cNvPr id="41" name="テキスト ボックス 40"/>
          <p:cNvSpPr txBox="1"/>
          <p:nvPr/>
        </p:nvSpPr>
        <p:spPr>
          <a:xfrm>
            <a:off x="3886102" y="557972"/>
            <a:ext cx="2206053" cy="369332"/>
          </a:xfrm>
          <a:prstGeom prst="rect">
            <a:avLst/>
          </a:prstGeom>
          <a:noFill/>
        </p:spPr>
        <p:txBody>
          <a:bodyPr wrap="none" rtlCol="0">
            <a:spAutoFit/>
          </a:bodyPr>
          <a:lstStyle/>
          <a:p>
            <a:r>
              <a:rPr lang="ja-JP" altLang="en-US" dirty="0" smtClean="0"/>
              <a:t>約</a:t>
            </a:r>
            <a:r>
              <a:rPr lang="en-US" altLang="ja-JP" dirty="0" smtClean="0"/>
              <a:t>55</a:t>
            </a:r>
            <a:r>
              <a:rPr lang="ja-JP" altLang="en-US" dirty="0" smtClean="0"/>
              <a:t>度で</a:t>
            </a:r>
            <a:r>
              <a:rPr lang="en-US" altLang="ja-JP" dirty="0" smtClean="0"/>
              <a:t>DNA</a:t>
            </a:r>
            <a:r>
              <a:rPr lang="ja-JP" altLang="en-US" dirty="0" smtClean="0"/>
              <a:t>は伸長</a:t>
            </a:r>
            <a:endParaRPr kumimoji="1" lang="ja-JP" altLang="en-US" dirty="0"/>
          </a:p>
        </p:txBody>
      </p:sp>
      <p:cxnSp>
        <p:nvCxnSpPr>
          <p:cNvPr id="42" name="直線コネクタ 41"/>
          <p:cNvCxnSpPr/>
          <p:nvPr/>
        </p:nvCxnSpPr>
        <p:spPr>
          <a:xfrm>
            <a:off x="1800768" y="3366282"/>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3142580" y="3434037"/>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800768" y="3366624"/>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810932" y="3429000"/>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12291" y="4043906"/>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854103" y="4111661"/>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12291" y="4044248"/>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22455" y="4106624"/>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235868" y="4027810"/>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4577680" y="4095565"/>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235868" y="4028152"/>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246032" y="4090528"/>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217635" y="4677309"/>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2559447" y="4745064"/>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217635" y="4677651"/>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227799" y="4740027"/>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502126" y="6102586"/>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1843938" y="6170341"/>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02126" y="6102928"/>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512290" y="6165304"/>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1217635" y="5253373"/>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2559447" y="5321128"/>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1217635" y="5253715"/>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1227799" y="5316091"/>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681407" y="5085184"/>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5023219" y="5152939"/>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3681407" y="5085526"/>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691571" y="5147902"/>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143210" y="5814554"/>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a:off x="7485022" y="5882309"/>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143210" y="5814896"/>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153374" y="5877272"/>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747022" y="5737509"/>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5088834" y="5805264"/>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747022" y="5737851"/>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3757186" y="5800227"/>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828077" y="6025541"/>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a:off x="4169889" y="6093296"/>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828077" y="6025883"/>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838241" y="6088259"/>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747022" y="6313573"/>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a:off x="5088834" y="6381328"/>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747022" y="6313915"/>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757186" y="6376291"/>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6144318" y="6538887"/>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a:off x="7486130" y="6606642"/>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144318" y="6539229"/>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6154482" y="6601605"/>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6024946" y="3814339"/>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7366758" y="3882094"/>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6024946" y="3814681"/>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6035110" y="3877057"/>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6090561" y="4106624"/>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a:off x="7432373" y="4174379"/>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6090561" y="4106966"/>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6100725" y="4169342"/>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450675" y="4662426"/>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H="1">
            <a:off x="6792487" y="4730181"/>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5450675" y="4662768"/>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5460839" y="4725144"/>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5450675" y="4950458"/>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6792487" y="5018213"/>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5450675" y="4950800"/>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5460839" y="5013176"/>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6849221" y="5161445"/>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H="1">
            <a:off x="8191033" y="5229200"/>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6849221" y="5161787"/>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6859385" y="5224163"/>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6849221" y="5449477"/>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H="1">
            <a:off x="8191033" y="5517232"/>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6849221" y="5449819"/>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6859385" y="5512195"/>
            <a:ext cx="1639627" cy="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下矢印 113"/>
          <p:cNvSpPr/>
          <p:nvPr/>
        </p:nvSpPr>
        <p:spPr>
          <a:xfrm>
            <a:off x="4308910" y="2996952"/>
            <a:ext cx="337917" cy="48431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AutoShape 2" descr="「PCR」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AutoShape 4" descr="「PCR」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AutoShape 6" descr="「PCR」の画像検索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AutoShape 8" descr="「PCR」の画像検索結果"/>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AutoShape 10" descr="data:image/jpeg;base64,/9j/4AAQSkZJRgABAQAAAQABAAD/2wCEAAkGBxQTEhUTEhQVFhUVFxQVGBgYFRYXFxgVFBQXFxQaFxgYHCggGBslHBgVITEhJSkrLi8uFx8zODMsNygtLisBCgoKDg0OGBAQGi0cHBwsLCwsLC8sLCwsLCwsLCwsLCwsLCwsLDcsLCwsLCwsLCwtLSwsLCwsLCw3LCwsLCwsLP/AABEIANgA6gMBIgACEQEDEQH/xAAcAAEAAgMBAQEAAAAAAAAAAAAABQYDBAcCAQj/xABEEAABAgMFBAYGCAUCBwAAAAABAAIDESEEBRIxQQZRYZETIjJxgaFCUrHB0fAHFDNicoLh8SMkkrLCY5MVFkODotLi/8QAGQEBAQEBAQEAAAAAAAAAAAAAAAECAwQF/8QAIxEBAQADAAICAgIDAAAAAAAAAAECAxESMQRBIXFRoSIyQv/aAAwDAQACEQMRAD8A7iiIgIiICIiAiIgIiICIiAiIgIip967ewoUaJBZDL3QjhccQaMUgTKhnnLwKlvBcEVDP0if6A/3P/lIX0jtJI6DIyMomv9KnlF4viKnw9vYfpQYo7sLveFuQNt7K7tOez8TD/jNXsOLIi0LLfVnidiNDPDEAeRqt8FVBERAREQEREBERAREQEREBERAREQEREBERAREQfHOkJnSq/N0aNFdbI8UseGviPdMtMquJFZbl+iLyjBsJ8zXC6XfhK/MH/J9tDW4ZsdjivcQ8iWMMAAIz7J4LNWLZCiTURdtq/mI406R/kZJY7pvCG0AxMcvWk7+4Fe22e1QzP6vCdqZAtJ5EDyWVTzHFe+kcoMXzFZ9pZIo/A5rvKXvX2HtZZ8onSQj/AKkJzRzE0Ey+Z0HgFjs20EaDaOhhxXtHRsfRxlMviAzGWQasdnvizv7MaGfzgHk6SiY1liOtr4oYejww2tcKgyBLpS4koOjWDb2OykVrYg39l3MU8ldbgv6HamksBaWyxNdmJ5ESzC5FDaCr19HUKRiH7o9qsqLwiItoIiICIiAiIgIiICIiAiIgIiICLUvC8ocETiOA3DNx7gKqp3rte902wRgHrGRd8B5rOWcx9rMbV2c4CpMlF3lfUOE0vc5rWjNzzIeea5wy+4kJznhxcXiRxEmuhzzFearNxltohtda+livmXtLoz5Nm4kdU0INJrEz8vTVx46Q+8Jvc4jFiM5uJy0kMhosTo4Pojmo6DGmtpiIzSafRQwGH9kavqDC+72HKS0LVcLHZtHJShXzGRqqKVeOxMF0z0YBOo6p5iRUBH2QdDM4T3Dvr8D5rqZi7xyVb2kvlsIsYwTLnhpJ3Cr5cZAiaCgXvabTBhhrHu6QxB96TQ105h0wBMt5Lu/0eQiIbiamTBPjIk+5UaBFhRG0YJCpnKVdTv71IXDdUR8VsZ8d7YbRLomEtD3YnGbj6oBaBqcOe9046uiqka93MoxxJ41A5qw3ba+lhtfrkRuIzWpl1LG0iItIIiICIiAiIgIiICIiAq7f1/YCYcLtZOdu4Dj890beW0cRz3NZIMqBvOk5+5QFpi4WOdqAeenms3JeNJ8cvc97iSXONSZzAoK+C1bTaABn+qwOeZSFABmeCwAE9n+o5+C8vPKu3qIfaCPEc0gOMMS0rENP/H2rHdl44ZCgkAJZGnBWKz3RiMyJ8VJw9n2EVaJDOcpAbyTkF2xnjPyxb2q1b9uIdme1kSG9024ptLSRUjIynkdVLXdt9YYkh02AnR7XN5ulh81sxNlIUy7AG5AuAAkPvF0gBM5TnXJaNs2MhOmXthkb3NwkTpVxlWazN2u/a3VnPpa7FbocUThRGRBvY9rv7Stlcztf0cwx1mCJDIycxx/ymsbLtvKB9hbXkaNijEO7rYvIBdOfww6gvJXOYe1l6QftrNCjNGsMlrjyJ/tVr2Xv99sBLrLGgNHpPlhLhmGzk5x44ZUqU4JctJyEyud7QWK0vtkFnQvAxOIdKbJlpHaEwMyull4FAseJQQ913D0bZOdiM5ndPgpiGcLcLUc9eoUOaikKHNbYtZhCTCQeB+ZrWjR5CTf3WBFXq6o5fCY52ZBn4Eifkttad0MlAhj7oPOvvW4us9OYiIqCIiAiIgIiIChtpr06GHhaeu+YHAan4fopeLEDQXOMgASTuAzXKtrtpYYf0kUkAktYAJkNGZ4DUmeZ7lLR6Xi0Qy9uGcqg5bjNaFhvmBFl0cZtcg6h8A6RPmpIE7uX6yWGkf8A8JJMy4Hy8lIWW65LI2IP0NDyKzNKnDrahWQNE5CXeBlzcSdJAqQbZwJEZjwM5aTDi0lujGYqZhRLjiliAdLKYnLuOYW1YbQIc5AgHQOMvAFcNum5/wDTrr2zH6b8SCNcx4Go/M5pI3DESNFhMDMSqM/RNRrLE5kxWvWJGi9wrWyUp4ZUAFABOdB2QeMlidbw3qlrg0E4SAMIrNuHNrfxYSZFeLP42yfnnXpx3Y1i+pioGeuHqniaTc0ESM3OmSFrvs0zI9bXITlvpMtbrNzvBScw4CXZoRLrCtRhaZzNe05nuXiM0Sk4Ndrh7TQd5Jo8zrkJLGvXt8uY9n9NZZ4c7fygX3WHVc0ASPWDjU/dZWYpmSvNljYSG+jkPYFKW6J1XOOfvNFX3uX1deNk5b14c7LeycTSYlihRMQB3gHmFna0Nqc9y0j6xmpoF4tdrDQayA+arVt94BgJcZAfNFQb5vx8d+BkwwOIJnI0EyBrPKtO00jEFBvM2kjxLxhshy+rgljhq4kSm46SJYQ3cZ1V6C5vsrBAj2YNyk/hVrHuyFBWZ8V0uzwS9wa0TJpJKL7ZWyY0bmtHILKiLswIiICIiAiIgIi0b4vAQIRec8mje45fHwQV7be+A1phB0gBiiHQAVA958F+fdrL3MaIcwKCW5oq1vf6R4mWitu3t+kTZObiZv4uNWg/3Hw3rmsQzqcysz+VY8ZFQSO4yUhd+01pg9iIZDQ1byy8lGOW3YLtMUEzkMgZTmdV0w15bL44ztS2T81b7u+kpwpHhhw3inPTkFaLs2zscWgiGGdxpyAmOYC5RaLjityAcOBryPuUZFhFpk4EHcQQfNM9OWH+04kyl9P0ZZrQHibHteOB9pE/Ys4ibwR5+xfnOy3lFhGcOI5p4H4qzXb9I1qh0eREH3s+eZ5rl4tddoa8HIzTFLKioF3/AEl2d9I0NzDvFf25qzWG/rPFE4Udvc4/+1T4FTgmxbHDWfesn18ajktAuO6fcfj8VjdFGtO+ntRWxeVpDmgNOsz4KIeVtxAtaIxBlst5uZIUIoMqgcCst6Xm2GCSfiVHiGKl3ZaMbu5tfcqRe1sfaHYndguHVM6jpobDiB4F4LSJtc0EHVSrGW9r1faHGpEMA5GRIxhoIlUDPcZscHCRXljQ2UqBsQ0GQa5pAA3Co5LDEaZkb2WgfmbExD2lbBE8XFjHDxl+iomdj4X8xh9TE4fmaR/kupbK2dxj9IHSY2G9rmSq5znMLHYtJBrxLXHwVA2UsLsfTkSa5khPMzLTMcJA8103ZFtHniB5KT2X0sKIi6sCIiAiIgIiIBK5ntxtDObhUN6kMes46+U+4K2bWXlgZ0TT1njrcGfr7Jri962/pomKfUE2s4idXePsAWb+VU2/OkLy54dKsidZ1JJymSolyvghnQz+dQVpWm7IT+0yR3t6p+BVRT4MEvcGjM+Q1KttmhBrQ1uQElqRtlIgGOC+fA9V3MLSdabRA+0ZNu8jT8Tac17fib9ervl7v257MLl6T68xIYcJOAI3EAhRlnv6G7tAsPMcx8FJworXCbSCN4M/YvqYbcNk/wAb157jZ7RtpuCC6oBafumnI0UVadmnjsOa7v6p+HmrSvqxn8XVn9c/SzZlPtQLTYokPtscOMqc8lhY8gzBIO8GS6BaIga0k5AEnuVCtUbG9zpATM5DRfN+T8fHVzl713153JKXdtPaYPYiuluJpy18VZ7v+k2KKRobXjeOqfKnkufovHx0dhu/bSyRadaGe4y75t04kKwvY4ZEHvHvHwXM/o8uLpYgc4dXtH8ANB+Y+QXWYcGbuAWaqJvyGRYbSXAAmBGJkZ/9N0qyCplsEp8PrJ/pjNeFftqGTskcb4T282kKiRhje8feit/3IDHKRXz0/wDuvb4PbNT2zdyl4bEiAhrQ5oGWKRkPy0PfTReLgujpJRYg6jjDiNHrHBmeHZ75FW+HSilqs0ISoNKK47KtlCJ3uPwVQhBXPZlpEET1cZdyY+0vpLIiLqyIiICIiAsFttQhsc92QHM6ALOqNttfgaHGpZC0HpPyAHiQ0d5Ut4Kjtpe7nkw59aJ1nn1YeUvHIcAeCqmBZw9zi576vecTuB0A4ASHgvLnSOSkVJW76n0LnMJD2tAa2oe51AMTTMGtSWlRjHHWvfVZWw51kvbYSSFYYdme/wDhsc8Y+qGiTqupIEiY8DRb31d8BvRRIL5AUkAQfB0s+E+9TezF0l84rIoZEY4Bowh+YkS5ujZGU+/ctm97RGiPFne0EQ3tfEMEFxLaZTyMnHxQUiFs7BtDSYjGsiVJwGRG7ENT37lBR9jXhzvq0XEWGRBm12k5OFDmuqX1Z7E+E6IyQe2Qa0TDpmQqHCbdaha7NmY8NofCDZuAc5h6zhOZqKGee/WiSjksW1Wuz0jMJA9Zv+bfes9m2jhO7YLDzHMV8le3PcXh0QdSUpNm9uudJ5nOVJeKir5uGxRJFrRicZThkAikySBShlnvXq1/L24fff255a8ape0d5hwENhBBq4g8h7+Sr6t1u2JcKwYjXfdf1Xc8iq7bbsjQvtIbm8SKcxRc9u27cvKrjj4zjTWzd1lMWIG6Zk7mjNay6P8ARjs9jcIjxSjz+EHqN/Ma9wXNpetmLp6CAARJz5OI3CXVb4DzJU42HhCzMh1mdPasccrnWkNtB9g8b5Dm4BVu4boxfxYg6p6N7R638u1hJ4e8K12pgcJOExSncQR5hYnOUHoFZYZWuChiaAy3nd+qit3pRLOQGZ9w4/OeVs2QjOwuYZYQeqAJSmST36Lndlsca1RmGHSDDyEqOdq7iN3jvXUrju8wmVz1W8cb1LUqiItsiIiAiIg+FcuiRWzdDigUJaZiYMjIzC6kuZbTwMFqijecX9QBPmSs5LGhH2fhuqw4fNvxHgVE2u5IjM2zG8dYeOo5KVsdq1Y4ETIoQRMGRHfNTVktwPap7FnooX1aWVO6oW5Y7E6I7CwTMicwKDiaD9QrzGumFFqW1PpNofKh8ZrR/wCBxYJLoJDwRItIFRnItNHZaSKvRit8SzCGZwnQozGyYMLmPDhQHEKOGVTuWxc12x4bekYWPMZoe9riQ6VZERBr1tT7FqGMHRoQtDMMOHi6gDs3VmQ4zlMNoJ5LbvDBDa36rEcHRHYejY4lsjPQ1aajmg0olph2m0tdHAhww0tOdXbnOAEs8zulqtm9nPs8NpgxyWxJtDCWvLRhMy140FB4resWKzQ+jiwsUNpJc6HheDPSI05SpWmQ8a1bi10R7mNwsJ6o3D9c/FBGdHLJfMMzVod4V8lJWSyY3hump3AAk+xXmzXTCawNDADqSGudxmSPYr0c1aQA5rZDFQ4hl3HRa0aFJuR8nNPgclc9q7mYyG2I0AGeF0gACZF05DLI04g7504zGRQtQFsuCzxJuMINIrNpLZ94G9dO2duroILWyk53WdwJFG+AkOahdnrv6WMHOHVhSc7i+uEfPq8VdZSqpRrxaCSj47luR3KOjuWVasVy1yV7iuWs9+gz9g3lFZHP0Gep3D4r3dlgdan4GfZA9Y+tvHdx19uGwWJ1of0UOeAHru37wD7eS6jcl0tgsDQFrHH7S1kuq7GwmBoGSkERbZEREBERAREQFQdvRKMx8jVsjKtWnXXI+Svyr+0t0GKJtzGSlg5PccN8EmEQXQ5kw3tqMJJIDpZEZcZDuVhhFYLZYXwycbS0+sKg9/6hfIUQ61G8fD91hUvZY5bkZKYs14j0h4j4KvwHzyW7DcgsDocOKJENcOIB/ZRlp2daaw3FpFROZAIyke03msLHEZGS3YN4OHar7UVGXg60thuhvHVdm8CcxrNzRqKVHioF0OXzRX+Da2O1keKwWq54T64cJOracxkVeoq+z1oayMC7IgtJOk9ecvCauFntGIElpbLUyw+B171XLZs89tWScOHVdyNOSh40N7eqZjgRI8j7kG7tNbQZw2uxTdicZUnhwgNrkBSeqrWDXOXmdAtqIFKbOWDHFxEdWFXviHLln4DeqJy5rv6GE1npHrO4uOfKg8Fnju8lniukO/5K0IrllWvHco2O5bdocoy0xOZy+dyg148TQZ/NSsdksroz+ihzz67vcOPsXyFCdFf0UOrj2nbh8dw+T0rZm4WwGClde9akS1m2euVkBgACmURbQREQEREBERAREQEREGtabEx4k4BVi89kGmboRwnhl4jJXBEHLbRYosE/xGH8TfeP3WazRpiYII3j3hdGjWZrhIhV68tlWOOKHNjt4p+6lghoblkC17RZY0Htsxt9ZtHeIyPhLuXqz2hruyQZZjJw7wclnitgLLCtLm5H4LCCta2XgyEQHmUwTOVAAQK8/I7lFTcK8x6Q8R8Fmf0cUSOFw3Ee4qHzWNyDJbtnWmrHFvAjEB3TqOa27vsYgwwwVzJOUycz87lpNt726zG41WN96lxwyA3yRG3GizPDRakV6+uetWPFkorBaoslEvxPf0cOr3ZnRo3/AACz2uMcQYwYojshoBvPD2+y6bJbOCE3G+rzUk5zWpEtZtldnmwGAkTcaknMnVWYBfAF9W0EREBERAREQEREBERAREQEREBERB4iQgcwoO89mocSoGF2hFCO4hT6IKFabBHg5jpW8n88j81WCHaGP6pz9R4keRz7xNdCcwHNRN57Pwooq0KcFQdYQOwSzLUkUoPkzWWGXSk4V30keXwWxarmjwewekb6rs/B2fOa0hbWzwvBhu3OoD3HI+1ZsV7iBR85RAt+JP5+Ci7REAiDw0KCRfEkFG260lsgBiiOo1vzpvP6L7arXIhoBdEd2WjQb3HQfIVi2W2aId00arz5DQDgkgybI7OYP4kSr3VJ+G4K5NEl8Y2QkF6W0EREBERAREQEREBERAREQEREBERAREQEREBERB8LZqPt9zw4ok5oUiiCj23ZiJDrBdT1TVvhu8FB2mwRy77OR7+r8V1MheeiG5Tgqmy+zXR/xInWe6pJ3q2tbLJAF9VBERAREQEREBERAREQEREBERAREQEREBERAREQEREBERAREQEREBERAREQEREBERAREQEREH//2Q=="/>
          <p:cNvSpPr>
            <a:spLocks noChangeAspect="1" noChangeArrowheads="1"/>
          </p:cNvSpPr>
          <p:nvPr/>
        </p:nvSpPr>
        <p:spPr bwMode="auto">
          <a:xfrm>
            <a:off x="155575" y="-2743200"/>
            <a:ext cx="6191250" cy="571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679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ribosome.med.miyazaki-u.ac.jp/labo/img/image_7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951933"/>
            <a:ext cx="3333750" cy="248602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ohanada\AppData\Local\Temp\FullSize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692696"/>
            <a:ext cx="4243488" cy="491378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619672" y="3149588"/>
            <a:ext cx="1224136" cy="3514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493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81045" y="4653136"/>
            <a:ext cx="795411" cy="369332"/>
          </a:xfrm>
          <a:prstGeom prst="rect">
            <a:avLst/>
          </a:prstGeom>
          <a:noFill/>
        </p:spPr>
        <p:txBody>
          <a:bodyPr wrap="none" rtlCol="0">
            <a:spAutoFit/>
          </a:bodyPr>
          <a:lstStyle/>
          <a:p>
            <a:r>
              <a:rPr kumimoji="1" lang="ja-JP" altLang="en-US" b="1" dirty="0" smtClean="0"/>
              <a:t>ゲノム</a:t>
            </a:r>
            <a:endParaRPr kumimoji="1" lang="ja-JP" altLang="en-US" b="1" dirty="0"/>
          </a:p>
        </p:txBody>
      </p:sp>
      <p:sp>
        <p:nvSpPr>
          <p:cNvPr id="3" name="テキスト ボックス 2"/>
          <p:cNvSpPr txBox="1"/>
          <p:nvPr/>
        </p:nvSpPr>
        <p:spPr>
          <a:xfrm>
            <a:off x="699799" y="1270421"/>
            <a:ext cx="2028119" cy="369332"/>
          </a:xfrm>
          <a:prstGeom prst="rect">
            <a:avLst/>
          </a:prstGeom>
          <a:noFill/>
        </p:spPr>
        <p:txBody>
          <a:bodyPr wrap="none" rtlCol="0">
            <a:spAutoFit/>
          </a:bodyPr>
          <a:lstStyle/>
          <a:p>
            <a:r>
              <a:rPr lang="ja-JP" altLang="en-US" b="1" dirty="0" smtClean="0"/>
              <a:t>オワンクラゲゲノム</a:t>
            </a:r>
            <a:endParaRPr lang="ja-JP" altLang="en-US" b="1" dirty="0"/>
          </a:p>
        </p:txBody>
      </p:sp>
      <p:sp>
        <p:nvSpPr>
          <p:cNvPr id="4" name="テキスト ボックス 3"/>
          <p:cNvSpPr txBox="1"/>
          <p:nvPr/>
        </p:nvSpPr>
        <p:spPr>
          <a:xfrm>
            <a:off x="399661" y="3964414"/>
            <a:ext cx="881973" cy="369332"/>
          </a:xfrm>
          <a:prstGeom prst="rect">
            <a:avLst/>
          </a:prstGeom>
          <a:noFill/>
        </p:spPr>
        <p:txBody>
          <a:bodyPr wrap="none" rtlCol="0">
            <a:spAutoFit/>
          </a:bodyPr>
          <a:lstStyle/>
          <a:p>
            <a:r>
              <a:rPr kumimoji="1" lang="ja-JP" altLang="en-US" b="1" dirty="0" smtClean="0"/>
              <a:t>大腸菌</a:t>
            </a:r>
            <a:endParaRPr kumimoji="1" lang="ja-JP" altLang="en-US" b="1" dirty="0"/>
          </a:p>
        </p:txBody>
      </p:sp>
      <p:cxnSp>
        <p:nvCxnSpPr>
          <p:cNvPr id="5" name="直線矢印コネクタ 4"/>
          <p:cNvCxnSpPr/>
          <p:nvPr/>
        </p:nvCxnSpPr>
        <p:spPr>
          <a:xfrm flipH="1">
            <a:off x="4566047" y="2062509"/>
            <a:ext cx="601628" cy="5497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482611" y="2062509"/>
            <a:ext cx="2953053" cy="369332"/>
          </a:xfrm>
          <a:prstGeom prst="rect">
            <a:avLst/>
          </a:prstGeom>
          <a:noFill/>
        </p:spPr>
        <p:txBody>
          <a:bodyPr wrap="none" rtlCol="0">
            <a:spAutoFit/>
          </a:bodyPr>
          <a:lstStyle/>
          <a:p>
            <a:r>
              <a:rPr kumimoji="1" lang="ja-JP" altLang="en-US" b="1" dirty="0" smtClean="0"/>
              <a:t>遺伝子</a:t>
            </a:r>
            <a:r>
              <a:rPr lang="ja-JP" altLang="en-US" b="1" dirty="0"/>
              <a:t>配列</a:t>
            </a:r>
            <a:r>
              <a:rPr lang="ja-JP" altLang="en-US" b="1" dirty="0" smtClean="0"/>
              <a:t>を増幅する</a:t>
            </a:r>
            <a:r>
              <a:rPr lang="en-US" altLang="ja-JP" b="1" dirty="0" smtClean="0"/>
              <a:t>(PCR)</a:t>
            </a:r>
            <a:endParaRPr kumimoji="1" lang="ja-JP" altLang="en-US" b="1" dirty="0"/>
          </a:p>
        </p:txBody>
      </p:sp>
      <p:sp>
        <p:nvSpPr>
          <p:cNvPr id="7" name="円/楕円 6"/>
          <p:cNvSpPr/>
          <p:nvPr/>
        </p:nvSpPr>
        <p:spPr>
          <a:xfrm>
            <a:off x="-35566" y="4014356"/>
            <a:ext cx="9155905" cy="14308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697271" y="2808237"/>
            <a:ext cx="3243196" cy="369332"/>
          </a:xfrm>
          <a:prstGeom prst="rect">
            <a:avLst/>
          </a:prstGeom>
          <a:solidFill>
            <a:srgbClr val="00B050"/>
          </a:solidFill>
        </p:spPr>
        <p:txBody>
          <a:bodyPr wrap="none" rtlCol="0">
            <a:spAutoFit/>
          </a:bodyPr>
          <a:lstStyle/>
          <a:p>
            <a:r>
              <a:rPr kumimoji="1" lang="ja-JP" altLang="en-US" b="1" dirty="0" smtClean="0">
                <a:solidFill>
                  <a:schemeClr val="bg1"/>
                </a:solidFill>
              </a:rPr>
              <a:t>プラスミド（運び屋）に組み込む</a:t>
            </a:r>
            <a:endParaRPr kumimoji="1" lang="ja-JP" altLang="en-US" b="1" u="sng" dirty="0">
              <a:solidFill>
                <a:schemeClr val="bg1"/>
              </a:solidFill>
            </a:endParaRPr>
          </a:p>
        </p:txBody>
      </p:sp>
      <p:sp>
        <p:nvSpPr>
          <p:cNvPr id="9" name="円/楕円 8"/>
          <p:cNvSpPr/>
          <p:nvPr/>
        </p:nvSpPr>
        <p:spPr>
          <a:xfrm>
            <a:off x="3531817" y="2728376"/>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flipH="1">
            <a:off x="4260013" y="2612262"/>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843815" y="5022468"/>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右矢印 11"/>
          <p:cNvSpPr/>
          <p:nvPr/>
        </p:nvSpPr>
        <p:spPr>
          <a:xfrm>
            <a:off x="1275863" y="4878452"/>
            <a:ext cx="122413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028391" y="4878452"/>
            <a:ext cx="122413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flipH="1">
            <a:off x="3484507" y="4882644"/>
            <a:ext cx="612068" cy="2796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a:off x="4499992" y="3284984"/>
            <a:ext cx="0" cy="1003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644008" y="3419708"/>
            <a:ext cx="3849131" cy="369332"/>
          </a:xfrm>
          <a:prstGeom prst="rect">
            <a:avLst/>
          </a:prstGeom>
          <a:solidFill>
            <a:srgbClr val="00B050"/>
          </a:solidFill>
        </p:spPr>
        <p:txBody>
          <a:bodyPr wrap="none" rtlCol="0">
            <a:spAutoFit/>
          </a:bodyPr>
          <a:lstStyle/>
          <a:p>
            <a:r>
              <a:rPr kumimoji="1" lang="ja-JP" altLang="en-US" b="1" dirty="0" smtClean="0">
                <a:solidFill>
                  <a:schemeClr val="bg1"/>
                </a:solidFill>
              </a:rPr>
              <a:t>プラスミドを大腸菌に挿入（形質転換）</a:t>
            </a:r>
            <a:endParaRPr kumimoji="1" lang="en-US" altLang="ja-JP" b="1" dirty="0" smtClean="0">
              <a:solidFill>
                <a:schemeClr val="bg1"/>
              </a:solidFill>
            </a:endParaRPr>
          </a:p>
        </p:txBody>
      </p:sp>
      <p:sp>
        <p:nvSpPr>
          <p:cNvPr id="17" name="円/楕円 16"/>
          <p:cNvSpPr/>
          <p:nvPr/>
        </p:nvSpPr>
        <p:spPr>
          <a:xfrm>
            <a:off x="3337977" y="4269904"/>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flipH="1">
            <a:off x="3702075" y="4211847"/>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163964" y="4249410"/>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flipH="1">
            <a:off x="5528062" y="4191353"/>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510773" y="4436019"/>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flipH="1">
            <a:off x="6874871" y="4377962"/>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827584" y="1844824"/>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右矢印 23"/>
          <p:cNvSpPr/>
          <p:nvPr/>
        </p:nvSpPr>
        <p:spPr>
          <a:xfrm>
            <a:off x="1259632" y="1700808"/>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6012160" y="1700808"/>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flipH="1">
            <a:off x="4788024" y="1705000"/>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flipH="1">
            <a:off x="3468276" y="1705000"/>
            <a:ext cx="612068" cy="2796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5344701" y="2649132"/>
            <a:ext cx="3672408" cy="672722"/>
          </a:xfrm>
          <a:prstGeom prst="ellipse">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591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2636912"/>
            <a:ext cx="8496944" cy="1200329"/>
          </a:xfrm>
          <a:prstGeom prst="rect">
            <a:avLst/>
          </a:prstGeom>
          <a:noFill/>
        </p:spPr>
        <p:txBody>
          <a:bodyPr wrap="square" rtlCol="0">
            <a:spAutoFit/>
          </a:bodyPr>
          <a:lstStyle/>
          <a:p>
            <a:pPr algn="ctr"/>
            <a:r>
              <a:rPr kumimoji="1" lang="en-US" altLang="ja-JP" sz="7200" dirty="0" smtClean="0"/>
              <a:t>1</a:t>
            </a:r>
            <a:r>
              <a:rPr kumimoji="1" lang="ja-JP" altLang="en-US" sz="7200" dirty="0" smtClean="0"/>
              <a:t>日目</a:t>
            </a:r>
            <a:endParaRPr kumimoji="1" lang="ja-JP" altLang="en-US" sz="7200" dirty="0"/>
          </a:p>
        </p:txBody>
      </p:sp>
    </p:spTree>
    <p:extLst>
      <p:ext uri="{BB962C8B-B14F-4D97-AF65-F5344CB8AC3E}">
        <p14:creationId xmlns:p14="http://schemas.microsoft.com/office/powerpoint/2010/main" val="928233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円/楕円 32"/>
          <p:cNvSpPr/>
          <p:nvPr/>
        </p:nvSpPr>
        <p:spPr>
          <a:xfrm>
            <a:off x="6529596" y="963583"/>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 </a:t>
            </a:r>
            <a:endParaRPr kumimoji="1" lang="ja-JP" altLang="en-US" dirty="0"/>
          </a:p>
        </p:txBody>
      </p:sp>
      <p:sp>
        <p:nvSpPr>
          <p:cNvPr id="38" name="正方形/長方形 37"/>
          <p:cNvSpPr/>
          <p:nvPr/>
        </p:nvSpPr>
        <p:spPr>
          <a:xfrm>
            <a:off x="6742972" y="842192"/>
            <a:ext cx="1644246" cy="2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539552" y="1179607"/>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1881364" y="1247362"/>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39552" y="1179949"/>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49716" y="1242325"/>
            <a:ext cx="1639627"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3413479" y="946438"/>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 </a:t>
            </a:r>
            <a:endParaRPr kumimoji="1" lang="ja-JP" altLang="en-US" dirty="0"/>
          </a:p>
        </p:txBody>
      </p:sp>
      <p:sp>
        <p:nvSpPr>
          <p:cNvPr id="27" name="テキスト ボックス 26"/>
          <p:cNvSpPr txBox="1"/>
          <p:nvPr/>
        </p:nvSpPr>
        <p:spPr>
          <a:xfrm>
            <a:off x="1835696" y="57552"/>
            <a:ext cx="5458546" cy="584775"/>
          </a:xfrm>
          <a:prstGeom prst="rect">
            <a:avLst/>
          </a:prstGeom>
          <a:noFill/>
        </p:spPr>
        <p:txBody>
          <a:bodyPr wrap="none" rtlCol="0">
            <a:spAutoFit/>
          </a:bodyPr>
          <a:lstStyle/>
          <a:p>
            <a:r>
              <a:rPr lang="ja-JP" altLang="en-US" sz="3200" dirty="0"/>
              <a:t>プラスミド（運び屋）に組み込む</a:t>
            </a:r>
          </a:p>
        </p:txBody>
      </p:sp>
      <p:sp>
        <p:nvSpPr>
          <p:cNvPr id="32" name="右矢印 31"/>
          <p:cNvSpPr/>
          <p:nvPr/>
        </p:nvSpPr>
        <p:spPr>
          <a:xfrm>
            <a:off x="2549383" y="1007455"/>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a:off x="6742972" y="969311"/>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8084784" y="1037066"/>
            <a:ext cx="302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742972" y="969653"/>
            <a:ext cx="1639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753136" y="1032029"/>
            <a:ext cx="1639627"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右矢印 38"/>
          <p:cNvSpPr/>
          <p:nvPr/>
        </p:nvSpPr>
        <p:spPr>
          <a:xfrm>
            <a:off x="5645727" y="991719"/>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976075" y="1556792"/>
            <a:ext cx="1099981" cy="369332"/>
          </a:xfrm>
          <a:prstGeom prst="rect">
            <a:avLst/>
          </a:prstGeom>
          <a:noFill/>
        </p:spPr>
        <p:txBody>
          <a:bodyPr wrap="none" rtlCol="0">
            <a:spAutoFit/>
          </a:bodyPr>
          <a:lstStyle/>
          <a:p>
            <a:r>
              <a:rPr kumimoji="1" lang="ja-JP" altLang="en-US" dirty="0" smtClean="0"/>
              <a:t>プラスミド</a:t>
            </a:r>
            <a:endParaRPr kumimoji="1" lang="ja-JP" altLang="en-US" dirty="0"/>
          </a:p>
        </p:txBody>
      </p:sp>
      <p:sp>
        <p:nvSpPr>
          <p:cNvPr id="41" name="テキスト ボックス 40"/>
          <p:cNvSpPr txBox="1"/>
          <p:nvPr/>
        </p:nvSpPr>
        <p:spPr>
          <a:xfrm>
            <a:off x="5687537" y="1501288"/>
            <a:ext cx="646331" cy="369332"/>
          </a:xfrm>
          <a:prstGeom prst="rect">
            <a:avLst/>
          </a:prstGeom>
          <a:noFill/>
        </p:spPr>
        <p:txBody>
          <a:bodyPr wrap="none" rtlCol="0">
            <a:spAutoFit/>
          </a:bodyPr>
          <a:lstStyle/>
          <a:p>
            <a:r>
              <a:rPr kumimoji="1" lang="ja-JP" altLang="en-US" dirty="0" smtClean="0"/>
              <a:t>導入</a:t>
            </a:r>
            <a:endParaRPr kumimoji="1" lang="ja-JP" altLang="en-US" dirty="0"/>
          </a:p>
        </p:txBody>
      </p:sp>
      <p:sp>
        <p:nvSpPr>
          <p:cNvPr id="42" name="テキスト ボックス 41"/>
          <p:cNvSpPr txBox="1"/>
          <p:nvPr/>
        </p:nvSpPr>
        <p:spPr>
          <a:xfrm>
            <a:off x="889891" y="1988840"/>
            <a:ext cx="7138493" cy="646331"/>
          </a:xfrm>
          <a:prstGeom prst="rect">
            <a:avLst/>
          </a:prstGeom>
          <a:noFill/>
        </p:spPr>
        <p:txBody>
          <a:bodyPr wrap="none" rtlCol="0">
            <a:spAutoFit/>
          </a:bodyPr>
          <a:lstStyle/>
          <a:p>
            <a:pPr algn="ctr"/>
            <a:r>
              <a:rPr lang="ja-JP" altLang="en-US" b="1" dirty="0"/>
              <a:t>導入</a:t>
            </a:r>
            <a:r>
              <a:rPr lang="ja-JP" altLang="en-US" b="1" dirty="0" smtClean="0"/>
              <a:t>の仕方は単純でない</a:t>
            </a:r>
            <a:endParaRPr kumimoji="1" lang="en-US" altLang="ja-JP" b="1" dirty="0" smtClean="0"/>
          </a:p>
          <a:p>
            <a:pPr marL="285750" indent="-285750">
              <a:buFont typeface="Arial" panose="020B0604020202020204" pitchFamily="34" charset="0"/>
              <a:buChar char="•"/>
            </a:pPr>
            <a:r>
              <a:rPr kumimoji="1" lang="ja-JP" altLang="en-US" b="1" dirty="0" smtClean="0"/>
              <a:t>遺伝子を導入するためには、プラスミドを切断する（制限酵素を利用）</a:t>
            </a:r>
            <a:endParaRPr kumimoji="1" lang="en-US" altLang="ja-JP" b="1" dirty="0" smtClean="0"/>
          </a:p>
        </p:txBody>
      </p:sp>
      <p:pic>
        <p:nvPicPr>
          <p:cNvPr id="1031" name="Picture 7" descr="http://catalog.takara-bio.co.jp/IMAGES/1060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798" y="3147835"/>
            <a:ext cx="1619250" cy="638175"/>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5210483" y="3198685"/>
            <a:ext cx="698974" cy="369332"/>
          </a:xfrm>
          <a:prstGeom prst="rect">
            <a:avLst/>
          </a:prstGeom>
          <a:noFill/>
        </p:spPr>
        <p:txBody>
          <a:bodyPr wrap="none" rtlCol="0">
            <a:spAutoFit/>
          </a:bodyPr>
          <a:lstStyle/>
          <a:p>
            <a:r>
              <a:rPr kumimoji="1" lang="en-US" altLang="ja-JP" dirty="0" err="1" smtClean="0"/>
              <a:t>EcoR</a:t>
            </a:r>
            <a:r>
              <a:rPr kumimoji="1" lang="ja-JP" altLang="en-US" dirty="0" smtClean="0"/>
              <a:t>Ｉ</a:t>
            </a:r>
            <a:endParaRPr kumimoji="1" lang="ja-JP" altLang="en-US" dirty="0"/>
          </a:p>
        </p:txBody>
      </p:sp>
      <p:sp>
        <p:nvSpPr>
          <p:cNvPr id="48" name="テキスト ボックス 47"/>
          <p:cNvSpPr txBox="1"/>
          <p:nvPr/>
        </p:nvSpPr>
        <p:spPr>
          <a:xfrm>
            <a:off x="653109" y="3198685"/>
            <a:ext cx="798617" cy="369332"/>
          </a:xfrm>
          <a:prstGeom prst="rect">
            <a:avLst/>
          </a:prstGeom>
          <a:noFill/>
        </p:spPr>
        <p:txBody>
          <a:bodyPr wrap="none" rtlCol="0">
            <a:spAutoFit/>
          </a:bodyPr>
          <a:lstStyle/>
          <a:p>
            <a:r>
              <a:rPr kumimoji="1" lang="en-US" altLang="ja-JP" dirty="0" err="1" smtClean="0"/>
              <a:t>HindIII</a:t>
            </a:r>
            <a:endParaRPr kumimoji="1" lang="ja-JP" altLang="en-US" dirty="0"/>
          </a:p>
        </p:txBody>
      </p:sp>
      <p:sp>
        <p:nvSpPr>
          <p:cNvPr id="49" name="テキスト ボックス 48"/>
          <p:cNvSpPr txBox="1"/>
          <p:nvPr/>
        </p:nvSpPr>
        <p:spPr>
          <a:xfrm>
            <a:off x="827584" y="2780928"/>
            <a:ext cx="4382899" cy="369332"/>
          </a:xfrm>
          <a:prstGeom prst="rect">
            <a:avLst/>
          </a:prstGeom>
          <a:noFill/>
        </p:spPr>
        <p:txBody>
          <a:bodyPr wrap="square" rtlCol="0">
            <a:spAutoFit/>
          </a:bodyPr>
          <a:lstStyle/>
          <a:p>
            <a:pPr algn="ctr"/>
            <a:r>
              <a:rPr kumimoji="1" lang="ja-JP" altLang="en-US" b="1" dirty="0" smtClean="0"/>
              <a:t>用いる制限酵素</a:t>
            </a:r>
            <a:endParaRPr kumimoji="1" lang="ja-JP" altLang="en-US" b="1" dirty="0"/>
          </a:p>
        </p:txBody>
      </p:sp>
      <p:sp>
        <p:nvSpPr>
          <p:cNvPr id="50" name="円/楕円 49"/>
          <p:cNvSpPr/>
          <p:nvPr/>
        </p:nvSpPr>
        <p:spPr>
          <a:xfrm>
            <a:off x="271293" y="5163407"/>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 </a:t>
            </a:r>
            <a:endParaRPr kumimoji="1" lang="ja-JP" altLang="en-US" dirty="0"/>
          </a:p>
        </p:txBody>
      </p:sp>
      <p:sp>
        <p:nvSpPr>
          <p:cNvPr id="52" name="正方形/長方形 51"/>
          <p:cNvSpPr/>
          <p:nvPr/>
        </p:nvSpPr>
        <p:spPr>
          <a:xfrm>
            <a:off x="899592" y="5003145"/>
            <a:ext cx="765970" cy="2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p:nvPr/>
        </p:nvCxnSpPr>
        <p:spPr>
          <a:xfrm>
            <a:off x="899592" y="4878452"/>
            <a:ext cx="76597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251520" y="4149080"/>
            <a:ext cx="798617" cy="369332"/>
          </a:xfrm>
          <a:prstGeom prst="rect">
            <a:avLst/>
          </a:prstGeom>
          <a:noFill/>
        </p:spPr>
        <p:txBody>
          <a:bodyPr wrap="none" rtlCol="0">
            <a:spAutoFit/>
          </a:bodyPr>
          <a:lstStyle/>
          <a:p>
            <a:r>
              <a:rPr kumimoji="1" lang="en-US" altLang="ja-JP" dirty="0" err="1" smtClean="0"/>
              <a:t>HindIII</a:t>
            </a:r>
            <a:endParaRPr kumimoji="1" lang="ja-JP" altLang="en-US" dirty="0"/>
          </a:p>
        </p:txBody>
      </p:sp>
      <p:sp>
        <p:nvSpPr>
          <p:cNvPr id="60" name="テキスト ボックス 59"/>
          <p:cNvSpPr txBox="1"/>
          <p:nvPr/>
        </p:nvSpPr>
        <p:spPr>
          <a:xfrm>
            <a:off x="1475656" y="4149080"/>
            <a:ext cx="694164" cy="369332"/>
          </a:xfrm>
          <a:prstGeom prst="rect">
            <a:avLst/>
          </a:prstGeom>
          <a:noFill/>
        </p:spPr>
        <p:txBody>
          <a:bodyPr wrap="none" rtlCol="0">
            <a:spAutoFit/>
          </a:bodyPr>
          <a:lstStyle/>
          <a:p>
            <a:r>
              <a:rPr kumimoji="1" lang="en-US" altLang="ja-JP" dirty="0" err="1" smtClean="0"/>
              <a:t>EcoRI</a:t>
            </a:r>
            <a:endParaRPr kumimoji="1" lang="ja-JP" altLang="en-US" dirty="0"/>
          </a:p>
        </p:txBody>
      </p:sp>
      <p:cxnSp>
        <p:nvCxnSpPr>
          <p:cNvPr id="47" name="直線矢印コネクタ 46"/>
          <p:cNvCxnSpPr>
            <a:stCxn id="59" idx="2"/>
          </p:cNvCxnSpPr>
          <p:nvPr/>
        </p:nvCxnSpPr>
        <p:spPr>
          <a:xfrm>
            <a:off x="650829" y="4518412"/>
            <a:ext cx="234198" cy="6309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60" idx="2"/>
          </p:cNvCxnSpPr>
          <p:nvPr/>
        </p:nvCxnSpPr>
        <p:spPr>
          <a:xfrm flipH="1">
            <a:off x="1681012" y="4518412"/>
            <a:ext cx="141726" cy="6309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6000297" y="3383351"/>
            <a:ext cx="444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1458536" y="3383351"/>
            <a:ext cx="444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5" name="グループ化 64"/>
          <p:cNvGrpSpPr/>
          <p:nvPr/>
        </p:nvGrpSpPr>
        <p:grpSpPr>
          <a:xfrm>
            <a:off x="3419872" y="4098675"/>
            <a:ext cx="5616624" cy="1708257"/>
            <a:chOff x="4684677" y="5666038"/>
            <a:chExt cx="2068459" cy="463261"/>
          </a:xfrm>
        </p:grpSpPr>
        <p:sp>
          <p:nvSpPr>
            <p:cNvPr id="72" name="円/楕円 71"/>
            <p:cNvSpPr/>
            <p:nvPr/>
          </p:nvSpPr>
          <p:spPr>
            <a:xfrm>
              <a:off x="4684677" y="5680106"/>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 </a:t>
              </a:r>
              <a:endParaRPr kumimoji="1" lang="ja-JP" altLang="en-US" dirty="0"/>
            </a:p>
          </p:txBody>
        </p:sp>
        <p:sp>
          <p:nvSpPr>
            <p:cNvPr id="73" name="正方形/長方形 72"/>
            <p:cNvSpPr/>
            <p:nvPr/>
          </p:nvSpPr>
          <p:spPr>
            <a:xfrm>
              <a:off x="5093655" y="5666038"/>
              <a:ext cx="1222580" cy="146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6" name="テキスト ボックス 65"/>
          <p:cNvSpPr txBox="1"/>
          <p:nvPr/>
        </p:nvSpPr>
        <p:spPr>
          <a:xfrm>
            <a:off x="4537742" y="4052964"/>
            <a:ext cx="317716" cy="369332"/>
          </a:xfrm>
          <a:prstGeom prst="rect">
            <a:avLst/>
          </a:prstGeom>
          <a:noFill/>
        </p:spPr>
        <p:txBody>
          <a:bodyPr wrap="none" rtlCol="0">
            <a:spAutoFit/>
          </a:bodyPr>
          <a:lstStyle/>
          <a:p>
            <a:r>
              <a:rPr lang="en-US" altLang="ja-JP" dirty="0"/>
              <a:t>A</a:t>
            </a:r>
            <a:endParaRPr kumimoji="1" lang="ja-JP" altLang="en-US" dirty="0"/>
          </a:p>
        </p:txBody>
      </p:sp>
      <p:sp>
        <p:nvSpPr>
          <p:cNvPr id="76" name="テキスト ボックス 75"/>
          <p:cNvSpPr txBox="1"/>
          <p:nvPr/>
        </p:nvSpPr>
        <p:spPr>
          <a:xfrm>
            <a:off x="4548506" y="4253943"/>
            <a:ext cx="807785" cy="369332"/>
          </a:xfrm>
          <a:prstGeom prst="rect">
            <a:avLst/>
          </a:prstGeom>
          <a:noFill/>
        </p:spPr>
        <p:txBody>
          <a:bodyPr wrap="none" rtlCol="0">
            <a:spAutoFit/>
          </a:bodyPr>
          <a:lstStyle/>
          <a:p>
            <a:r>
              <a:rPr lang="en-US" altLang="ja-JP" dirty="0" smtClean="0"/>
              <a:t>TTCGA</a:t>
            </a:r>
            <a:endParaRPr kumimoji="1" lang="ja-JP" altLang="en-US" dirty="0"/>
          </a:p>
        </p:txBody>
      </p:sp>
      <p:sp>
        <p:nvSpPr>
          <p:cNvPr id="77" name="テキスト ボックス 76"/>
          <p:cNvSpPr txBox="1"/>
          <p:nvPr/>
        </p:nvSpPr>
        <p:spPr>
          <a:xfrm>
            <a:off x="7087480" y="4005064"/>
            <a:ext cx="778996" cy="369332"/>
          </a:xfrm>
          <a:prstGeom prst="rect">
            <a:avLst/>
          </a:prstGeom>
          <a:noFill/>
        </p:spPr>
        <p:txBody>
          <a:bodyPr wrap="none" rtlCol="0">
            <a:spAutoFit/>
          </a:bodyPr>
          <a:lstStyle/>
          <a:p>
            <a:r>
              <a:rPr lang="en-US" altLang="ja-JP" dirty="0" smtClean="0"/>
              <a:t>AATTC</a:t>
            </a:r>
            <a:endParaRPr kumimoji="1" lang="ja-JP" altLang="en-US" dirty="0"/>
          </a:p>
        </p:txBody>
      </p:sp>
      <p:sp>
        <p:nvSpPr>
          <p:cNvPr id="78" name="テキスト ボックス 77"/>
          <p:cNvSpPr txBox="1"/>
          <p:nvPr/>
        </p:nvSpPr>
        <p:spPr>
          <a:xfrm>
            <a:off x="7552583" y="4206043"/>
            <a:ext cx="330540" cy="369332"/>
          </a:xfrm>
          <a:prstGeom prst="rect">
            <a:avLst/>
          </a:prstGeom>
          <a:noFill/>
        </p:spPr>
        <p:txBody>
          <a:bodyPr wrap="none" rtlCol="0">
            <a:spAutoFit/>
          </a:bodyPr>
          <a:lstStyle/>
          <a:p>
            <a:r>
              <a:rPr lang="en-US" altLang="ja-JP" dirty="0"/>
              <a:t>G</a:t>
            </a:r>
            <a:endParaRPr kumimoji="1" lang="ja-JP" altLang="en-US" dirty="0"/>
          </a:p>
        </p:txBody>
      </p:sp>
      <p:sp>
        <p:nvSpPr>
          <p:cNvPr id="79" name="テキスト ボックス 78"/>
          <p:cNvSpPr txBox="1"/>
          <p:nvPr/>
        </p:nvSpPr>
        <p:spPr>
          <a:xfrm>
            <a:off x="4693135" y="5883025"/>
            <a:ext cx="814069" cy="369332"/>
          </a:xfrm>
          <a:prstGeom prst="rect">
            <a:avLst/>
          </a:prstGeom>
          <a:noFill/>
        </p:spPr>
        <p:txBody>
          <a:bodyPr wrap="none" rtlCol="0">
            <a:spAutoFit/>
          </a:bodyPr>
          <a:lstStyle/>
          <a:p>
            <a:r>
              <a:rPr kumimoji="1" lang="en-US" altLang="ja-JP" dirty="0" smtClean="0"/>
              <a:t>AGCTT</a:t>
            </a:r>
            <a:endParaRPr kumimoji="1" lang="ja-JP" altLang="en-US" dirty="0"/>
          </a:p>
        </p:txBody>
      </p:sp>
      <p:sp>
        <p:nvSpPr>
          <p:cNvPr id="80" name="テキスト ボックス 79"/>
          <p:cNvSpPr txBox="1"/>
          <p:nvPr/>
        </p:nvSpPr>
        <p:spPr>
          <a:xfrm>
            <a:off x="4990735" y="6084004"/>
            <a:ext cx="529312" cy="369332"/>
          </a:xfrm>
          <a:prstGeom prst="rect">
            <a:avLst/>
          </a:prstGeom>
          <a:noFill/>
        </p:spPr>
        <p:txBody>
          <a:bodyPr wrap="none" rtlCol="0">
            <a:spAutoFit/>
          </a:bodyPr>
          <a:lstStyle/>
          <a:p>
            <a:r>
              <a:rPr lang="en-US" altLang="ja-JP" dirty="0"/>
              <a:t> </a:t>
            </a:r>
            <a:r>
              <a:rPr lang="en-US" altLang="ja-JP" dirty="0" smtClean="0"/>
              <a:t>   A</a:t>
            </a:r>
            <a:endParaRPr kumimoji="1" lang="ja-JP" altLang="en-US" dirty="0"/>
          </a:p>
        </p:txBody>
      </p:sp>
      <p:sp>
        <p:nvSpPr>
          <p:cNvPr id="81" name="テキスト ボックス 80"/>
          <p:cNvSpPr txBox="1"/>
          <p:nvPr/>
        </p:nvSpPr>
        <p:spPr>
          <a:xfrm>
            <a:off x="6922745" y="5877329"/>
            <a:ext cx="330540" cy="369332"/>
          </a:xfrm>
          <a:prstGeom prst="rect">
            <a:avLst/>
          </a:prstGeom>
          <a:noFill/>
        </p:spPr>
        <p:txBody>
          <a:bodyPr wrap="none" rtlCol="0">
            <a:spAutoFit/>
          </a:bodyPr>
          <a:lstStyle/>
          <a:p>
            <a:r>
              <a:rPr lang="en-US" altLang="ja-JP" dirty="0"/>
              <a:t>G</a:t>
            </a:r>
            <a:endParaRPr lang="en-US" altLang="ja-JP" dirty="0" smtClean="0"/>
          </a:p>
        </p:txBody>
      </p:sp>
      <p:sp>
        <p:nvSpPr>
          <p:cNvPr id="83" name="テキスト ボックス 82"/>
          <p:cNvSpPr txBox="1"/>
          <p:nvPr/>
        </p:nvSpPr>
        <p:spPr>
          <a:xfrm>
            <a:off x="6938211" y="6057865"/>
            <a:ext cx="929100" cy="369332"/>
          </a:xfrm>
          <a:prstGeom prst="rect">
            <a:avLst/>
          </a:prstGeom>
          <a:noFill/>
        </p:spPr>
        <p:txBody>
          <a:bodyPr wrap="none" rtlCol="0">
            <a:spAutoFit/>
          </a:bodyPr>
          <a:lstStyle/>
          <a:p>
            <a:r>
              <a:rPr lang="en-US" altLang="ja-JP" dirty="0" smtClean="0"/>
              <a:t>CTTAAG</a:t>
            </a:r>
          </a:p>
        </p:txBody>
      </p:sp>
      <p:sp>
        <p:nvSpPr>
          <p:cNvPr id="69" name="正方形/長方形 68"/>
          <p:cNvSpPr/>
          <p:nvPr/>
        </p:nvSpPr>
        <p:spPr>
          <a:xfrm>
            <a:off x="5458459" y="5963348"/>
            <a:ext cx="1560144" cy="407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smtClean="0"/>
              <a:t>GFP</a:t>
            </a:r>
            <a:r>
              <a:rPr kumimoji="1" lang="ja-JP" altLang="en-US" sz="2200" b="1" dirty="0" smtClean="0"/>
              <a:t>遺伝子</a:t>
            </a:r>
            <a:endParaRPr kumimoji="1" lang="ja-JP" altLang="en-US" sz="2200" b="1" dirty="0"/>
          </a:p>
        </p:txBody>
      </p:sp>
      <p:sp>
        <p:nvSpPr>
          <p:cNvPr id="74" name="テキスト ボックス 73"/>
          <p:cNvSpPr txBox="1"/>
          <p:nvPr/>
        </p:nvSpPr>
        <p:spPr>
          <a:xfrm>
            <a:off x="3697081" y="6444044"/>
            <a:ext cx="5115503" cy="369332"/>
          </a:xfrm>
          <a:prstGeom prst="rect">
            <a:avLst/>
          </a:prstGeom>
          <a:noFill/>
        </p:spPr>
        <p:txBody>
          <a:bodyPr wrap="none" rtlCol="0">
            <a:spAutoFit/>
          </a:bodyPr>
          <a:lstStyle/>
          <a:p>
            <a:r>
              <a:rPr kumimoji="1" lang="en-US" altLang="ja-JP" dirty="0" smtClean="0"/>
              <a:t>GFP</a:t>
            </a:r>
            <a:r>
              <a:rPr kumimoji="1" lang="ja-JP" altLang="en-US" dirty="0" smtClean="0"/>
              <a:t>遺伝子の両端に切断カ所をつけると導入できる</a:t>
            </a:r>
            <a:endParaRPr kumimoji="1" lang="ja-JP" altLang="en-US" dirty="0"/>
          </a:p>
        </p:txBody>
      </p:sp>
      <p:sp>
        <p:nvSpPr>
          <p:cNvPr id="75" name="角丸四角形 74"/>
          <p:cNvSpPr/>
          <p:nvPr/>
        </p:nvSpPr>
        <p:spPr>
          <a:xfrm>
            <a:off x="271293" y="2809064"/>
            <a:ext cx="8326762" cy="1018956"/>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180528" y="5661248"/>
            <a:ext cx="2795527" cy="646331"/>
          </a:xfrm>
          <a:prstGeom prst="rect">
            <a:avLst/>
          </a:prstGeom>
          <a:noFill/>
        </p:spPr>
        <p:txBody>
          <a:bodyPr wrap="square" rtlCol="0">
            <a:spAutoFit/>
          </a:bodyPr>
          <a:lstStyle/>
          <a:p>
            <a:pPr algn="ctr"/>
            <a:r>
              <a:rPr kumimoji="1" lang="ja-JP" altLang="en-US" b="1" dirty="0" smtClean="0"/>
              <a:t>実際に制限酵素で</a:t>
            </a:r>
            <a:endParaRPr kumimoji="1" lang="en-US" altLang="ja-JP" b="1" dirty="0" smtClean="0"/>
          </a:p>
          <a:p>
            <a:pPr algn="ctr"/>
            <a:r>
              <a:rPr kumimoji="1" lang="ja-JP" altLang="en-US" b="1" dirty="0" smtClean="0"/>
              <a:t>切断すると</a:t>
            </a:r>
            <a:endParaRPr kumimoji="1" lang="ja-JP" altLang="en-US" b="1" dirty="0"/>
          </a:p>
        </p:txBody>
      </p:sp>
      <p:sp>
        <p:nvSpPr>
          <p:cNvPr id="89" name="右矢印 88"/>
          <p:cNvSpPr/>
          <p:nvPr/>
        </p:nvSpPr>
        <p:spPr>
          <a:xfrm>
            <a:off x="2555776" y="4941168"/>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2545579" y="5427934"/>
            <a:ext cx="646331" cy="369332"/>
          </a:xfrm>
          <a:prstGeom prst="rect">
            <a:avLst/>
          </a:prstGeom>
          <a:noFill/>
        </p:spPr>
        <p:txBody>
          <a:bodyPr wrap="none" rtlCol="0">
            <a:spAutoFit/>
          </a:bodyPr>
          <a:lstStyle/>
          <a:p>
            <a:r>
              <a:rPr kumimoji="1" lang="ja-JP" altLang="en-US" dirty="0" smtClean="0"/>
              <a:t>拡大</a:t>
            </a:r>
            <a:endParaRPr kumimoji="1" lang="ja-JP" altLang="en-US" dirty="0"/>
          </a:p>
        </p:txBody>
      </p:sp>
      <p:sp>
        <p:nvSpPr>
          <p:cNvPr id="84" name="下矢印 83"/>
          <p:cNvSpPr/>
          <p:nvPr/>
        </p:nvSpPr>
        <p:spPr>
          <a:xfrm flipV="1">
            <a:off x="5934631" y="4518615"/>
            <a:ext cx="360040" cy="1358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descr="http://catalog.takara-bio.co.jp/IMAGES/1040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645" y="3049533"/>
            <a:ext cx="1619250"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3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ppt_x"/>
                                          </p:val>
                                        </p:tav>
                                        <p:tav tm="100000">
                                          <p:val>
                                            <p:strVal val="#ppt_x"/>
                                          </p:val>
                                        </p:tav>
                                      </p:tavLst>
                                    </p:anim>
                                    <p:anim calcmode="lin" valueType="num">
                                      <p:cBhvr additive="base">
                                        <p:cTn id="20" dur="500" fill="hold"/>
                                        <p:tgtEl>
                                          <p:spTgt spid="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ppt_x"/>
                                          </p:val>
                                        </p:tav>
                                        <p:tav tm="100000">
                                          <p:val>
                                            <p:strVal val="#ppt_x"/>
                                          </p:val>
                                        </p:tav>
                                      </p:tavLst>
                                    </p:anim>
                                    <p:anim calcmode="lin" valueType="num">
                                      <p:cBhvr additive="base">
                                        <p:cTn id="24" dur="500" fill="hold"/>
                                        <p:tgtEl>
                                          <p:spTgt spid="8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3" grpId="0"/>
      <p:bldP spid="69" grpId="0" animBg="1"/>
      <p:bldP spid="74" grpId="0"/>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947008"/>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GTAATCT</a:t>
            </a:r>
            <a:r>
              <a:rPr lang="en-US" altLang="ja-JP" sz="1400" dirty="0" smtClean="0">
                <a:solidFill>
                  <a:srgbClr val="FF0000"/>
                </a:solidFill>
                <a:latin typeface="ＭＳ ゴシック" panose="020B0609070205080204" pitchFamily="49" charset="-128"/>
                <a:ea typeface="ＭＳ ゴシック" panose="020B0609070205080204" pitchFamily="49" charset="-128"/>
              </a:rPr>
              <a:t>ATGACCATGATTACGGATTCACTGGCCGTCGTTTTACAACGTCGTG………GCTACCATTACCAGTTGGTCTGGTGTCAAAAATAA</a:t>
            </a:r>
            <a:r>
              <a:rPr lang="en-US" altLang="ja-JP" sz="1400" dirty="0" smtClean="0">
                <a:latin typeface="ＭＳ ゴシック" panose="020B0609070205080204" pitchFamily="49" charset="-128"/>
                <a:ea typeface="ＭＳ ゴシック" panose="020B0609070205080204" pitchFamily="49" charset="-128"/>
              </a:rPr>
              <a:t>CTTG</a:t>
            </a:r>
            <a:endParaRPr lang="ja-JP" altLang="en-US" sz="1400" dirty="0">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11720" y="1169748"/>
            <a:ext cx="9036496" cy="307777"/>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CATTAGA</a:t>
            </a:r>
            <a:r>
              <a:rPr lang="en-US" altLang="ja-JP" sz="1400" dirty="0" smtClean="0">
                <a:solidFill>
                  <a:srgbClr val="FF0000"/>
                </a:solidFill>
                <a:latin typeface="ＭＳ ゴシック" panose="020B0609070205080204" pitchFamily="49" charset="-128"/>
                <a:ea typeface="ＭＳ ゴシック" panose="020B0609070205080204" pitchFamily="49" charset="-128"/>
              </a:rPr>
              <a:t>TACTGGTACTAATGCCTAAGTGACCGGCAGCAAAATGTTGCAGCAC</a:t>
            </a:r>
            <a:r>
              <a:rPr lang="en-US" altLang="ja-JP" sz="1400" dirty="0" smtClean="0">
                <a:latin typeface="ＭＳ ゴシック" panose="020B0609070205080204" pitchFamily="49" charset="-128"/>
                <a:ea typeface="ＭＳ ゴシック" panose="020B0609070205080204" pitchFamily="49" charset="-128"/>
              </a:rPr>
              <a:t>………</a:t>
            </a:r>
            <a:r>
              <a:rPr lang="en-US" altLang="ja-JP" sz="1400" dirty="0" smtClean="0">
                <a:solidFill>
                  <a:srgbClr val="FF0000"/>
                </a:solidFill>
                <a:latin typeface="ＭＳ ゴシック" panose="020B0609070205080204" pitchFamily="49" charset="-128"/>
                <a:ea typeface="ＭＳ ゴシック" panose="020B0609070205080204" pitchFamily="49" charset="-128"/>
              </a:rPr>
              <a:t>CGTAGGTAATGGTCAACCAGACCACAGTTTTTATT</a:t>
            </a:r>
            <a:r>
              <a:rPr lang="en-US" altLang="ja-JP" sz="1400" dirty="0" smtClean="0">
                <a:latin typeface="ＭＳ ゴシック" panose="020B0609070205080204" pitchFamily="49" charset="-128"/>
                <a:ea typeface="ＭＳ ゴシック" panose="020B0609070205080204" pitchFamily="49" charset="-128"/>
              </a:rPr>
              <a:t>GAAC</a:t>
            </a:r>
            <a:endParaRPr lang="ja-JP" altLang="en-US" sz="14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850142" y="649684"/>
            <a:ext cx="3361818" cy="338554"/>
          </a:xfrm>
          <a:prstGeom prst="rect">
            <a:avLst/>
          </a:prstGeom>
          <a:noFill/>
        </p:spPr>
        <p:txBody>
          <a:bodyPr wrap="none" rtlCol="0">
            <a:spAutoFit/>
          </a:bodyPr>
          <a:lstStyle/>
          <a:p>
            <a:r>
              <a:rPr kumimoji="1" lang="ja-JP" altLang="en-US" sz="1600" b="1" dirty="0" smtClean="0"/>
              <a:t>遺伝子</a:t>
            </a:r>
            <a:r>
              <a:rPr kumimoji="1" lang="en-US" altLang="ja-JP" sz="1600" b="1" dirty="0" smtClean="0"/>
              <a:t>DNA</a:t>
            </a:r>
            <a:r>
              <a:rPr kumimoji="1" lang="ja-JP" altLang="en-US" sz="1600" b="1" dirty="0" smtClean="0"/>
              <a:t>は二本鎖でゲノムに存在</a:t>
            </a:r>
            <a:endParaRPr kumimoji="1" lang="en-US" altLang="ja-JP" sz="1600" b="1" dirty="0" smtClean="0"/>
          </a:p>
        </p:txBody>
      </p:sp>
      <p:sp>
        <p:nvSpPr>
          <p:cNvPr id="5" name="テキスト ボックス 4"/>
          <p:cNvSpPr txBox="1"/>
          <p:nvPr/>
        </p:nvSpPr>
        <p:spPr>
          <a:xfrm>
            <a:off x="3593649" y="1477525"/>
            <a:ext cx="2048959" cy="338554"/>
          </a:xfrm>
          <a:prstGeom prst="rect">
            <a:avLst/>
          </a:prstGeom>
          <a:noFill/>
        </p:spPr>
        <p:txBody>
          <a:bodyPr wrap="none" rtlCol="0">
            <a:spAutoFit/>
          </a:bodyPr>
          <a:lstStyle/>
          <a:p>
            <a:r>
              <a:rPr lang="ja-JP" altLang="en-US" sz="1600" b="1" dirty="0" smtClean="0"/>
              <a:t>プライマーのデザイン</a:t>
            </a:r>
            <a:endParaRPr kumimoji="1" lang="en-US" altLang="ja-JP" sz="1600" b="1" dirty="0" smtClean="0"/>
          </a:p>
        </p:txBody>
      </p:sp>
      <p:cxnSp>
        <p:nvCxnSpPr>
          <p:cNvPr id="6" name="直線矢印コネクタ 5"/>
          <p:cNvCxnSpPr/>
          <p:nvPr/>
        </p:nvCxnSpPr>
        <p:spPr>
          <a:xfrm>
            <a:off x="729794" y="1197884"/>
            <a:ext cx="168090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H="1">
            <a:off x="6726587" y="1434692"/>
            <a:ext cx="168090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419872" y="-36095"/>
            <a:ext cx="2236510" cy="584775"/>
          </a:xfrm>
          <a:prstGeom prst="rect">
            <a:avLst/>
          </a:prstGeom>
          <a:noFill/>
        </p:spPr>
        <p:txBody>
          <a:bodyPr wrap="none" rtlCol="0">
            <a:spAutoFit/>
          </a:bodyPr>
          <a:lstStyle/>
          <a:p>
            <a:r>
              <a:rPr kumimoji="1" lang="ja-JP" altLang="en-US" sz="3200" dirty="0" smtClean="0"/>
              <a:t>遺伝子導入</a:t>
            </a:r>
            <a:endParaRPr kumimoji="1" lang="ja-JP" altLang="en-US" sz="3200" dirty="0"/>
          </a:p>
        </p:txBody>
      </p:sp>
      <p:sp>
        <p:nvSpPr>
          <p:cNvPr id="12" name="テキスト ボックス 11"/>
          <p:cNvSpPr txBox="1"/>
          <p:nvPr/>
        </p:nvSpPr>
        <p:spPr>
          <a:xfrm>
            <a:off x="5288457" y="1907540"/>
            <a:ext cx="3855543" cy="369332"/>
          </a:xfrm>
          <a:prstGeom prst="rect">
            <a:avLst/>
          </a:prstGeom>
          <a:noFill/>
        </p:spPr>
        <p:txBody>
          <a:bodyPr wrap="none" rtlCol="0">
            <a:spAutoFit/>
          </a:bodyPr>
          <a:lstStyle/>
          <a:p>
            <a:r>
              <a:rPr kumimoji="1" lang="en-US" altLang="ja-JP" dirty="0" smtClean="0"/>
              <a:t>20</a:t>
            </a:r>
            <a:r>
              <a:rPr lang="ja-JP" altLang="en-US" dirty="0" smtClean="0"/>
              <a:t>塩基の特異的配列を使いましょう！</a:t>
            </a:r>
            <a:endParaRPr kumimoji="1" lang="ja-JP" altLang="en-US" dirty="0"/>
          </a:p>
        </p:txBody>
      </p:sp>
      <p:pic>
        <p:nvPicPr>
          <p:cNvPr id="4098"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51" y="2848347"/>
            <a:ext cx="8153793" cy="310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460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623837" y="404664"/>
            <a:ext cx="5616624" cy="1708257"/>
            <a:chOff x="4684677" y="5666038"/>
            <a:chExt cx="2068459" cy="463261"/>
          </a:xfrm>
        </p:grpSpPr>
        <p:sp>
          <p:nvSpPr>
            <p:cNvPr id="3" name="円/楕円 2"/>
            <p:cNvSpPr/>
            <p:nvPr/>
          </p:nvSpPr>
          <p:spPr>
            <a:xfrm>
              <a:off x="4684677" y="5680106"/>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 </a:t>
              </a:r>
              <a:endParaRPr kumimoji="1" lang="ja-JP" altLang="en-US" dirty="0"/>
            </a:p>
          </p:txBody>
        </p:sp>
        <p:sp>
          <p:nvSpPr>
            <p:cNvPr id="4" name="正方形/長方形 3"/>
            <p:cNvSpPr/>
            <p:nvPr/>
          </p:nvSpPr>
          <p:spPr>
            <a:xfrm>
              <a:off x="5093655" y="5666038"/>
              <a:ext cx="1222580" cy="146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p:cNvSpPr txBox="1"/>
          <p:nvPr/>
        </p:nvSpPr>
        <p:spPr>
          <a:xfrm>
            <a:off x="2741707" y="358953"/>
            <a:ext cx="330540" cy="369332"/>
          </a:xfrm>
          <a:prstGeom prst="rect">
            <a:avLst/>
          </a:prstGeom>
          <a:noFill/>
        </p:spPr>
        <p:txBody>
          <a:bodyPr wrap="none" rtlCol="0">
            <a:spAutoFit/>
          </a:bodyPr>
          <a:lstStyle/>
          <a:p>
            <a:r>
              <a:rPr kumimoji="1" lang="en-US" altLang="ja-JP" dirty="0" smtClean="0"/>
              <a:t>G</a:t>
            </a:r>
            <a:endParaRPr kumimoji="1" lang="ja-JP" altLang="en-US" dirty="0"/>
          </a:p>
        </p:txBody>
      </p:sp>
      <p:sp>
        <p:nvSpPr>
          <p:cNvPr id="6" name="テキスト ボックス 5"/>
          <p:cNvSpPr txBox="1"/>
          <p:nvPr/>
        </p:nvSpPr>
        <p:spPr>
          <a:xfrm>
            <a:off x="2752471" y="559932"/>
            <a:ext cx="797847" cy="369332"/>
          </a:xfrm>
          <a:prstGeom prst="rect">
            <a:avLst/>
          </a:prstGeom>
          <a:noFill/>
        </p:spPr>
        <p:txBody>
          <a:bodyPr wrap="none" rtlCol="0">
            <a:spAutoFit/>
          </a:bodyPr>
          <a:lstStyle/>
          <a:p>
            <a:r>
              <a:rPr kumimoji="1" lang="en-US" altLang="ja-JP" dirty="0" smtClean="0"/>
              <a:t>CGATC</a:t>
            </a:r>
            <a:endParaRPr kumimoji="1" lang="ja-JP" altLang="en-US" dirty="0"/>
          </a:p>
        </p:txBody>
      </p:sp>
      <p:sp>
        <p:nvSpPr>
          <p:cNvPr id="7" name="テキスト ボックス 6"/>
          <p:cNvSpPr txBox="1"/>
          <p:nvPr/>
        </p:nvSpPr>
        <p:spPr>
          <a:xfrm>
            <a:off x="5247201" y="311053"/>
            <a:ext cx="804131" cy="369332"/>
          </a:xfrm>
          <a:prstGeom prst="rect">
            <a:avLst/>
          </a:prstGeom>
          <a:noFill/>
        </p:spPr>
        <p:txBody>
          <a:bodyPr wrap="none" rtlCol="0">
            <a:spAutoFit/>
          </a:bodyPr>
          <a:lstStyle/>
          <a:p>
            <a:r>
              <a:rPr lang="en-US" altLang="ja-JP" dirty="0"/>
              <a:t>C</a:t>
            </a:r>
            <a:r>
              <a:rPr lang="en-US" altLang="ja-JP" dirty="0" smtClean="0"/>
              <a:t>TAGC</a:t>
            </a:r>
            <a:endParaRPr kumimoji="1" lang="ja-JP" altLang="en-US" dirty="0"/>
          </a:p>
        </p:txBody>
      </p:sp>
      <p:sp>
        <p:nvSpPr>
          <p:cNvPr id="8" name="テキスト ボックス 7"/>
          <p:cNvSpPr txBox="1"/>
          <p:nvPr/>
        </p:nvSpPr>
        <p:spPr>
          <a:xfrm>
            <a:off x="5756548" y="512032"/>
            <a:ext cx="330540" cy="369332"/>
          </a:xfrm>
          <a:prstGeom prst="rect">
            <a:avLst/>
          </a:prstGeom>
          <a:noFill/>
        </p:spPr>
        <p:txBody>
          <a:bodyPr wrap="none" rtlCol="0">
            <a:spAutoFit/>
          </a:bodyPr>
          <a:lstStyle/>
          <a:p>
            <a:r>
              <a:rPr kumimoji="1" lang="en-US" altLang="ja-JP" dirty="0" smtClean="0"/>
              <a:t>G</a:t>
            </a:r>
            <a:endParaRPr kumimoji="1" lang="ja-JP" altLang="en-US" dirty="0"/>
          </a:p>
        </p:txBody>
      </p:sp>
      <p:sp>
        <p:nvSpPr>
          <p:cNvPr id="9" name="テキスト ボックス 8"/>
          <p:cNvSpPr txBox="1"/>
          <p:nvPr/>
        </p:nvSpPr>
        <p:spPr>
          <a:xfrm>
            <a:off x="2902576" y="2189014"/>
            <a:ext cx="804131" cy="369332"/>
          </a:xfrm>
          <a:prstGeom prst="rect">
            <a:avLst/>
          </a:prstGeom>
          <a:noFill/>
        </p:spPr>
        <p:txBody>
          <a:bodyPr wrap="none" rtlCol="0">
            <a:spAutoFit/>
          </a:bodyPr>
          <a:lstStyle/>
          <a:p>
            <a:r>
              <a:rPr kumimoji="1" lang="en-US" altLang="ja-JP" dirty="0" smtClean="0">
                <a:solidFill>
                  <a:srgbClr val="FF0000"/>
                </a:solidFill>
              </a:rPr>
              <a:t>CTAGC</a:t>
            </a:r>
            <a:endParaRPr kumimoji="1" lang="ja-JP" altLang="en-US" dirty="0">
              <a:solidFill>
                <a:srgbClr val="FF0000"/>
              </a:solidFill>
            </a:endParaRPr>
          </a:p>
        </p:txBody>
      </p:sp>
      <p:sp>
        <p:nvSpPr>
          <p:cNvPr id="10" name="テキスト ボックス 9"/>
          <p:cNvSpPr txBox="1"/>
          <p:nvPr/>
        </p:nvSpPr>
        <p:spPr>
          <a:xfrm>
            <a:off x="3194700" y="2389993"/>
            <a:ext cx="542136" cy="369332"/>
          </a:xfrm>
          <a:prstGeom prst="rect">
            <a:avLst/>
          </a:prstGeom>
          <a:noFill/>
        </p:spPr>
        <p:txBody>
          <a:bodyPr wrap="none" rtlCol="0">
            <a:spAutoFit/>
          </a:bodyPr>
          <a:lstStyle/>
          <a:p>
            <a:r>
              <a:rPr lang="en-US" altLang="ja-JP" dirty="0">
                <a:solidFill>
                  <a:srgbClr val="FF0000"/>
                </a:solidFill>
              </a:rPr>
              <a:t> </a:t>
            </a:r>
            <a:r>
              <a:rPr lang="en-US" altLang="ja-JP" dirty="0" smtClean="0">
                <a:solidFill>
                  <a:srgbClr val="FF0000"/>
                </a:solidFill>
              </a:rPr>
              <a:t>   G</a:t>
            </a:r>
            <a:endParaRPr kumimoji="1" lang="ja-JP" altLang="en-US" dirty="0">
              <a:solidFill>
                <a:srgbClr val="FF0000"/>
              </a:solidFill>
            </a:endParaRPr>
          </a:p>
        </p:txBody>
      </p:sp>
      <p:sp>
        <p:nvSpPr>
          <p:cNvPr id="11" name="テキスト ボックス 10"/>
          <p:cNvSpPr txBox="1"/>
          <p:nvPr/>
        </p:nvSpPr>
        <p:spPr>
          <a:xfrm>
            <a:off x="5126710" y="2183318"/>
            <a:ext cx="330540" cy="369332"/>
          </a:xfrm>
          <a:prstGeom prst="rect">
            <a:avLst/>
          </a:prstGeom>
          <a:noFill/>
        </p:spPr>
        <p:txBody>
          <a:bodyPr wrap="none" rtlCol="0">
            <a:spAutoFit/>
          </a:bodyPr>
          <a:lstStyle/>
          <a:p>
            <a:r>
              <a:rPr lang="en-US" altLang="ja-JP" dirty="0">
                <a:solidFill>
                  <a:srgbClr val="FF0000"/>
                </a:solidFill>
              </a:rPr>
              <a:t>G</a:t>
            </a:r>
            <a:endParaRPr lang="en-US" altLang="ja-JP" dirty="0" smtClean="0">
              <a:solidFill>
                <a:srgbClr val="FF0000"/>
              </a:solidFill>
            </a:endParaRPr>
          </a:p>
        </p:txBody>
      </p:sp>
      <p:sp>
        <p:nvSpPr>
          <p:cNvPr id="12" name="テキスト ボックス 11"/>
          <p:cNvSpPr txBox="1"/>
          <p:nvPr/>
        </p:nvSpPr>
        <p:spPr>
          <a:xfrm>
            <a:off x="5127428" y="2363854"/>
            <a:ext cx="797847" cy="369332"/>
          </a:xfrm>
          <a:prstGeom prst="rect">
            <a:avLst/>
          </a:prstGeom>
          <a:noFill/>
        </p:spPr>
        <p:txBody>
          <a:bodyPr wrap="none" rtlCol="0">
            <a:spAutoFit/>
          </a:bodyPr>
          <a:lstStyle/>
          <a:p>
            <a:r>
              <a:rPr lang="en-US" altLang="ja-JP" dirty="0" smtClean="0">
                <a:solidFill>
                  <a:srgbClr val="FF0000"/>
                </a:solidFill>
              </a:rPr>
              <a:t>CGAT</a:t>
            </a:r>
            <a:r>
              <a:rPr lang="en-US" altLang="ja-JP" dirty="0">
                <a:solidFill>
                  <a:srgbClr val="FF0000"/>
                </a:solidFill>
              </a:rPr>
              <a:t>C</a:t>
            </a:r>
            <a:endParaRPr lang="en-US" altLang="ja-JP" dirty="0" smtClean="0">
              <a:solidFill>
                <a:srgbClr val="FF0000"/>
              </a:solidFill>
            </a:endParaRPr>
          </a:p>
        </p:txBody>
      </p:sp>
      <p:sp>
        <p:nvSpPr>
          <p:cNvPr id="13" name="正方形/長方形 12"/>
          <p:cNvSpPr/>
          <p:nvPr/>
        </p:nvSpPr>
        <p:spPr>
          <a:xfrm>
            <a:off x="3662424" y="2269337"/>
            <a:ext cx="1560144" cy="407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smtClean="0"/>
              <a:t>ATG…..TAA</a:t>
            </a:r>
            <a:endParaRPr kumimoji="1" lang="ja-JP" altLang="en-US" sz="2200" b="1" dirty="0"/>
          </a:p>
        </p:txBody>
      </p:sp>
      <p:sp>
        <p:nvSpPr>
          <p:cNvPr id="15" name="下矢印 14"/>
          <p:cNvSpPr/>
          <p:nvPr/>
        </p:nvSpPr>
        <p:spPr>
          <a:xfrm flipV="1">
            <a:off x="4138596" y="824604"/>
            <a:ext cx="360040" cy="1358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915816" y="-27384"/>
            <a:ext cx="3182281" cy="461665"/>
          </a:xfrm>
          <a:prstGeom prst="rect">
            <a:avLst/>
          </a:prstGeom>
          <a:noFill/>
        </p:spPr>
        <p:txBody>
          <a:bodyPr wrap="none" rtlCol="0">
            <a:spAutoFit/>
          </a:bodyPr>
          <a:lstStyle/>
          <a:p>
            <a:r>
              <a:rPr lang="ja-JP" altLang="en-US" sz="2400" b="1" dirty="0" smtClean="0"/>
              <a:t>制限酵素が一種類だと</a:t>
            </a:r>
            <a:endParaRPr lang="en-US" altLang="ja-JP" sz="2400" b="1" dirty="0" smtClean="0"/>
          </a:p>
        </p:txBody>
      </p:sp>
      <p:sp>
        <p:nvSpPr>
          <p:cNvPr id="17" name="テキスト ボックス 16"/>
          <p:cNvSpPr txBox="1"/>
          <p:nvPr/>
        </p:nvSpPr>
        <p:spPr>
          <a:xfrm>
            <a:off x="3455570" y="2676914"/>
            <a:ext cx="763351" cy="369332"/>
          </a:xfrm>
          <a:prstGeom prst="rect">
            <a:avLst/>
          </a:prstGeom>
          <a:noFill/>
        </p:spPr>
        <p:txBody>
          <a:bodyPr wrap="none" rtlCol="0">
            <a:spAutoFit/>
          </a:bodyPr>
          <a:lstStyle/>
          <a:p>
            <a:r>
              <a:rPr lang="en-US" altLang="ja-JP" dirty="0" smtClean="0"/>
              <a:t>5</a:t>
            </a:r>
            <a:r>
              <a:rPr lang="ja-JP" altLang="en-US" dirty="0" smtClean="0"/>
              <a:t>末端</a:t>
            </a:r>
            <a:endParaRPr kumimoji="1" lang="ja-JP" altLang="en-US" dirty="0"/>
          </a:p>
        </p:txBody>
      </p:sp>
      <p:sp>
        <p:nvSpPr>
          <p:cNvPr id="18" name="テキスト ボックス 17"/>
          <p:cNvSpPr txBox="1"/>
          <p:nvPr/>
        </p:nvSpPr>
        <p:spPr>
          <a:xfrm>
            <a:off x="4600737" y="2651200"/>
            <a:ext cx="803425" cy="369332"/>
          </a:xfrm>
          <a:prstGeom prst="rect">
            <a:avLst/>
          </a:prstGeom>
          <a:noFill/>
        </p:spPr>
        <p:txBody>
          <a:bodyPr wrap="none" rtlCol="0">
            <a:spAutoFit/>
          </a:bodyPr>
          <a:lstStyle/>
          <a:p>
            <a:r>
              <a:rPr lang="ja-JP" altLang="en-US" dirty="0" smtClean="0"/>
              <a:t>３末端</a:t>
            </a:r>
            <a:endParaRPr kumimoji="1" lang="ja-JP" altLang="en-US" dirty="0"/>
          </a:p>
        </p:txBody>
      </p:sp>
      <p:sp>
        <p:nvSpPr>
          <p:cNvPr id="37" name="テキスト ボックス 36"/>
          <p:cNvSpPr txBox="1"/>
          <p:nvPr/>
        </p:nvSpPr>
        <p:spPr>
          <a:xfrm>
            <a:off x="497149" y="4489293"/>
            <a:ext cx="330540" cy="369332"/>
          </a:xfrm>
          <a:prstGeom prst="rect">
            <a:avLst/>
          </a:prstGeom>
          <a:noFill/>
        </p:spPr>
        <p:txBody>
          <a:bodyPr wrap="none" rtlCol="0">
            <a:spAutoFit/>
          </a:bodyPr>
          <a:lstStyle/>
          <a:p>
            <a:r>
              <a:rPr kumimoji="1" lang="en-US" altLang="ja-JP" dirty="0" smtClean="0"/>
              <a:t>G</a:t>
            </a:r>
            <a:endParaRPr kumimoji="1" lang="ja-JP" altLang="en-US" dirty="0"/>
          </a:p>
        </p:txBody>
      </p:sp>
      <p:sp>
        <p:nvSpPr>
          <p:cNvPr id="38" name="テキスト ボックス 37"/>
          <p:cNvSpPr txBox="1"/>
          <p:nvPr/>
        </p:nvSpPr>
        <p:spPr>
          <a:xfrm>
            <a:off x="507913" y="4690272"/>
            <a:ext cx="797847" cy="369332"/>
          </a:xfrm>
          <a:prstGeom prst="rect">
            <a:avLst/>
          </a:prstGeom>
          <a:noFill/>
        </p:spPr>
        <p:txBody>
          <a:bodyPr wrap="none" rtlCol="0">
            <a:spAutoFit/>
          </a:bodyPr>
          <a:lstStyle/>
          <a:p>
            <a:r>
              <a:rPr kumimoji="1" lang="en-US" altLang="ja-JP" dirty="0" smtClean="0"/>
              <a:t>CGATC</a:t>
            </a:r>
            <a:endParaRPr kumimoji="1" lang="ja-JP" altLang="en-US" dirty="0"/>
          </a:p>
        </p:txBody>
      </p:sp>
      <p:sp>
        <p:nvSpPr>
          <p:cNvPr id="39" name="テキスト ボックス 38"/>
          <p:cNvSpPr txBox="1"/>
          <p:nvPr/>
        </p:nvSpPr>
        <p:spPr>
          <a:xfrm>
            <a:off x="3002643" y="4469969"/>
            <a:ext cx="804131" cy="369332"/>
          </a:xfrm>
          <a:prstGeom prst="rect">
            <a:avLst/>
          </a:prstGeom>
          <a:noFill/>
        </p:spPr>
        <p:txBody>
          <a:bodyPr wrap="none" rtlCol="0">
            <a:spAutoFit/>
          </a:bodyPr>
          <a:lstStyle/>
          <a:p>
            <a:r>
              <a:rPr lang="en-US" altLang="ja-JP" dirty="0"/>
              <a:t>C</a:t>
            </a:r>
            <a:r>
              <a:rPr lang="en-US" altLang="ja-JP" dirty="0" smtClean="0"/>
              <a:t>TAGC</a:t>
            </a:r>
            <a:endParaRPr kumimoji="1" lang="ja-JP" altLang="en-US" dirty="0"/>
          </a:p>
        </p:txBody>
      </p:sp>
      <p:sp>
        <p:nvSpPr>
          <p:cNvPr id="40" name="テキスト ボックス 39"/>
          <p:cNvSpPr txBox="1"/>
          <p:nvPr/>
        </p:nvSpPr>
        <p:spPr>
          <a:xfrm>
            <a:off x="3511990" y="4670948"/>
            <a:ext cx="330540" cy="369332"/>
          </a:xfrm>
          <a:prstGeom prst="rect">
            <a:avLst/>
          </a:prstGeom>
          <a:noFill/>
        </p:spPr>
        <p:txBody>
          <a:bodyPr wrap="none" rtlCol="0">
            <a:spAutoFit/>
          </a:bodyPr>
          <a:lstStyle/>
          <a:p>
            <a:r>
              <a:rPr kumimoji="1" lang="en-US" altLang="ja-JP" dirty="0" smtClean="0"/>
              <a:t>G</a:t>
            </a:r>
            <a:endParaRPr kumimoji="1" lang="ja-JP" altLang="en-US" dirty="0"/>
          </a:p>
        </p:txBody>
      </p:sp>
      <p:grpSp>
        <p:nvGrpSpPr>
          <p:cNvPr id="81" name="グループ化 80"/>
          <p:cNvGrpSpPr/>
          <p:nvPr/>
        </p:nvGrpSpPr>
        <p:grpSpPr>
          <a:xfrm>
            <a:off x="641989" y="4480865"/>
            <a:ext cx="3022699" cy="576007"/>
            <a:chOff x="641989" y="4480865"/>
            <a:chExt cx="3022699" cy="576007"/>
          </a:xfrm>
        </p:grpSpPr>
        <p:sp>
          <p:nvSpPr>
            <p:cNvPr id="41" name="テキスト ボックス 40"/>
            <p:cNvSpPr txBox="1"/>
            <p:nvPr/>
          </p:nvSpPr>
          <p:spPr>
            <a:xfrm>
              <a:off x="641989" y="4486561"/>
              <a:ext cx="804131" cy="369332"/>
            </a:xfrm>
            <a:prstGeom prst="rect">
              <a:avLst/>
            </a:prstGeom>
            <a:noFill/>
          </p:spPr>
          <p:txBody>
            <a:bodyPr wrap="none" rtlCol="0">
              <a:spAutoFit/>
            </a:bodyPr>
            <a:lstStyle/>
            <a:p>
              <a:r>
                <a:rPr kumimoji="1" lang="en-US" altLang="ja-JP" dirty="0" smtClean="0">
                  <a:solidFill>
                    <a:srgbClr val="FF0000"/>
                  </a:solidFill>
                </a:rPr>
                <a:t>CTAGC</a:t>
              </a:r>
              <a:endParaRPr kumimoji="1" lang="ja-JP" altLang="en-US" dirty="0">
                <a:solidFill>
                  <a:srgbClr val="FF0000"/>
                </a:solidFill>
              </a:endParaRPr>
            </a:p>
          </p:txBody>
        </p:sp>
        <p:sp>
          <p:nvSpPr>
            <p:cNvPr id="42" name="テキスト ボックス 41"/>
            <p:cNvSpPr txBox="1"/>
            <p:nvPr/>
          </p:nvSpPr>
          <p:spPr>
            <a:xfrm>
              <a:off x="934113" y="4687540"/>
              <a:ext cx="542136" cy="369332"/>
            </a:xfrm>
            <a:prstGeom prst="rect">
              <a:avLst/>
            </a:prstGeom>
            <a:noFill/>
          </p:spPr>
          <p:txBody>
            <a:bodyPr wrap="none" rtlCol="0">
              <a:spAutoFit/>
            </a:bodyPr>
            <a:lstStyle/>
            <a:p>
              <a:r>
                <a:rPr lang="en-US" altLang="ja-JP" dirty="0">
                  <a:solidFill>
                    <a:srgbClr val="FF0000"/>
                  </a:solidFill>
                </a:rPr>
                <a:t> </a:t>
              </a:r>
              <a:r>
                <a:rPr lang="en-US" altLang="ja-JP" dirty="0" smtClean="0">
                  <a:solidFill>
                    <a:srgbClr val="FF0000"/>
                  </a:solidFill>
                </a:rPr>
                <a:t>   G</a:t>
              </a:r>
              <a:endParaRPr kumimoji="1" lang="ja-JP" altLang="en-US" dirty="0">
                <a:solidFill>
                  <a:srgbClr val="FF0000"/>
                </a:solidFill>
              </a:endParaRPr>
            </a:p>
          </p:txBody>
        </p:sp>
        <p:sp>
          <p:nvSpPr>
            <p:cNvPr id="43" name="テキスト ボックス 42"/>
            <p:cNvSpPr txBox="1"/>
            <p:nvPr/>
          </p:nvSpPr>
          <p:spPr>
            <a:xfrm>
              <a:off x="2866123" y="4480865"/>
              <a:ext cx="330540" cy="369332"/>
            </a:xfrm>
            <a:prstGeom prst="rect">
              <a:avLst/>
            </a:prstGeom>
            <a:noFill/>
          </p:spPr>
          <p:txBody>
            <a:bodyPr wrap="none" rtlCol="0">
              <a:spAutoFit/>
            </a:bodyPr>
            <a:lstStyle/>
            <a:p>
              <a:r>
                <a:rPr lang="en-US" altLang="ja-JP" dirty="0">
                  <a:solidFill>
                    <a:srgbClr val="FF0000"/>
                  </a:solidFill>
                </a:rPr>
                <a:t>G</a:t>
              </a:r>
              <a:endParaRPr lang="en-US" altLang="ja-JP" dirty="0" smtClean="0">
                <a:solidFill>
                  <a:srgbClr val="FF0000"/>
                </a:solidFill>
              </a:endParaRPr>
            </a:p>
          </p:txBody>
        </p:sp>
        <p:sp>
          <p:nvSpPr>
            <p:cNvPr id="44" name="テキスト ボックス 43"/>
            <p:cNvSpPr txBox="1"/>
            <p:nvPr/>
          </p:nvSpPr>
          <p:spPr>
            <a:xfrm>
              <a:off x="2866841" y="4661401"/>
              <a:ext cx="797847" cy="369332"/>
            </a:xfrm>
            <a:prstGeom prst="rect">
              <a:avLst/>
            </a:prstGeom>
            <a:noFill/>
          </p:spPr>
          <p:txBody>
            <a:bodyPr wrap="none" rtlCol="0">
              <a:spAutoFit/>
            </a:bodyPr>
            <a:lstStyle/>
            <a:p>
              <a:r>
                <a:rPr lang="en-US" altLang="ja-JP" dirty="0" smtClean="0">
                  <a:solidFill>
                    <a:srgbClr val="FF0000"/>
                  </a:solidFill>
                </a:rPr>
                <a:t>CGAT</a:t>
              </a:r>
              <a:r>
                <a:rPr lang="en-US" altLang="ja-JP" dirty="0">
                  <a:solidFill>
                    <a:srgbClr val="FF0000"/>
                  </a:solidFill>
                </a:rPr>
                <a:t>C</a:t>
              </a:r>
              <a:endParaRPr lang="en-US" altLang="ja-JP" dirty="0" smtClean="0">
                <a:solidFill>
                  <a:srgbClr val="FF0000"/>
                </a:solidFill>
              </a:endParaRPr>
            </a:p>
          </p:txBody>
        </p:sp>
        <p:sp>
          <p:nvSpPr>
            <p:cNvPr id="45" name="正方形/長方形 44"/>
            <p:cNvSpPr/>
            <p:nvPr/>
          </p:nvSpPr>
          <p:spPr>
            <a:xfrm>
              <a:off x="1401837" y="4566884"/>
              <a:ext cx="1560144" cy="407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smtClean="0"/>
                <a:t>ATG…..TAA</a:t>
              </a:r>
              <a:endParaRPr kumimoji="1" lang="ja-JP" altLang="en-US" sz="2200" b="1" dirty="0"/>
            </a:p>
          </p:txBody>
        </p:sp>
      </p:grpSp>
      <p:sp>
        <p:nvSpPr>
          <p:cNvPr id="47" name="テキスト ボックス 46"/>
          <p:cNvSpPr txBox="1"/>
          <p:nvPr/>
        </p:nvSpPr>
        <p:spPr>
          <a:xfrm>
            <a:off x="1194983" y="4974461"/>
            <a:ext cx="763351" cy="369332"/>
          </a:xfrm>
          <a:prstGeom prst="rect">
            <a:avLst/>
          </a:prstGeom>
          <a:noFill/>
        </p:spPr>
        <p:txBody>
          <a:bodyPr wrap="none" rtlCol="0">
            <a:spAutoFit/>
          </a:bodyPr>
          <a:lstStyle/>
          <a:p>
            <a:r>
              <a:rPr lang="en-US" altLang="ja-JP" dirty="0" smtClean="0"/>
              <a:t>5</a:t>
            </a:r>
            <a:r>
              <a:rPr lang="ja-JP" altLang="en-US" dirty="0" smtClean="0"/>
              <a:t>末端</a:t>
            </a:r>
            <a:endParaRPr kumimoji="1" lang="ja-JP" altLang="en-US" dirty="0"/>
          </a:p>
        </p:txBody>
      </p:sp>
      <p:sp>
        <p:nvSpPr>
          <p:cNvPr id="48" name="テキスト ボックス 47"/>
          <p:cNvSpPr txBox="1"/>
          <p:nvPr/>
        </p:nvSpPr>
        <p:spPr>
          <a:xfrm>
            <a:off x="2340150" y="4948747"/>
            <a:ext cx="803425" cy="369332"/>
          </a:xfrm>
          <a:prstGeom prst="rect">
            <a:avLst/>
          </a:prstGeom>
          <a:noFill/>
        </p:spPr>
        <p:txBody>
          <a:bodyPr wrap="none" rtlCol="0">
            <a:spAutoFit/>
          </a:bodyPr>
          <a:lstStyle/>
          <a:p>
            <a:r>
              <a:rPr lang="ja-JP" altLang="en-US" dirty="0" smtClean="0"/>
              <a:t>３末端</a:t>
            </a:r>
            <a:endParaRPr kumimoji="1" lang="ja-JP" altLang="en-US" dirty="0"/>
          </a:p>
        </p:txBody>
      </p:sp>
      <p:cxnSp>
        <p:nvCxnSpPr>
          <p:cNvPr id="50" name="直線コネクタ 49"/>
          <p:cNvCxnSpPr/>
          <p:nvPr/>
        </p:nvCxnSpPr>
        <p:spPr>
          <a:xfrm flipV="1">
            <a:off x="35496" y="4770672"/>
            <a:ext cx="472417" cy="686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flipV="1">
            <a:off x="3758371" y="4748773"/>
            <a:ext cx="472417" cy="6862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149427" y="4577245"/>
            <a:ext cx="330540" cy="369332"/>
          </a:xfrm>
          <a:prstGeom prst="rect">
            <a:avLst/>
          </a:prstGeom>
          <a:noFill/>
        </p:spPr>
        <p:txBody>
          <a:bodyPr wrap="none" rtlCol="0">
            <a:spAutoFit/>
          </a:bodyPr>
          <a:lstStyle/>
          <a:p>
            <a:r>
              <a:rPr kumimoji="1" lang="en-US" altLang="ja-JP" dirty="0" smtClean="0"/>
              <a:t>G</a:t>
            </a:r>
            <a:endParaRPr kumimoji="1" lang="ja-JP" altLang="en-US" dirty="0"/>
          </a:p>
        </p:txBody>
      </p:sp>
      <p:sp>
        <p:nvSpPr>
          <p:cNvPr id="60" name="テキスト ボックス 59"/>
          <p:cNvSpPr txBox="1"/>
          <p:nvPr/>
        </p:nvSpPr>
        <p:spPr>
          <a:xfrm>
            <a:off x="5160191" y="4778224"/>
            <a:ext cx="797847" cy="369332"/>
          </a:xfrm>
          <a:prstGeom prst="rect">
            <a:avLst/>
          </a:prstGeom>
          <a:noFill/>
        </p:spPr>
        <p:txBody>
          <a:bodyPr wrap="none" rtlCol="0">
            <a:spAutoFit/>
          </a:bodyPr>
          <a:lstStyle/>
          <a:p>
            <a:r>
              <a:rPr kumimoji="1" lang="en-US" altLang="ja-JP" dirty="0" smtClean="0"/>
              <a:t>CGATC</a:t>
            </a:r>
            <a:endParaRPr kumimoji="1" lang="ja-JP" altLang="en-US" dirty="0"/>
          </a:p>
        </p:txBody>
      </p:sp>
      <p:sp>
        <p:nvSpPr>
          <p:cNvPr id="61" name="テキスト ボックス 60"/>
          <p:cNvSpPr txBox="1"/>
          <p:nvPr/>
        </p:nvSpPr>
        <p:spPr>
          <a:xfrm>
            <a:off x="7662065" y="4557921"/>
            <a:ext cx="804131" cy="369332"/>
          </a:xfrm>
          <a:prstGeom prst="rect">
            <a:avLst/>
          </a:prstGeom>
          <a:noFill/>
        </p:spPr>
        <p:txBody>
          <a:bodyPr wrap="none" rtlCol="0">
            <a:spAutoFit/>
          </a:bodyPr>
          <a:lstStyle/>
          <a:p>
            <a:r>
              <a:rPr lang="en-US" altLang="ja-JP" dirty="0"/>
              <a:t>C</a:t>
            </a:r>
            <a:r>
              <a:rPr lang="en-US" altLang="ja-JP" dirty="0" smtClean="0"/>
              <a:t>TAGC</a:t>
            </a:r>
            <a:endParaRPr kumimoji="1" lang="ja-JP" altLang="en-US" dirty="0"/>
          </a:p>
        </p:txBody>
      </p:sp>
      <p:sp>
        <p:nvSpPr>
          <p:cNvPr id="62" name="テキスト ボックス 61"/>
          <p:cNvSpPr txBox="1"/>
          <p:nvPr/>
        </p:nvSpPr>
        <p:spPr>
          <a:xfrm>
            <a:off x="8164268" y="4758900"/>
            <a:ext cx="330540" cy="369332"/>
          </a:xfrm>
          <a:prstGeom prst="rect">
            <a:avLst/>
          </a:prstGeom>
          <a:noFill/>
        </p:spPr>
        <p:txBody>
          <a:bodyPr wrap="none" rtlCol="0">
            <a:spAutoFit/>
          </a:bodyPr>
          <a:lstStyle/>
          <a:p>
            <a:r>
              <a:rPr kumimoji="1" lang="en-US" altLang="ja-JP" dirty="0" smtClean="0"/>
              <a:t>G</a:t>
            </a:r>
            <a:endParaRPr kumimoji="1" lang="ja-JP" altLang="en-US" dirty="0"/>
          </a:p>
        </p:txBody>
      </p:sp>
      <p:sp>
        <p:nvSpPr>
          <p:cNvPr id="68" name="テキスト ボックス 67"/>
          <p:cNvSpPr txBox="1"/>
          <p:nvPr/>
        </p:nvSpPr>
        <p:spPr>
          <a:xfrm>
            <a:off x="5847261" y="5062413"/>
            <a:ext cx="763351" cy="369332"/>
          </a:xfrm>
          <a:prstGeom prst="rect">
            <a:avLst/>
          </a:prstGeom>
          <a:noFill/>
        </p:spPr>
        <p:txBody>
          <a:bodyPr wrap="none" rtlCol="0">
            <a:spAutoFit/>
          </a:bodyPr>
          <a:lstStyle/>
          <a:p>
            <a:r>
              <a:rPr lang="en-US" altLang="ja-JP" dirty="0" smtClean="0"/>
              <a:t>3</a:t>
            </a:r>
            <a:r>
              <a:rPr lang="ja-JP" altLang="en-US" dirty="0" smtClean="0"/>
              <a:t>末端</a:t>
            </a:r>
            <a:endParaRPr kumimoji="1" lang="ja-JP" altLang="en-US" dirty="0"/>
          </a:p>
        </p:txBody>
      </p:sp>
      <p:sp>
        <p:nvSpPr>
          <p:cNvPr id="69" name="テキスト ボックス 68"/>
          <p:cNvSpPr txBox="1"/>
          <p:nvPr/>
        </p:nvSpPr>
        <p:spPr>
          <a:xfrm>
            <a:off x="6992428" y="5036699"/>
            <a:ext cx="763351" cy="369332"/>
          </a:xfrm>
          <a:prstGeom prst="rect">
            <a:avLst/>
          </a:prstGeom>
          <a:noFill/>
        </p:spPr>
        <p:txBody>
          <a:bodyPr wrap="none" rtlCol="0">
            <a:spAutoFit/>
          </a:bodyPr>
          <a:lstStyle/>
          <a:p>
            <a:r>
              <a:rPr lang="en-US" altLang="ja-JP" dirty="0"/>
              <a:t>5</a:t>
            </a:r>
            <a:r>
              <a:rPr lang="ja-JP" altLang="en-US" dirty="0" smtClean="0"/>
              <a:t>末端</a:t>
            </a:r>
            <a:endParaRPr kumimoji="1" lang="ja-JP" altLang="en-US" dirty="0"/>
          </a:p>
        </p:txBody>
      </p:sp>
      <p:cxnSp>
        <p:nvCxnSpPr>
          <p:cNvPr id="70" name="直線コネクタ 69"/>
          <p:cNvCxnSpPr/>
          <p:nvPr/>
        </p:nvCxnSpPr>
        <p:spPr>
          <a:xfrm flipV="1">
            <a:off x="4687774" y="4858624"/>
            <a:ext cx="472417" cy="686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flipV="1">
            <a:off x="8410649" y="4836725"/>
            <a:ext cx="472417" cy="686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H="1">
            <a:off x="2411760" y="3140968"/>
            <a:ext cx="1395014"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4788024" y="3140968"/>
            <a:ext cx="172819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3054298" y="6093296"/>
            <a:ext cx="3158237" cy="369332"/>
          </a:xfrm>
          <a:prstGeom prst="rect">
            <a:avLst/>
          </a:prstGeom>
          <a:noFill/>
        </p:spPr>
        <p:txBody>
          <a:bodyPr wrap="none" rtlCol="0">
            <a:spAutoFit/>
          </a:bodyPr>
          <a:lstStyle/>
          <a:p>
            <a:r>
              <a:rPr lang="ja-JP" altLang="en-US" dirty="0"/>
              <a:t>二つ</a:t>
            </a:r>
            <a:r>
              <a:rPr lang="ja-JP" altLang="en-US" dirty="0" smtClean="0"/>
              <a:t>の方向で結合してしまう！</a:t>
            </a:r>
            <a:endParaRPr kumimoji="1" lang="ja-JP" altLang="en-US" dirty="0"/>
          </a:p>
        </p:txBody>
      </p:sp>
      <p:sp>
        <p:nvSpPr>
          <p:cNvPr id="78" name="角丸四角形 77"/>
          <p:cNvSpPr/>
          <p:nvPr/>
        </p:nvSpPr>
        <p:spPr>
          <a:xfrm>
            <a:off x="0" y="4221088"/>
            <a:ext cx="4442496"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79"/>
          <p:cNvSpPr/>
          <p:nvPr/>
        </p:nvSpPr>
        <p:spPr>
          <a:xfrm>
            <a:off x="4594000" y="4221088"/>
            <a:ext cx="4442496"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p:cNvGrpSpPr/>
          <p:nvPr/>
        </p:nvGrpSpPr>
        <p:grpSpPr>
          <a:xfrm rot="10800000">
            <a:off x="5322293" y="4566272"/>
            <a:ext cx="3022699" cy="576007"/>
            <a:chOff x="641989" y="4480865"/>
            <a:chExt cx="3022699" cy="576007"/>
          </a:xfrm>
        </p:grpSpPr>
        <p:sp>
          <p:nvSpPr>
            <p:cNvPr id="84" name="テキスト ボックス 83"/>
            <p:cNvSpPr txBox="1"/>
            <p:nvPr/>
          </p:nvSpPr>
          <p:spPr>
            <a:xfrm>
              <a:off x="641989" y="4486561"/>
              <a:ext cx="804131" cy="369332"/>
            </a:xfrm>
            <a:prstGeom prst="rect">
              <a:avLst/>
            </a:prstGeom>
            <a:noFill/>
          </p:spPr>
          <p:txBody>
            <a:bodyPr wrap="none" rtlCol="0">
              <a:spAutoFit/>
            </a:bodyPr>
            <a:lstStyle/>
            <a:p>
              <a:r>
                <a:rPr kumimoji="1" lang="en-US" altLang="ja-JP" dirty="0" smtClean="0">
                  <a:solidFill>
                    <a:srgbClr val="FF0000"/>
                  </a:solidFill>
                </a:rPr>
                <a:t>CTAGC</a:t>
              </a:r>
              <a:endParaRPr kumimoji="1" lang="ja-JP" altLang="en-US" dirty="0">
                <a:solidFill>
                  <a:srgbClr val="FF0000"/>
                </a:solidFill>
              </a:endParaRPr>
            </a:p>
          </p:txBody>
        </p:sp>
        <p:sp>
          <p:nvSpPr>
            <p:cNvPr id="85" name="テキスト ボックス 84"/>
            <p:cNvSpPr txBox="1"/>
            <p:nvPr/>
          </p:nvSpPr>
          <p:spPr>
            <a:xfrm>
              <a:off x="934113" y="4687540"/>
              <a:ext cx="542136" cy="369332"/>
            </a:xfrm>
            <a:prstGeom prst="rect">
              <a:avLst/>
            </a:prstGeom>
            <a:noFill/>
          </p:spPr>
          <p:txBody>
            <a:bodyPr wrap="none" rtlCol="0">
              <a:spAutoFit/>
            </a:bodyPr>
            <a:lstStyle/>
            <a:p>
              <a:r>
                <a:rPr lang="en-US" altLang="ja-JP" dirty="0">
                  <a:solidFill>
                    <a:srgbClr val="FF0000"/>
                  </a:solidFill>
                </a:rPr>
                <a:t> </a:t>
              </a:r>
              <a:r>
                <a:rPr lang="en-US" altLang="ja-JP" dirty="0" smtClean="0">
                  <a:solidFill>
                    <a:srgbClr val="FF0000"/>
                  </a:solidFill>
                </a:rPr>
                <a:t>   G</a:t>
              </a:r>
              <a:endParaRPr kumimoji="1" lang="ja-JP" altLang="en-US" dirty="0">
                <a:solidFill>
                  <a:srgbClr val="FF0000"/>
                </a:solidFill>
              </a:endParaRPr>
            </a:p>
          </p:txBody>
        </p:sp>
        <p:sp>
          <p:nvSpPr>
            <p:cNvPr id="86" name="テキスト ボックス 85"/>
            <p:cNvSpPr txBox="1"/>
            <p:nvPr/>
          </p:nvSpPr>
          <p:spPr>
            <a:xfrm>
              <a:off x="2866123" y="4480865"/>
              <a:ext cx="330540" cy="369332"/>
            </a:xfrm>
            <a:prstGeom prst="rect">
              <a:avLst/>
            </a:prstGeom>
            <a:noFill/>
          </p:spPr>
          <p:txBody>
            <a:bodyPr wrap="none" rtlCol="0">
              <a:spAutoFit/>
            </a:bodyPr>
            <a:lstStyle/>
            <a:p>
              <a:r>
                <a:rPr lang="en-US" altLang="ja-JP" dirty="0">
                  <a:solidFill>
                    <a:srgbClr val="FF0000"/>
                  </a:solidFill>
                </a:rPr>
                <a:t>G</a:t>
              </a:r>
              <a:endParaRPr lang="en-US" altLang="ja-JP" dirty="0" smtClean="0">
                <a:solidFill>
                  <a:srgbClr val="FF0000"/>
                </a:solidFill>
              </a:endParaRPr>
            </a:p>
          </p:txBody>
        </p:sp>
        <p:sp>
          <p:nvSpPr>
            <p:cNvPr id="87" name="テキスト ボックス 86"/>
            <p:cNvSpPr txBox="1"/>
            <p:nvPr/>
          </p:nvSpPr>
          <p:spPr>
            <a:xfrm>
              <a:off x="2866841" y="4661401"/>
              <a:ext cx="797847" cy="369332"/>
            </a:xfrm>
            <a:prstGeom prst="rect">
              <a:avLst/>
            </a:prstGeom>
            <a:noFill/>
          </p:spPr>
          <p:txBody>
            <a:bodyPr wrap="none" rtlCol="0">
              <a:spAutoFit/>
            </a:bodyPr>
            <a:lstStyle/>
            <a:p>
              <a:r>
                <a:rPr lang="en-US" altLang="ja-JP" dirty="0" smtClean="0">
                  <a:solidFill>
                    <a:srgbClr val="FF0000"/>
                  </a:solidFill>
                </a:rPr>
                <a:t>CGAT</a:t>
              </a:r>
              <a:r>
                <a:rPr lang="en-US" altLang="ja-JP" dirty="0">
                  <a:solidFill>
                    <a:srgbClr val="FF0000"/>
                  </a:solidFill>
                </a:rPr>
                <a:t>C</a:t>
              </a:r>
              <a:endParaRPr lang="en-US" altLang="ja-JP" dirty="0" smtClean="0">
                <a:solidFill>
                  <a:srgbClr val="FF0000"/>
                </a:solidFill>
              </a:endParaRPr>
            </a:p>
          </p:txBody>
        </p:sp>
        <p:sp>
          <p:nvSpPr>
            <p:cNvPr id="88" name="正方形/長方形 87"/>
            <p:cNvSpPr/>
            <p:nvPr/>
          </p:nvSpPr>
          <p:spPr>
            <a:xfrm>
              <a:off x="1401837" y="4566884"/>
              <a:ext cx="1560144" cy="407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smtClean="0"/>
                <a:t>ATG…..TAA</a:t>
              </a:r>
              <a:endParaRPr kumimoji="1" lang="ja-JP" altLang="en-US" sz="2200" b="1" dirty="0"/>
            </a:p>
          </p:txBody>
        </p:sp>
      </p:grpSp>
    </p:spTree>
    <p:extLst>
      <p:ext uri="{BB962C8B-B14F-4D97-AF65-F5344CB8AC3E}">
        <p14:creationId xmlns:p14="http://schemas.microsoft.com/office/powerpoint/2010/main" val="346795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915816" y="116632"/>
            <a:ext cx="3182281" cy="461665"/>
          </a:xfrm>
          <a:prstGeom prst="rect">
            <a:avLst/>
          </a:prstGeom>
          <a:noFill/>
        </p:spPr>
        <p:txBody>
          <a:bodyPr wrap="none" rtlCol="0">
            <a:spAutoFit/>
          </a:bodyPr>
          <a:lstStyle/>
          <a:p>
            <a:r>
              <a:rPr lang="ja-JP" altLang="en-US" sz="2400" b="1" dirty="0" smtClean="0"/>
              <a:t>制限酵素が一種類だと</a:t>
            </a:r>
            <a:endParaRPr lang="en-US" altLang="ja-JP" sz="2400" b="1" dirty="0" smtClean="0"/>
          </a:p>
        </p:txBody>
      </p:sp>
      <p:grpSp>
        <p:nvGrpSpPr>
          <p:cNvPr id="11" name="グループ化 10"/>
          <p:cNvGrpSpPr/>
          <p:nvPr/>
        </p:nvGrpSpPr>
        <p:grpSpPr>
          <a:xfrm>
            <a:off x="1043608" y="617573"/>
            <a:ext cx="3168352" cy="1708257"/>
            <a:chOff x="4684677" y="5666038"/>
            <a:chExt cx="2068459" cy="463261"/>
          </a:xfrm>
        </p:grpSpPr>
        <p:sp>
          <p:nvSpPr>
            <p:cNvPr id="12" name="円/楕円 11"/>
            <p:cNvSpPr/>
            <p:nvPr/>
          </p:nvSpPr>
          <p:spPr>
            <a:xfrm>
              <a:off x="4684677" y="5680106"/>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 </a:t>
              </a:r>
              <a:endParaRPr kumimoji="1" lang="ja-JP" altLang="en-US" dirty="0"/>
            </a:p>
          </p:txBody>
        </p:sp>
        <p:sp>
          <p:nvSpPr>
            <p:cNvPr id="13" name="正方形/長方形 12"/>
            <p:cNvSpPr/>
            <p:nvPr/>
          </p:nvSpPr>
          <p:spPr>
            <a:xfrm>
              <a:off x="5093655" y="5666038"/>
              <a:ext cx="1222580" cy="146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flipH="1">
            <a:off x="4932040" y="568615"/>
            <a:ext cx="3168352" cy="1708257"/>
            <a:chOff x="4684677" y="5666038"/>
            <a:chExt cx="2068459" cy="463261"/>
          </a:xfrm>
        </p:grpSpPr>
        <p:sp>
          <p:nvSpPr>
            <p:cNvPr id="30" name="円/楕円 29"/>
            <p:cNvSpPr/>
            <p:nvPr/>
          </p:nvSpPr>
          <p:spPr>
            <a:xfrm>
              <a:off x="4684677" y="5680106"/>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 </a:t>
              </a:r>
              <a:endParaRPr kumimoji="1" lang="ja-JP" altLang="en-US" dirty="0"/>
            </a:p>
          </p:txBody>
        </p:sp>
        <p:sp>
          <p:nvSpPr>
            <p:cNvPr id="31" name="正方形/長方形 30"/>
            <p:cNvSpPr/>
            <p:nvPr/>
          </p:nvSpPr>
          <p:spPr>
            <a:xfrm>
              <a:off x="5093655" y="5666038"/>
              <a:ext cx="1222580" cy="146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p:cNvSpPr txBox="1"/>
          <p:nvPr/>
        </p:nvSpPr>
        <p:spPr>
          <a:xfrm>
            <a:off x="2732045" y="2276872"/>
            <a:ext cx="4216219" cy="461665"/>
          </a:xfrm>
          <a:prstGeom prst="rect">
            <a:avLst/>
          </a:prstGeom>
          <a:noFill/>
        </p:spPr>
        <p:txBody>
          <a:bodyPr wrap="none" rtlCol="0">
            <a:spAutoFit/>
          </a:bodyPr>
          <a:lstStyle/>
          <a:p>
            <a:r>
              <a:rPr lang="ja-JP" altLang="en-US" sz="2400" b="1" dirty="0" smtClean="0"/>
              <a:t>どちらの方向にも入ってしまう。</a:t>
            </a:r>
            <a:endParaRPr lang="en-US" altLang="ja-JP" sz="2400" b="1" dirty="0" smtClean="0"/>
          </a:p>
        </p:txBody>
      </p:sp>
      <p:pic>
        <p:nvPicPr>
          <p:cNvPr id="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6" y="4780756"/>
            <a:ext cx="9197224" cy="210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直線コネクタ 34"/>
          <p:cNvCxnSpPr/>
          <p:nvPr/>
        </p:nvCxnSpPr>
        <p:spPr>
          <a:xfrm>
            <a:off x="179512" y="4078965"/>
            <a:ext cx="87849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07913" y="3814178"/>
            <a:ext cx="1872681" cy="461665"/>
          </a:xfrm>
          <a:prstGeom prst="rect">
            <a:avLst/>
          </a:prstGeom>
          <a:solidFill>
            <a:srgbClr val="FF0000"/>
          </a:solidFill>
        </p:spPr>
        <p:txBody>
          <a:bodyPr wrap="square" rtlCol="0">
            <a:spAutoFit/>
          </a:bodyPr>
          <a:lstStyle/>
          <a:p>
            <a:r>
              <a:rPr kumimoji="1" lang="en-US" altLang="ja-JP" sz="2400" b="1" dirty="0" smtClean="0">
                <a:solidFill>
                  <a:schemeClr val="bg1"/>
                </a:solidFill>
              </a:rPr>
              <a:t>T7promoter</a:t>
            </a:r>
            <a:endParaRPr kumimoji="1" lang="ja-JP" altLang="en-US" sz="2400" b="1" dirty="0">
              <a:solidFill>
                <a:schemeClr val="bg1"/>
              </a:solidFill>
            </a:endParaRPr>
          </a:p>
        </p:txBody>
      </p:sp>
      <p:sp>
        <p:nvSpPr>
          <p:cNvPr id="37" name="テキスト ボックス 36"/>
          <p:cNvSpPr txBox="1"/>
          <p:nvPr/>
        </p:nvSpPr>
        <p:spPr>
          <a:xfrm>
            <a:off x="6515743" y="3790933"/>
            <a:ext cx="1872681" cy="461665"/>
          </a:xfrm>
          <a:prstGeom prst="rect">
            <a:avLst/>
          </a:prstGeom>
          <a:solidFill>
            <a:srgbClr val="FF0000"/>
          </a:solidFill>
        </p:spPr>
        <p:txBody>
          <a:bodyPr wrap="square" rtlCol="0">
            <a:spAutoFit/>
          </a:bodyPr>
          <a:lstStyle/>
          <a:p>
            <a:r>
              <a:rPr kumimoji="1" lang="en-US" altLang="ja-JP" sz="2400" b="1" dirty="0" smtClean="0">
                <a:solidFill>
                  <a:schemeClr val="bg1"/>
                </a:solidFill>
              </a:rPr>
              <a:t>T7terminator</a:t>
            </a:r>
            <a:endParaRPr kumimoji="1" lang="ja-JP" altLang="en-US" sz="2400" b="1" dirty="0">
              <a:solidFill>
                <a:schemeClr val="bg1"/>
              </a:solidFill>
            </a:endParaRPr>
          </a:p>
        </p:txBody>
      </p:sp>
      <p:sp>
        <p:nvSpPr>
          <p:cNvPr id="38" name="右矢印 37"/>
          <p:cNvSpPr/>
          <p:nvPr/>
        </p:nvSpPr>
        <p:spPr>
          <a:xfrm>
            <a:off x="2894667" y="3808186"/>
            <a:ext cx="3203430" cy="48491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t>ATG………………………………….TAA</a:t>
            </a:r>
            <a:endParaRPr kumimoji="1" lang="ja-JP" altLang="en-US" dirty="0"/>
          </a:p>
        </p:txBody>
      </p:sp>
      <p:sp>
        <p:nvSpPr>
          <p:cNvPr id="39" name="右矢印 38"/>
          <p:cNvSpPr/>
          <p:nvPr/>
        </p:nvSpPr>
        <p:spPr>
          <a:xfrm>
            <a:off x="1756323" y="562818"/>
            <a:ext cx="1749814" cy="48491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t>ATG………….TAA</a:t>
            </a:r>
            <a:endParaRPr kumimoji="1" lang="ja-JP" altLang="en-US" dirty="0"/>
          </a:p>
        </p:txBody>
      </p:sp>
      <p:sp>
        <p:nvSpPr>
          <p:cNvPr id="41" name="テキスト ボックス 40"/>
          <p:cNvSpPr txBox="1"/>
          <p:nvPr/>
        </p:nvSpPr>
        <p:spPr>
          <a:xfrm>
            <a:off x="4293851" y="1198198"/>
            <a:ext cx="566181" cy="461665"/>
          </a:xfrm>
          <a:prstGeom prst="rect">
            <a:avLst/>
          </a:prstGeom>
          <a:noFill/>
        </p:spPr>
        <p:txBody>
          <a:bodyPr wrap="none" rtlCol="0">
            <a:spAutoFit/>
          </a:bodyPr>
          <a:lstStyle/>
          <a:p>
            <a:r>
              <a:rPr lang="en-US" altLang="ja-JP" sz="2400" b="1" dirty="0" smtClean="0"/>
              <a:t>OR</a:t>
            </a:r>
          </a:p>
        </p:txBody>
      </p:sp>
      <p:sp>
        <p:nvSpPr>
          <p:cNvPr id="42" name="テキスト ボックス 41"/>
          <p:cNvSpPr txBox="1"/>
          <p:nvPr/>
        </p:nvSpPr>
        <p:spPr>
          <a:xfrm>
            <a:off x="1533633" y="3214869"/>
            <a:ext cx="5817618" cy="461665"/>
          </a:xfrm>
          <a:prstGeom prst="rect">
            <a:avLst/>
          </a:prstGeom>
          <a:noFill/>
        </p:spPr>
        <p:txBody>
          <a:bodyPr wrap="none" rtlCol="0">
            <a:spAutoFit/>
          </a:bodyPr>
          <a:lstStyle/>
          <a:p>
            <a:r>
              <a:rPr lang="ja-JP" altLang="en-US" sz="2400" b="1" dirty="0" smtClean="0"/>
              <a:t>しかし、タンパク発現させるには方向が重要</a:t>
            </a:r>
            <a:endParaRPr lang="en-US" altLang="ja-JP" sz="2400" b="1" dirty="0" smtClean="0"/>
          </a:p>
        </p:txBody>
      </p:sp>
      <p:sp>
        <p:nvSpPr>
          <p:cNvPr id="43" name="円/楕円 42"/>
          <p:cNvSpPr/>
          <p:nvPr/>
        </p:nvSpPr>
        <p:spPr>
          <a:xfrm>
            <a:off x="6515743" y="5229200"/>
            <a:ext cx="57606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3254707" y="5229200"/>
            <a:ext cx="57606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623520" y="476673"/>
            <a:ext cx="18288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12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81045" y="4653136"/>
            <a:ext cx="795411" cy="369332"/>
          </a:xfrm>
          <a:prstGeom prst="rect">
            <a:avLst/>
          </a:prstGeom>
          <a:noFill/>
        </p:spPr>
        <p:txBody>
          <a:bodyPr wrap="none" rtlCol="0">
            <a:spAutoFit/>
          </a:bodyPr>
          <a:lstStyle/>
          <a:p>
            <a:r>
              <a:rPr kumimoji="1" lang="ja-JP" altLang="en-US" b="1" dirty="0" smtClean="0"/>
              <a:t>ゲノム</a:t>
            </a:r>
            <a:endParaRPr kumimoji="1" lang="ja-JP" altLang="en-US" b="1" dirty="0"/>
          </a:p>
        </p:txBody>
      </p:sp>
      <p:sp>
        <p:nvSpPr>
          <p:cNvPr id="3" name="テキスト ボックス 2"/>
          <p:cNvSpPr txBox="1"/>
          <p:nvPr/>
        </p:nvSpPr>
        <p:spPr>
          <a:xfrm>
            <a:off x="699799" y="1270421"/>
            <a:ext cx="2028119" cy="369332"/>
          </a:xfrm>
          <a:prstGeom prst="rect">
            <a:avLst/>
          </a:prstGeom>
          <a:noFill/>
        </p:spPr>
        <p:txBody>
          <a:bodyPr wrap="none" rtlCol="0">
            <a:spAutoFit/>
          </a:bodyPr>
          <a:lstStyle/>
          <a:p>
            <a:r>
              <a:rPr lang="ja-JP" altLang="en-US" b="1" dirty="0" smtClean="0"/>
              <a:t>オワンクラゲゲノム</a:t>
            </a:r>
            <a:endParaRPr lang="ja-JP" altLang="en-US" b="1" dirty="0"/>
          </a:p>
        </p:txBody>
      </p:sp>
      <p:sp>
        <p:nvSpPr>
          <p:cNvPr id="4" name="テキスト ボックス 3"/>
          <p:cNvSpPr txBox="1"/>
          <p:nvPr/>
        </p:nvSpPr>
        <p:spPr>
          <a:xfrm>
            <a:off x="399661" y="3964414"/>
            <a:ext cx="881973" cy="369332"/>
          </a:xfrm>
          <a:prstGeom prst="rect">
            <a:avLst/>
          </a:prstGeom>
          <a:noFill/>
        </p:spPr>
        <p:txBody>
          <a:bodyPr wrap="none" rtlCol="0">
            <a:spAutoFit/>
          </a:bodyPr>
          <a:lstStyle/>
          <a:p>
            <a:r>
              <a:rPr kumimoji="1" lang="ja-JP" altLang="en-US" b="1" dirty="0" smtClean="0"/>
              <a:t>大腸菌</a:t>
            </a:r>
            <a:endParaRPr kumimoji="1" lang="ja-JP" altLang="en-US" b="1" dirty="0"/>
          </a:p>
        </p:txBody>
      </p:sp>
      <p:cxnSp>
        <p:nvCxnSpPr>
          <p:cNvPr id="5" name="直線矢印コネクタ 4"/>
          <p:cNvCxnSpPr/>
          <p:nvPr/>
        </p:nvCxnSpPr>
        <p:spPr>
          <a:xfrm flipH="1">
            <a:off x="4566047" y="2062509"/>
            <a:ext cx="601628" cy="5497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482611" y="2062509"/>
            <a:ext cx="2953053" cy="369332"/>
          </a:xfrm>
          <a:prstGeom prst="rect">
            <a:avLst/>
          </a:prstGeom>
          <a:noFill/>
        </p:spPr>
        <p:txBody>
          <a:bodyPr wrap="none" rtlCol="0">
            <a:spAutoFit/>
          </a:bodyPr>
          <a:lstStyle/>
          <a:p>
            <a:r>
              <a:rPr kumimoji="1" lang="ja-JP" altLang="en-US" b="1" dirty="0" smtClean="0"/>
              <a:t>遺伝子</a:t>
            </a:r>
            <a:r>
              <a:rPr lang="ja-JP" altLang="en-US" b="1" dirty="0"/>
              <a:t>配列</a:t>
            </a:r>
            <a:r>
              <a:rPr lang="ja-JP" altLang="en-US" b="1" dirty="0" smtClean="0"/>
              <a:t>を増幅する</a:t>
            </a:r>
            <a:r>
              <a:rPr lang="en-US" altLang="ja-JP" b="1" dirty="0" smtClean="0"/>
              <a:t>(PCR)</a:t>
            </a:r>
            <a:endParaRPr kumimoji="1" lang="ja-JP" altLang="en-US" b="1" dirty="0"/>
          </a:p>
        </p:txBody>
      </p:sp>
      <p:sp>
        <p:nvSpPr>
          <p:cNvPr id="7" name="円/楕円 6"/>
          <p:cNvSpPr/>
          <p:nvPr/>
        </p:nvSpPr>
        <p:spPr>
          <a:xfrm>
            <a:off x="-35566" y="4014356"/>
            <a:ext cx="9155905" cy="14308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697271" y="2808237"/>
            <a:ext cx="3243196" cy="369332"/>
          </a:xfrm>
          <a:prstGeom prst="rect">
            <a:avLst/>
          </a:prstGeom>
          <a:solidFill>
            <a:srgbClr val="00B050"/>
          </a:solidFill>
        </p:spPr>
        <p:txBody>
          <a:bodyPr wrap="none" rtlCol="0">
            <a:spAutoFit/>
          </a:bodyPr>
          <a:lstStyle/>
          <a:p>
            <a:r>
              <a:rPr kumimoji="1" lang="ja-JP" altLang="en-US" b="1" dirty="0" smtClean="0">
                <a:solidFill>
                  <a:schemeClr val="bg1"/>
                </a:solidFill>
              </a:rPr>
              <a:t>プラスミド（運び屋）に組み込む</a:t>
            </a:r>
            <a:endParaRPr kumimoji="1" lang="ja-JP" altLang="en-US" b="1" u="sng" dirty="0">
              <a:solidFill>
                <a:schemeClr val="bg1"/>
              </a:solidFill>
            </a:endParaRPr>
          </a:p>
        </p:txBody>
      </p:sp>
      <p:sp>
        <p:nvSpPr>
          <p:cNvPr id="9" name="円/楕円 8"/>
          <p:cNvSpPr/>
          <p:nvPr/>
        </p:nvSpPr>
        <p:spPr>
          <a:xfrm>
            <a:off x="3531817" y="2728376"/>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flipH="1">
            <a:off x="4260013" y="2612262"/>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843815" y="5022468"/>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右矢印 11"/>
          <p:cNvSpPr/>
          <p:nvPr/>
        </p:nvSpPr>
        <p:spPr>
          <a:xfrm>
            <a:off x="1275863" y="4878452"/>
            <a:ext cx="122413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028391" y="4878452"/>
            <a:ext cx="122413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flipH="1">
            <a:off x="3484507" y="4882644"/>
            <a:ext cx="612068" cy="2796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a:off x="4499992" y="3284984"/>
            <a:ext cx="0" cy="1003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644008" y="3419708"/>
            <a:ext cx="3849131" cy="369332"/>
          </a:xfrm>
          <a:prstGeom prst="rect">
            <a:avLst/>
          </a:prstGeom>
          <a:solidFill>
            <a:srgbClr val="00B050"/>
          </a:solidFill>
        </p:spPr>
        <p:txBody>
          <a:bodyPr wrap="none" rtlCol="0">
            <a:spAutoFit/>
          </a:bodyPr>
          <a:lstStyle/>
          <a:p>
            <a:r>
              <a:rPr kumimoji="1" lang="ja-JP" altLang="en-US" b="1" dirty="0" smtClean="0">
                <a:solidFill>
                  <a:schemeClr val="bg1"/>
                </a:solidFill>
              </a:rPr>
              <a:t>プラスミドを大腸菌に挿入（形質転換）</a:t>
            </a:r>
            <a:endParaRPr kumimoji="1" lang="en-US" altLang="ja-JP" b="1" dirty="0" smtClean="0">
              <a:solidFill>
                <a:schemeClr val="bg1"/>
              </a:solidFill>
            </a:endParaRPr>
          </a:p>
        </p:txBody>
      </p:sp>
      <p:sp>
        <p:nvSpPr>
          <p:cNvPr id="17" name="円/楕円 16"/>
          <p:cNvSpPr/>
          <p:nvPr/>
        </p:nvSpPr>
        <p:spPr>
          <a:xfrm>
            <a:off x="3337977" y="4269904"/>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flipH="1">
            <a:off x="3702075" y="4211847"/>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163964" y="4249410"/>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flipH="1">
            <a:off x="5528062" y="4191353"/>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510773" y="4436019"/>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flipH="1">
            <a:off x="6874871" y="4377962"/>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827584" y="1844824"/>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右矢印 23"/>
          <p:cNvSpPr/>
          <p:nvPr/>
        </p:nvSpPr>
        <p:spPr>
          <a:xfrm>
            <a:off x="1259632" y="1700808"/>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6012160" y="1700808"/>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flipH="1">
            <a:off x="4788024" y="1705000"/>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flipH="1">
            <a:off x="3468276" y="1705000"/>
            <a:ext cx="612068" cy="2796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4051940" y="3177570"/>
            <a:ext cx="4984555" cy="899502"/>
          </a:xfrm>
          <a:prstGeom prst="ellipse">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22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35896" y="0"/>
            <a:ext cx="1826141" cy="584775"/>
          </a:xfrm>
          <a:prstGeom prst="rect">
            <a:avLst/>
          </a:prstGeom>
          <a:noFill/>
        </p:spPr>
        <p:txBody>
          <a:bodyPr wrap="none" rtlCol="0">
            <a:spAutoFit/>
          </a:bodyPr>
          <a:lstStyle/>
          <a:p>
            <a:r>
              <a:rPr lang="ja-JP" altLang="en-US" sz="3200" dirty="0"/>
              <a:t>形質</a:t>
            </a:r>
            <a:r>
              <a:rPr lang="ja-JP" altLang="en-US" sz="3200" dirty="0" smtClean="0"/>
              <a:t>転換</a:t>
            </a:r>
            <a:endParaRPr lang="ja-JP" altLang="en-US" sz="3200" dirty="0"/>
          </a:p>
        </p:txBody>
      </p:sp>
      <p:sp>
        <p:nvSpPr>
          <p:cNvPr id="3" name="正方形/長方形 2"/>
          <p:cNvSpPr/>
          <p:nvPr/>
        </p:nvSpPr>
        <p:spPr>
          <a:xfrm>
            <a:off x="147533" y="1124744"/>
            <a:ext cx="8928992" cy="4524315"/>
          </a:xfrm>
          <a:prstGeom prst="rect">
            <a:avLst/>
          </a:prstGeom>
        </p:spPr>
        <p:txBody>
          <a:bodyPr wrap="square">
            <a:spAutoFit/>
          </a:bodyPr>
          <a:lstStyle/>
          <a:p>
            <a:pPr marL="285750" indent="-285750">
              <a:buFont typeface="Arial" panose="020B0604020202020204" pitchFamily="34" charset="0"/>
              <a:buChar char="•"/>
            </a:pPr>
            <a:r>
              <a:rPr lang="ja-JP" altLang="en-US" b="1" dirty="0" smtClean="0"/>
              <a:t>コンピテント</a:t>
            </a:r>
            <a:r>
              <a:rPr lang="en-US" altLang="ja-JP" b="1" dirty="0" smtClean="0"/>
              <a:t>cell:</a:t>
            </a:r>
            <a:r>
              <a:rPr lang="ja-JP" altLang="en-US" b="1" dirty="0" smtClean="0"/>
              <a:t> </a:t>
            </a:r>
            <a:r>
              <a:rPr lang="ja-JP" altLang="ja-JP" b="1" dirty="0" smtClean="0"/>
              <a:t>対数</a:t>
            </a:r>
            <a:r>
              <a:rPr lang="ja-JP" altLang="ja-JP" b="1" dirty="0"/>
              <a:t>増殖期</a:t>
            </a:r>
            <a:r>
              <a:rPr lang="ja-JP" altLang="ja-JP" b="1" dirty="0" smtClean="0"/>
              <a:t>の大腸</a:t>
            </a:r>
            <a:r>
              <a:rPr lang="ja-JP" altLang="ja-JP" b="1" dirty="0"/>
              <a:t>菌</a:t>
            </a:r>
            <a:r>
              <a:rPr lang="ja-JP" altLang="ja-JP" b="1" dirty="0" smtClean="0"/>
              <a:t>を</a:t>
            </a:r>
            <a:r>
              <a:rPr lang="en-US" altLang="ja-JP" b="1" dirty="0" smtClean="0"/>
              <a:t>Mg</a:t>
            </a:r>
            <a:r>
              <a:rPr lang="en-US" altLang="ja-JP" b="1" baseline="30000" dirty="0" smtClean="0"/>
              <a:t>2+</a:t>
            </a:r>
            <a:r>
              <a:rPr lang="ja-JP" altLang="ja-JP" b="1" dirty="0" smtClean="0"/>
              <a:t>のイオン</a:t>
            </a:r>
            <a:r>
              <a:rPr lang="ja-JP" altLang="ja-JP" b="1" dirty="0"/>
              <a:t>で</a:t>
            </a:r>
            <a:r>
              <a:rPr lang="ja-JP" altLang="ja-JP" b="1" dirty="0" smtClean="0"/>
              <a:t>処理</a:t>
            </a:r>
            <a:r>
              <a:rPr lang="ja-JP" altLang="en-US" b="1" dirty="0" smtClean="0"/>
              <a:t>し、冷やすことで、大腸</a:t>
            </a:r>
            <a:r>
              <a:rPr lang="ja-JP" altLang="en-US" b="1" dirty="0"/>
              <a:t>菌</a:t>
            </a:r>
            <a:r>
              <a:rPr lang="ja-JP" altLang="en-US" b="1" dirty="0" smtClean="0"/>
              <a:t>の膜透過性が上昇</a:t>
            </a:r>
            <a:endParaRPr lang="en-US" altLang="ja-JP" b="1" dirty="0" smtClean="0"/>
          </a:p>
          <a:p>
            <a:endParaRPr lang="en-US" altLang="ja-JP" b="1" dirty="0"/>
          </a:p>
          <a:p>
            <a:pPr marL="285750" indent="-285750">
              <a:buFont typeface="Arial" panose="020B0604020202020204" pitchFamily="34" charset="0"/>
              <a:buChar char="•"/>
            </a:pPr>
            <a:r>
              <a:rPr lang="ja-JP" altLang="en-US" b="1" dirty="0" smtClean="0"/>
              <a:t>ヒートショック： </a:t>
            </a:r>
            <a:r>
              <a:rPr lang="ja-JP" altLang="ja-JP" b="1" dirty="0" smtClean="0"/>
              <a:t>短時間</a:t>
            </a:r>
            <a:r>
              <a:rPr lang="ja-JP" altLang="ja-JP" b="1" dirty="0"/>
              <a:t>（数十秒〜</a:t>
            </a:r>
            <a:r>
              <a:rPr lang="en-US" altLang="ja-JP" b="1" dirty="0"/>
              <a:t>2</a:t>
            </a:r>
            <a:r>
              <a:rPr lang="ja-JP" altLang="ja-JP" b="1" dirty="0"/>
              <a:t>分）比較的高い温度（</a:t>
            </a:r>
            <a:r>
              <a:rPr lang="en-US" altLang="ja-JP" b="1" dirty="0"/>
              <a:t>42</a:t>
            </a:r>
            <a:r>
              <a:rPr lang="ja-JP" altLang="ja-JP" b="1" dirty="0"/>
              <a:t>〜</a:t>
            </a:r>
            <a:r>
              <a:rPr lang="en-US" altLang="ja-JP" b="1" dirty="0"/>
              <a:t>45℃</a:t>
            </a:r>
            <a:r>
              <a:rPr lang="ja-JP" altLang="ja-JP" b="1" dirty="0"/>
              <a:t>）にさらすことにより、脂質二重層の流動性が増して、プラスミド</a:t>
            </a:r>
            <a:r>
              <a:rPr lang="en-US" altLang="ja-JP" b="1" dirty="0"/>
              <a:t>DNA</a:t>
            </a:r>
            <a:r>
              <a:rPr lang="ja-JP" altLang="ja-JP" b="1" dirty="0"/>
              <a:t>が細胞内に取り込まれる</a:t>
            </a:r>
            <a:r>
              <a:rPr lang="ja-JP" altLang="ja-JP" b="1" dirty="0" smtClean="0"/>
              <a:t>。</a:t>
            </a:r>
            <a:endParaRPr lang="en-US" altLang="ja-JP" b="1" dirty="0" smtClean="0"/>
          </a:p>
          <a:p>
            <a:endParaRPr lang="en-US" altLang="ja-JP" dirty="0"/>
          </a:p>
          <a:p>
            <a:pPr marL="342900" indent="-342900">
              <a:lnSpc>
                <a:spcPct val="150000"/>
              </a:lnSpc>
              <a:buFont typeface="+mj-lt"/>
              <a:buAutoNum type="arabicPeriod"/>
            </a:pPr>
            <a:r>
              <a:rPr lang="ja-JP" altLang="ja-JP" sz="2400" b="1" dirty="0" smtClean="0"/>
              <a:t>対数</a:t>
            </a:r>
            <a:r>
              <a:rPr lang="ja-JP" altLang="ja-JP" sz="2400" b="1" dirty="0"/>
              <a:t>増殖期の大腸</a:t>
            </a:r>
            <a:r>
              <a:rPr lang="ja-JP" altLang="ja-JP" sz="2400" b="1" dirty="0" smtClean="0"/>
              <a:t>菌</a:t>
            </a:r>
            <a:r>
              <a:rPr lang="ja-JP" altLang="en-US" sz="2400" b="1" dirty="0" smtClean="0"/>
              <a:t>を遠心し上澄み</a:t>
            </a:r>
            <a:r>
              <a:rPr lang="ja-JP" altLang="en-US" sz="2400" b="1" dirty="0"/>
              <a:t>を</a:t>
            </a:r>
            <a:r>
              <a:rPr lang="ja-JP" altLang="en-US" sz="2400" b="1" dirty="0" smtClean="0"/>
              <a:t>捨てる。</a:t>
            </a:r>
            <a:endParaRPr lang="en-US" altLang="ja-JP" sz="2400" b="1" dirty="0" smtClean="0"/>
          </a:p>
          <a:p>
            <a:pPr marL="342900" indent="-342900">
              <a:lnSpc>
                <a:spcPct val="150000"/>
              </a:lnSpc>
              <a:buFont typeface="+mj-lt"/>
              <a:buAutoNum type="arabicPeriod"/>
            </a:pPr>
            <a:r>
              <a:rPr lang="ja-JP" altLang="ja-JP" sz="2400" b="1" dirty="0" smtClean="0"/>
              <a:t>形質</a:t>
            </a:r>
            <a:r>
              <a:rPr lang="ja-JP" altLang="ja-JP" sz="2400" b="1" dirty="0"/>
              <a:t>転換</a:t>
            </a:r>
            <a:r>
              <a:rPr lang="ja-JP" altLang="ja-JP" sz="2400" b="1" dirty="0" smtClean="0"/>
              <a:t>試薬</a:t>
            </a:r>
            <a:r>
              <a:rPr lang="en-US" altLang="ja-JP" sz="2400" b="1" dirty="0" smtClean="0"/>
              <a:t>(Mg2+)</a:t>
            </a:r>
            <a:r>
              <a:rPr lang="ja-JP" altLang="ja-JP" sz="2400" b="1" dirty="0" smtClean="0"/>
              <a:t>を加え、</a:t>
            </a:r>
            <a:r>
              <a:rPr lang="ja-JP" altLang="ja-JP" sz="2400" b="1" dirty="0"/>
              <a:t>氷で</a:t>
            </a:r>
            <a:r>
              <a:rPr lang="ja-JP" altLang="ja-JP" sz="2400" b="1" dirty="0" smtClean="0"/>
              <a:t>冷やしながらに</a:t>
            </a:r>
            <a:r>
              <a:rPr lang="ja-JP" altLang="ja-JP" sz="2400" b="1" dirty="0"/>
              <a:t>細胞を</a:t>
            </a:r>
            <a:r>
              <a:rPr lang="ja-JP" altLang="ja-JP" sz="2400" b="1" dirty="0" smtClean="0"/>
              <a:t>懸濁</a:t>
            </a:r>
            <a:endParaRPr lang="ja-JP" altLang="ja-JP" sz="2400" b="1" dirty="0"/>
          </a:p>
          <a:p>
            <a:pPr marL="342900" indent="-342900">
              <a:lnSpc>
                <a:spcPct val="150000"/>
              </a:lnSpc>
              <a:buFont typeface="+mj-lt"/>
              <a:buAutoNum type="arabicPeriod"/>
            </a:pPr>
            <a:r>
              <a:rPr lang="ja-JP" altLang="en-US" sz="2400" b="1" dirty="0" smtClean="0"/>
              <a:t>大</a:t>
            </a:r>
            <a:r>
              <a:rPr lang="ja-JP" altLang="ja-JP" sz="2400" b="1" dirty="0" smtClean="0"/>
              <a:t>腸菌</a:t>
            </a:r>
            <a:r>
              <a:rPr lang="ja-JP" altLang="en-US" sz="2400" b="1" dirty="0" smtClean="0"/>
              <a:t>に、</a:t>
            </a:r>
            <a:r>
              <a:rPr lang="ja-JP" altLang="ja-JP" sz="2400" b="1" dirty="0" smtClean="0"/>
              <a:t>環状プラスミド</a:t>
            </a:r>
            <a:r>
              <a:rPr lang="ja-JP" altLang="en-US" sz="2400" b="1" dirty="0" smtClean="0"/>
              <a:t>を</a:t>
            </a:r>
            <a:r>
              <a:rPr lang="ja-JP" altLang="ja-JP" sz="2400" b="1" dirty="0" smtClean="0"/>
              <a:t>加え、氷上</a:t>
            </a:r>
            <a:r>
              <a:rPr lang="ja-JP" altLang="ja-JP" sz="2400" b="1" dirty="0"/>
              <a:t>に</a:t>
            </a:r>
            <a:r>
              <a:rPr lang="en-US" altLang="ja-JP" sz="2400" b="1" dirty="0"/>
              <a:t>30</a:t>
            </a:r>
            <a:r>
              <a:rPr lang="ja-JP" altLang="ja-JP" sz="2400" b="1" dirty="0"/>
              <a:t>分間置く</a:t>
            </a:r>
            <a:r>
              <a:rPr lang="ja-JP" altLang="ja-JP" sz="2400" b="1" dirty="0" smtClean="0"/>
              <a:t>。</a:t>
            </a:r>
            <a:endParaRPr lang="en-US" altLang="ja-JP" sz="2400" b="1" dirty="0" smtClean="0"/>
          </a:p>
          <a:p>
            <a:pPr marL="342900" indent="-342900">
              <a:lnSpc>
                <a:spcPct val="150000"/>
              </a:lnSpc>
              <a:buFont typeface="+mj-lt"/>
              <a:buAutoNum type="arabicPeriod"/>
            </a:pPr>
            <a:r>
              <a:rPr lang="en-US" altLang="ja-JP" sz="2400" b="1" dirty="0" smtClean="0"/>
              <a:t>42</a:t>
            </a:r>
            <a:r>
              <a:rPr lang="ja-JP" altLang="ja-JP" sz="2400" b="1" dirty="0"/>
              <a:t>℃で</a:t>
            </a:r>
            <a:r>
              <a:rPr lang="en-US" altLang="ja-JP" sz="2400" b="1" dirty="0"/>
              <a:t>90</a:t>
            </a:r>
            <a:r>
              <a:rPr lang="ja-JP" altLang="ja-JP" sz="2400" b="1" dirty="0"/>
              <a:t>秒間加温する</a:t>
            </a:r>
            <a:r>
              <a:rPr lang="ja-JP" altLang="ja-JP" sz="2400" b="1" dirty="0" smtClean="0"/>
              <a:t>。</a:t>
            </a:r>
            <a:r>
              <a:rPr lang="ja-JP" altLang="en-US" sz="2400" b="1" dirty="0" smtClean="0"/>
              <a:t>（プラスミド侵入）</a:t>
            </a:r>
            <a:endParaRPr lang="ja-JP" altLang="ja-JP" sz="2400" b="1" dirty="0"/>
          </a:p>
          <a:p>
            <a:pPr marL="342900" indent="-342900">
              <a:lnSpc>
                <a:spcPct val="150000"/>
              </a:lnSpc>
              <a:buFont typeface="+mj-lt"/>
              <a:buAutoNum type="arabicPeriod"/>
            </a:pPr>
            <a:r>
              <a:rPr lang="en-US" altLang="ja-JP" sz="2400" b="1" dirty="0" smtClean="0"/>
              <a:t>LB</a:t>
            </a:r>
            <a:r>
              <a:rPr lang="ja-JP" altLang="ja-JP" sz="2400" b="1" dirty="0"/>
              <a:t>培地を</a:t>
            </a:r>
            <a:r>
              <a:rPr lang="ja-JP" altLang="ja-JP" sz="2400" b="1" dirty="0" smtClean="0"/>
              <a:t>加え</a:t>
            </a:r>
            <a:r>
              <a:rPr lang="ja-JP" altLang="en-US" sz="2400" b="1" dirty="0" smtClean="0"/>
              <a:t>、</a:t>
            </a:r>
            <a:r>
              <a:rPr lang="en-US" altLang="ja-JP" sz="2400" b="1" dirty="0" smtClean="0"/>
              <a:t>37</a:t>
            </a:r>
            <a:r>
              <a:rPr lang="ja-JP" altLang="ja-JP" sz="2400" b="1" dirty="0"/>
              <a:t>℃で</a:t>
            </a:r>
            <a:r>
              <a:rPr lang="en-US" altLang="ja-JP" sz="2400" b="1" dirty="0"/>
              <a:t>30</a:t>
            </a:r>
            <a:r>
              <a:rPr lang="ja-JP" altLang="ja-JP" sz="2400" b="1" dirty="0"/>
              <a:t>分間</a:t>
            </a:r>
            <a:r>
              <a:rPr lang="ja-JP" altLang="ja-JP" sz="2400" b="1" dirty="0" smtClean="0"/>
              <a:t>保温</a:t>
            </a:r>
            <a:endParaRPr lang="en-US" altLang="ja-JP" sz="2400" b="1" dirty="0" smtClean="0"/>
          </a:p>
        </p:txBody>
      </p:sp>
    </p:spTree>
    <p:extLst>
      <p:ext uri="{BB962C8B-B14F-4D97-AF65-F5344CB8AC3E}">
        <p14:creationId xmlns:p14="http://schemas.microsoft.com/office/powerpoint/2010/main" val="4160066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27784" y="57166"/>
            <a:ext cx="3454792" cy="584775"/>
          </a:xfrm>
          <a:prstGeom prst="rect">
            <a:avLst/>
          </a:prstGeom>
          <a:noFill/>
        </p:spPr>
        <p:txBody>
          <a:bodyPr wrap="none" rtlCol="0">
            <a:spAutoFit/>
          </a:bodyPr>
          <a:lstStyle/>
          <a:p>
            <a:r>
              <a:rPr lang="ja-JP" altLang="en-US" sz="3200" dirty="0" smtClean="0"/>
              <a:t>プラスミドの導入後</a:t>
            </a:r>
            <a:endParaRPr kumimoji="1" lang="ja-JP" altLang="en-US" sz="3200" dirty="0"/>
          </a:p>
        </p:txBody>
      </p:sp>
      <p:sp>
        <p:nvSpPr>
          <p:cNvPr id="3" name="正方形/長方形 2"/>
          <p:cNvSpPr/>
          <p:nvPr/>
        </p:nvSpPr>
        <p:spPr>
          <a:xfrm>
            <a:off x="5213025" y="1268760"/>
            <a:ext cx="3692196" cy="646331"/>
          </a:xfrm>
          <a:prstGeom prst="rect">
            <a:avLst/>
          </a:prstGeom>
        </p:spPr>
        <p:txBody>
          <a:bodyPr wrap="square">
            <a:spAutoFit/>
          </a:bodyPr>
          <a:lstStyle/>
          <a:p>
            <a:r>
              <a:rPr lang="ja-JP" altLang="ja-JP" dirty="0" smtClean="0"/>
              <a:t>プレート</a:t>
            </a:r>
            <a:r>
              <a:rPr lang="ja-JP" altLang="ja-JP" dirty="0"/>
              <a:t>を裏返して、</a:t>
            </a:r>
            <a:r>
              <a:rPr lang="en-US" altLang="ja-JP" dirty="0"/>
              <a:t>37</a:t>
            </a:r>
            <a:r>
              <a:rPr lang="ja-JP" altLang="ja-JP" dirty="0"/>
              <a:t>℃のインキュベータ中で一晩放置する。</a:t>
            </a:r>
          </a:p>
        </p:txBody>
      </p:sp>
      <p:pic>
        <p:nvPicPr>
          <p:cNvPr id="4" name="Picture 2" descr="プレーティン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41941"/>
            <a:ext cx="35560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矢印 4"/>
          <p:cNvSpPr/>
          <p:nvPr/>
        </p:nvSpPr>
        <p:spPr>
          <a:xfrm>
            <a:off x="4283968" y="141277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01742" y="5873757"/>
            <a:ext cx="3887603" cy="369332"/>
          </a:xfrm>
          <a:prstGeom prst="rect">
            <a:avLst/>
          </a:prstGeom>
        </p:spPr>
        <p:txBody>
          <a:bodyPr wrap="none">
            <a:spAutoFit/>
          </a:bodyPr>
          <a:lstStyle/>
          <a:p>
            <a:r>
              <a:rPr lang="ja-JP" altLang="ja-JP" b="1" u="sng" dirty="0">
                <a:solidFill>
                  <a:srgbClr val="FF0000"/>
                </a:solidFill>
              </a:rPr>
              <a:t>アンピシリン</a:t>
            </a:r>
            <a:r>
              <a:rPr lang="ja-JP" altLang="ja-JP" dirty="0"/>
              <a:t>を含む</a:t>
            </a:r>
            <a:r>
              <a:rPr lang="en-US" altLang="ja-JP" dirty="0"/>
              <a:t>LB</a:t>
            </a:r>
            <a:r>
              <a:rPr lang="ja-JP" altLang="ja-JP" dirty="0"/>
              <a:t>プレートに広げる</a:t>
            </a:r>
            <a:endParaRPr lang="en-US" altLang="ja-JP" dirty="0"/>
          </a:p>
        </p:txBody>
      </p:sp>
      <p:sp>
        <p:nvSpPr>
          <p:cNvPr id="7" name="テキスト ボックス 6"/>
          <p:cNvSpPr txBox="1"/>
          <p:nvPr/>
        </p:nvSpPr>
        <p:spPr>
          <a:xfrm>
            <a:off x="4467697" y="2051556"/>
            <a:ext cx="4608512" cy="369332"/>
          </a:xfrm>
          <a:prstGeom prst="rect">
            <a:avLst/>
          </a:prstGeom>
          <a:noFill/>
        </p:spPr>
        <p:txBody>
          <a:bodyPr wrap="square" rtlCol="0">
            <a:spAutoFit/>
          </a:bodyPr>
          <a:lstStyle/>
          <a:p>
            <a:pPr algn="ctr"/>
            <a:r>
              <a:rPr kumimoji="1" lang="ja-JP" altLang="en-US" b="1" dirty="0" smtClean="0"/>
              <a:t>考えましょう！</a:t>
            </a:r>
            <a:endParaRPr kumimoji="1" lang="en-US" altLang="ja-JP" b="1" dirty="0" smtClean="0"/>
          </a:p>
        </p:txBody>
      </p:sp>
      <p:sp>
        <p:nvSpPr>
          <p:cNvPr id="8" name="円/楕円 7"/>
          <p:cNvSpPr/>
          <p:nvPr/>
        </p:nvSpPr>
        <p:spPr>
          <a:xfrm>
            <a:off x="4932040" y="3068960"/>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795987" y="3068960"/>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059778" y="3716865"/>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355960" y="3244647"/>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900529" y="3541178"/>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413055" y="3541178"/>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5858347" y="3453334"/>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553547" y="3892552"/>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955975" y="3875998"/>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125731" y="3327659"/>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732240" y="3446159"/>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428667" y="4086854"/>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406716" y="3629021"/>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400163" y="3068960"/>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8460432" y="3112114"/>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717854" y="4261337"/>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807402" y="3770348"/>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7839547" y="4045401"/>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807401" y="3166064"/>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074975" y="4194406"/>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8683503" y="3682504"/>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7312048" y="3279995"/>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771953" y="4122202"/>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783614" y="2936427"/>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7169825" y="2990377"/>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7374408" y="3664369"/>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7069608" y="4103587"/>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7472036" y="4087033"/>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7641792" y="3538694"/>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8248301" y="3657194"/>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7944728" y="4297889"/>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7922777" y="3840056"/>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7916224" y="3279995"/>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8323463" y="4229754"/>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8323463" y="3981383"/>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323462" y="3377099"/>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6591036" y="4405441"/>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4503145" y="2666409"/>
            <a:ext cx="4608512" cy="369332"/>
          </a:xfrm>
          <a:prstGeom prst="rect">
            <a:avLst/>
          </a:prstGeom>
          <a:noFill/>
        </p:spPr>
        <p:txBody>
          <a:bodyPr wrap="square" rtlCol="0">
            <a:spAutoFit/>
          </a:bodyPr>
          <a:lstStyle/>
          <a:p>
            <a:pPr algn="ctr"/>
            <a:r>
              <a:rPr kumimoji="1" lang="ja-JP" altLang="en-US" b="1" dirty="0" smtClean="0"/>
              <a:t>無数の大腸菌とプラスミド</a:t>
            </a:r>
            <a:endParaRPr kumimoji="1" lang="ja-JP" altLang="en-US" b="1" dirty="0"/>
          </a:p>
        </p:txBody>
      </p:sp>
      <p:sp>
        <p:nvSpPr>
          <p:cNvPr id="46" name="円/楕円 45"/>
          <p:cNvSpPr/>
          <p:nvPr/>
        </p:nvSpPr>
        <p:spPr>
          <a:xfrm>
            <a:off x="5907100" y="4405441"/>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6491741" y="3796877"/>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422777" y="3823038"/>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5698238" y="3361822"/>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5059778" y="3140968"/>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7839547" y="3099809"/>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8248037" y="3099809"/>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4963752" y="3980655"/>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7120950" y="3497998"/>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6804248" y="4509120"/>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8856346" y="3407725"/>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5383131" y="4505352"/>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7161225" y="4434365"/>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8036345" y="3682504"/>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6520284" y="3341095"/>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5455798" y="4225333"/>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7509935" y="3135813"/>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8758597" y="4229754"/>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5587159" y="4941168"/>
            <a:ext cx="280985" cy="17568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5868144" y="4844345"/>
            <a:ext cx="877163" cy="369332"/>
          </a:xfrm>
          <a:prstGeom prst="rect">
            <a:avLst/>
          </a:prstGeom>
          <a:noFill/>
        </p:spPr>
        <p:txBody>
          <a:bodyPr wrap="none" rtlCol="0">
            <a:spAutoFit/>
          </a:bodyPr>
          <a:lstStyle/>
          <a:p>
            <a:r>
              <a:rPr lang="ja-JP" altLang="en-US" b="1" dirty="0"/>
              <a:t>大腸菌</a:t>
            </a:r>
            <a:endParaRPr kumimoji="1" lang="ja-JP" altLang="en-US" b="1" dirty="0"/>
          </a:p>
        </p:txBody>
      </p:sp>
      <p:sp>
        <p:nvSpPr>
          <p:cNvPr id="66" name="円/楕円 65"/>
          <p:cNvSpPr/>
          <p:nvPr/>
        </p:nvSpPr>
        <p:spPr>
          <a:xfrm>
            <a:off x="6948264" y="4995923"/>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7124698" y="4844345"/>
            <a:ext cx="1106393" cy="369332"/>
          </a:xfrm>
          <a:prstGeom prst="rect">
            <a:avLst/>
          </a:prstGeom>
          <a:noFill/>
        </p:spPr>
        <p:txBody>
          <a:bodyPr wrap="none" rtlCol="0">
            <a:spAutoFit/>
          </a:bodyPr>
          <a:lstStyle/>
          <a:p>
            <a:r>
              <a:rPr kumimoji="1" lang="ja-JP" altLang="en-US" b="1" dirty="0" smtClean="0"/>
              <a:t>プラスミド</a:t>
            </a:r>
            <a:endParaRPr kumimoji="1" lang="ja-JP" altLang="en-US" b="1" dirty="0"/>
          </a:p>
        </p:txBody>
      </p:sp>
      <p:sp>
        <p:nvSpPr>
          <p:cNvPr id="68" name="円/楕円 67"/>
          <p:cNvSpPr/>
          <p:nvPr/>
        </p:nvSpPr>
        <p:spPr>
          <a:xfrm>
            <a:off x="5480880" y="3112114"/>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5364578" y="3520593"/>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5041493" y="3387268"/>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5669378" y="3825393"/>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5832457" y="3751030"/>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5291888" y="4015743"/>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5832456" y="4102689"/>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6041583" y="3709033"/>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5858347" y="3309127"/>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6148904" y="3112114"/>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6301304" y="3264514"/>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7753021" y="3378800"/>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6502499" y="3697982"/>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6758504" y="3721714"/>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6872732" y="3035741"/>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7063304" y="4026514"/>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7655272" y="4422789"/>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8775120" y="3717032"/>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6330918" y="4457280"/>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6100029" y="4234622"/>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8555573" y="3888176"/>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7177532" y="3340541"/>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7287875" y="4009397"/>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7128657" y="3768704"/>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7634732" y="3797741"/>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7787132" y="3950141"/>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7423161" y="4362357"/>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8177043" y="3574663"/>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8244332" y="4407341"/>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a:off x="6728470" y="3997218"/>
            <a:ext cx="9774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4572000" y="5723964"/>
            <a:ext cx="4608512" cy="646331"/>
          </a:xfrm>
          <a:prstGeom prst="rect">
            <a:avLst/>
          </a:prstGeom>
          <a:noFill/>
        </p:spPr>
        <p:txBody>
          <a:bodyPr wrap="square" rtlCol="0">
            <a:spAutoFit/>
          </a:bodyPr>
          <a:lstStyle/>
          <a:p>
            <a:pPr algn="ctr"/>
            <a:r>
              <a:rPr kumimoji="1" lang="ja-JP" altLang="en-US" b="1" dirty="0" smtClean="0"/>
              <a:t>プラスミドが入っている</a:t>
            </a:r>
            <a:r>
              <a:rPr lang="ja-JP" altLang="en-US" b="1" dirty="0"/>
              <a:t>大腸</a:t>
            </a:r>
            <a:r>
              <a:rPr lang="ja-JP" altLang="en-US" b="1" dirty="0" smtClean="0"/>
              <a:t>菌</a:t>
            </a:r>
            <a:endParaRPr lang="en-US" altLang="ja-JP" b="1" dirty="0" smtClean="0"/>
          </a:p>
          <a:p>
            <a:pPr algn="ctr"/>
            <a:r>
              <a:rPr lang="ja-JP" altLang="en-US" b="1" dirty="0" err="1" smtClean="0"/>
              <a:t>だけ</a:t>
            </a:r>
            <a:r>
              <a:rPr lang="ja-JP" altLang="en-US" b="1" dirty="0" smtClean="0"/>
              <a:t>増殖してほしい</a:t>
            </a:r>
            <a:endParaRPr kumimoji="1" lang="ja-JP" altLang="en-US" b="1" dirty="0"/>
          </a:p>
        </p:txBody>
      </p:sp>
    </p:spTree>
    <p:extLst>
      <p:ext uri="{BB962C8B-B14F-4D97-AF65-F5344CB8AC3E}">
        <p14:creationId xmlns:p14="http://schemas.microsoft.com/office/powerpoint/2010/main" val="222426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500"/>
                                        <p:tgtEl>
                                          <p:spTgt spid="3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500"/>
                                        <p:tgtEl>
                                          <p:spTgt spid="3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500"/>
                                        <p:tgtEl>
                                          <p:spTgt spid="4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500"/>
                                        <p:tgtEl>
                                          <p:spTgt spid="6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fade">
                                      <p:cBhvr>
                                        <p:cTn id="132" dur="500"/>
                                        <p:tgtEl>
                                          <p:spTgt spid="6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500"/>
                                        <p:tgtEl>
                                          <p:spTgt spid="5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6"/>
                                        </p:tgtEl>
                                        <p:attrNameLst>
                                          <p:attrName>style.visibility</p:attrName>
                                        </p:attrNameLst>
                                      </p:cBhvr>
                                      <p:to>
                                        <p:strVal val="visible"/>
                                      </p:to>
                                    </p:set>
                                    <p:animEffect transition="in" filter="fade">
                                      <p:cBhvr>
                                        <p:cTn id="138" dur="500"/>
                                        <p:tgtEl>
                                          <p:spTgt spid="8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7"/>
                                        </p:tgtEl>
                                        <p:attrNameLst>
                                          <p:attrName>style.visibility</p:attrName>
                                        </p:attrNameLst>
                                      </p:cBhvr>
                                      <p:to>
                                        <p:strVal val="visible"/>
                                      </p:to>
                                    </p:set>
                                    <p:animEffect transition="in" filter="fade">
                                      <p:cBhvr>
                                        <p:cTn id="141" dur="500"/>
                                        <p:tgtEl>
                                          <p:spTgt spid="8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4"/>
                                        </p:tgtEl>
                                        <p:attrNameLst>
                                          <p:attrName>style.visibility</p:attrName>
                                        </p:attrNameLst>
                                      </p:cBhvr>
                                      <p:to>
                                        <p:strVal val="visible"/>
                                      </p:to>
                                    </p:set>
                                    <p:animEffect transition="in" filter="fade">
                                      <p:cBhvr>
                                        <p:cTn id="144" dur="500"/>
                                        <p:tgtEl>
                                          <p:spTgt spid="7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fade">
                                      <p:cBhvr>
                                        <p:cTn id="150" dur="500"/>
                                        <p:tgtEl>
                                          <p:spTgt spid="61"/>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7"/>
                                        </p:tgtEl>
                                        <p:attrNameLst>
                                          <p:attrName>style.visibility</p:attrName>
                                        </p:attrNameLst>
                                      </p:cBhvr>
                                      <p:to>
                                        <p:strVal val="visible"/>
                                      </p:to>
                                    </p:set>
                                    <p:animEffect transition="in" filter="fade">
                                      <p:cBhvr>
                                        <p:cTn id="153" dur="500"/>
                                        <p:tgtEl>
                                          <p:spTgt spid="5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3"/>
                                        </p:tgtEl>
                                        <p:attrNameLst>
                                          <p:attrName>style.visibility</p:attrName>
                                        </p:attrNameLst>
                                      </p:cBhvr>
                                      <p:to>
                                        <p:strVal val="visible"/>
                                      </p:to>
                                    </p:set>
                                    <p:animEffect transition="in" filter="fade">
                                      <p:cBhvr>
                                        <p:cTn id="156" dur="500"/>
                                        <p:tgtEl>
                                          <p:spTgt spid="7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fade">
                                      <p:cBhvr>
                                        <p:cTn id="159" dur="500"/>
                                        <p:tgtEl>
                                          <p:spTgt spid="5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69"/>
                                        </p:tgtEl>
                                        <p:attrNameLst>
                                          <p:attrName>style.visibility</p:attrName>
                                        </p:attrNameLst>
                                      </p:cBhvr>
                                      <p:to>
                                        <p:strVal val="visible"/>
                                      </p:to>
                                    </p:set>
                                    <p:animEffect transition="in" filter="fade">
                                      <p:cBhvr>
                                        <p:cTn id="162" dur="500"/>
                                        <p:tgtEl>
                                          <p:spTgt spid="6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fade">
                                      <p:cBhvr>
                                        <p:cTn id="165" dur="500"/>
                                        <p:tgtEl>
                                          <p:spTgt spid="70"/>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fade">
                                      <p:cBhvr>
                                        <p:cTn id="168" dur="500"/>
                                        <p:tgtEl>
                                          <p:spTgt spid="5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8"/>
                                        </p:tgtEl>
                                        <p:attrNameLst>
                                          <p:attrName>style.visibility</p:attrName>
                                        </p:attrNameLst>
                                      </p:cBhvr>
                                      <p:to>
                                        <p:strVal val="visible"/>
                                      </p:to>
                                    </p:set>
                                    <p:animEffect transition="in" filter="fade">
                                      <p:cBhvr>
                                        <p:cTn id="171" dur="500"/>
                                        <p:tgtEl>
                                          <p:spTgt spid="68"/>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9"/>
                                        </p:tgtEl>
                                        <p:attrNameLst>
                                          <p:attrName>style.visibility</p:attrName>
                                        </p:attrNameLst>
                                      </p:cBhvr>
                                      <p:to>
                                        <p:strVal val="visible"/>
                                      </p:to>
                                    </p:set>
                                    <p:animEffect transition="in" filter="fade">
                                      <p:cBhvr>
                                        <p:cTn id="174" dur="500"/>
                                        <p:tgtEl>
                                          <p:spTgt spid="49"/>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6"/>
                                        </p:tgtEl>
                                        <p:attrNameLst>
                                          <p:attrName>style.visibility</p:attrName>
                                        </p:attrNameLst>
                                      </p:cBhvr>
                                      <p:to>
                                        <p:strVal val="visible"/>
                                      </p:to>
                                    </p:set>
                                    <p:animEffect transition="in" filter="fade">
                                      <p:cBhvr>
                                        <p:cTn id="177" dur="500"/>
                                        <p:tgtEl>
                                          <p:spTgt spid="7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75"/>
                                        </p:tgtEl>
                                        <p:attrNameLst>
                                          <p:attrName>style.visibility</p:attrName>
                                        </p:attrNameLst>
                                      </p:cBhvr>
                                      <p:to>
                                        <p:strVal val="visible"/>
                                      </p:to>
                                    </p:set>
                                    <p:animEffect transition="in" filter="fade">
                                      <p:cBhvr>
                                        <p:cTn id="180" dur="500"/>
                                        <p:tgtEl>
                                          <p:spTgt spid="75"/>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72"/>
                                        </p:tgtEl>
                                        <p:attrNameLst>
                                          <p:attrName>style.visibility</p:attrName>
                                        </p:attrNameLst>
                                      </p:cBhvr>
                                      <p:to>
                                        <p:strVal val="visible"/>
                                      </p:to>
                                    </p:set>
                                    <p:animEffect transition="in" filter="fade">
                                      <p:cBhvr>
                                        <p:cTn id="183" dur="500"/>
                                        <p:tgtEl>
                                          <p:spTgt spid="72"/>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71"/>
                                        </p:tgtEl>
                                        <p:attrNameLst>
                                          <p:attrName>style.visibility</p:attrName>
                                        </p:attrNameLst>
                                      </p:cBhvr>
                                      <p:to>
                                        <p:strVal val="visible"/>
                                      </p:to>
                                    </p:set>
                                    <p:animEffect transition="in" filter="fade">
                                      <p:cBhvr>
                                        <p:cTn id="186" dur="500"/>
                                        <p:tgtEl>
                                          <p:spTgt spid="71"/>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47"/>
                                        </p:tgtEl>
                                        <p:attrNameLst>
                                          <p:attrName>style.visibility</p:attrName>
                                        </p:attrNameLst>
                                      </p:cBhvr>
                                      <p:to>
                                        <p:strVal val="visible"/>
                                      </p:to>
                                    </p:set>
                                    <p:animEffect transition="in" filter="fade">
                                      <p:cBhvr>
                                        <p:cTn id="189" dur="500"/>
                                        <p:tgtEl>
                                          <p:spTgt spid="4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0"/>
                                        </p:tgtEl>
                                        <p:attrNameLst>
                                          <p:attrName>style.visibility</p:attrName>
                                        </p:attrNameLst>
                                      </p:cBhvr>
                                      <p:to>
                                        <p:strVal val="visible"/>
                                      </p:to>
                                    </p:set>
                                    <p:animEffect transition="in" filter="fade">
                                      <p:cBhvr>
                                        <p:cTn id="192" dur="500"/>
                                        <p:tgtEl>
                                          <p:spTgt spid="80"/>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60"/>
                                        </p:tgtEl>
                                        <p:attrNameLst>
                                          <p:attrName>style.visibility</p:attrName>
                                        </p:attrNameLst>
                                      </p:cBhvr>
                                      <p:to>
                                        <p:strVal val="visible"/>
                                      </p:to>
                                    </p:set>
                                    <p:animEffect transition="in" filter="fade">
                                      <p:cBhvr>
                                        <p:cTn id="195" dur="500"/>
                                        <p:tgtEl>
                                          <p:spTgt spid="60"/>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78"/>
                                        </p:tgtEl>
                                        <p:attrNameLst>
                                          <p:attrName>style.visibility</p:attrName>
                                        </p:attrNameLst>
                                      </p:cBhvr>
                                      <p:to>
                                        <p:strVal val="visible"/>
                                      </p:to>
                                    </p:set>
                                    <p:animEffect transition="in" filter="fade">
                                      <p:cBhvr>
                                        <p:cTn id="198" dur="500"/>
                                        <p:tgtEl>
                                          <p:spTgt spid="78"/>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77"/>
                                        </p:tgtEl>
                                        <p:attrNameLst>
                                          <p:attrName>style.visibility</p:attrName>
                                        </p:attrNameLst>
                                      </p:cBhvr>
                                      <p:to>
                                        <p:strVal val="visible"/>
                                      </p:to>
                                    </p:set>
                                    <p:animEffect transition="in" filter="fade">
                                      <p:cBhvr>
                                        <p:cTn id="201" dur="500"/>
                                        <p:tgtEl>
                                          <p:spTgt spid="7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82"/>
                                        </p:tgtEl>
                                        <p:attrNameLst>
                                          <p:attrName>style.visibility</p:attrName>
                                        </p:attrNameLst>
                                      </p:cBhvr>
                                      <p:to>
                                        <p:strVal val="visible"/>
                                      </p:to>
                                    </p:set>
                                    <p:animEffect transition="in" filter="fade">
                                      <p:cBhvr>
                                        <p:cTn id="204" dur="500"/>
                                        <p:tgtEl>
                                          <p:spTgt spid="82"/>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62"/>
                                        </p:tgtEl>
                                        <p:attrNameLst>
                                          <p:attrName>style.visibility</p:attrName>
                                        </p:attrNameLst>
                                      </p:cBhvr>
                                      <p:to>
                                        <p:strVal val="visible"/>
                                      </p:to>
                                    </p:set>
                                    <p:animEffect transition="in" filter="fade">
                                      <p:cBhvr>
                                        <p:cTn id="207" dur="500"/>
                                        <p:tgtEl>
                                          <p:spTgt spid="6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51"/>
                                        </p:tgtEl>
                                        <p:attrNameLst>
                                          <p:attrName>style.visibility</p:attrName>
                                        </p:attrNameLst>
                                      </p:cBhvr>
                                      <p:to>
                                        <p:strVal val="visible"/>
                                      </p:to>
                                    </p:set>
                                    <p:animEffect transition="in" filter="fade">
                                      <p:cBhvr>
                                        <p:cTn id="210" dur="500"/>
                                        <p:tgtEl>
                                          <p:spTgt spid="51"/>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52"/>
                                        </p:tgtEl>
                                        <p:attrNameLst>
                                          <p:attrName>style.visibility</p:attrName>
                                        </p:attrNameLst>
                                      </p:cBhvr>
                                      <p:to>
                                        <p:strVal val="visible"/>
                                      </p:to>
                                    </p:set>
                                    <p:animEffect transition="in" filter="fade">
                                      <p:cBhvr>
                                        <p:cTn id="213" dur="500"/>
                                        <p:tgtEl>
                                          <p:spTgt spid="52"/>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56"/>
                                        </p:tgtEl>
                                        <p:attrNameLst>
                                          <p:attrName>style.visibility</p:attrName>
                                        </p:attrNameLst>
                                      </p:cBhvr>
                                      <p:to>
                                        <p:strVal val="visible"/>
                                      </p:to>
                                    </p:set>
                                    <p:animEffect transition="in" filter="fade">
                                      <p:cBhvr>
                                        <p:cTn id="216" dur="500"/>
                                        <p:tgtEl>
                                          <p:spTgt spid="56"/>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95"/>
                                        </p:tgtEl>
                                        <p:attrNameLst>
                                          <p:attrName>style.visibility</p:attrName>
                                        </p:attrNameLst>
                                      </p:cBhvr>
                                      <p:to>
                                        <p:strVal val="visible"/>
                                      </p:to>
                                    </p:set>
                                    <p:animEffect transition="in" filter="fade">
                                      <p:cBhvr>
                                        <p:cTn id="219" dur="500"/>
                                        <p:tgtEl>
                                          <p:spTgt spid="95"/>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59"/>
                                        </p:tgtEl>
                                        <p:attrNameLst>
                                          <p:attrName>style.visibility</p:attrName>
                                        </p:attrNameLst>
                                      </p:cBhvr>
                                      <p:to>
                                        <p:strVal val="visible"/>
                                      </p:to>
                                    </p:set>
                                    <p:animEffect transition="in" filter="fade">
                                      <p:cBhvr>
                                        <p:cTn id="222" dur="500"/>
                                        <p:tgtEl>
                                          <p:spTgt spid="59"/>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79"/>
                                        </p:tgtEl>
                                        <p:attrNameLst>
                                          <p:attrName>style.visibility</p:attrName>
                                        </p:attrNameLst>
                                      </p:cBhvr>
                                      <p:to>
                                        <p:strVal val="visible"/>
                                      </p:to>
                                    </p:set>
                                    <p:animEffect transition="in" filter="fade">
                                      <p:cBhvr>
                                        <p:cTn id="225" dur="500"/>
                                        <p:tgtEl>
                                          <p:spTgt spid="79"/>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89"/>
                                        </p:tgtEl>
                                        <p:attrNameLst>
                                          <p:attrName>style.visibility</p:attrName>
                                        </p:attrNameLst>
                                      </p:cBhvr>
                                      <p:to>
                                        <p:strVal val="visible"/>
                                      </p:to>
                                    </p:set>
                                    <p:animEffect transition="in" filter="fade">
                                      <p:cBhvr>
                                        <p:cTn id="228" dur="500"/>
                                        <p:tgtEl>
                                          <p:spTgt spid="89"/>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54"/>
                                        </p:tgtEl>
                                        <p:attrNameLst>
                                          <p:attrName>style.visibility</p:attrName>
                                        </p:attrNameLst>
                                      </p:cBhvr>
                                      <p:to>
                                        <p:strVal val="visible"/>
                                      </p:to>
                                    </p:set>
                                    <p:animEffect transition="in" filter="fade">
                                      <p:cBhvr>
                                        <p:cTn id="231" dur="500"/>
                                        <p:tgtEl>
                                          <p:spTgt spid="54"/>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91"/>
                                        </p:tgtEl>
                                        <p:attrNameLst>
                                          <p:attrName>style.visibility</p:attrName>
                                        </p:attrNameLst>
                                      </p:cBhvr>
                                      <p:to>
                                        <p:strVal val="visible"/>
                                      </p:to>
                                    </p:set>
                                    <p:animEffect transition="in" filter="fade">
                                      <p:cBhvr>
                                        <p:cTn id="234" dur="500"/>
                                        <p:tgtEl>
                                          <p:spTgt spid="91"/>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81"/>
                                        </p:tgtEl>
                                        <p:attrNameLst>
                                          <p:attrName>style.visibility</p:attrName>
                                        </p:attrNameLst>
                                      </p:cBhvr>
                                      <p:to>
                                        <p:strVal val="visible"/>
                                      </p:to>
                                    </p:set>
                                    <p:animEffect transition="in" filter="fade">
                                      <p:cBhvr>
                                        <p:cTn id="237" dur="500"/>
                                        <p:tgtEl>
                                          <p:spTgt spid="81"/>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97"/>
                                        </p:tgtEl>
                                        <p:attrNameLst>
                                          <p:attrName>style.visibility</p:attrName>
                                        </p:attrNameLst>
                                      </p:cBhvr>
                                      <p:to>
                                        <p:strVal val="visible"/>
                                      </p:to>
                                    </p:set>
                                    <p:animEffect transition="in" filter="fade">
                                      <p:cBhvr>
                                        <p:cTn id="240" dur="500"/>
                                        <p:tgtEl>
                                          <p:spTgt spid="97"/>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0"/>
                                        <p:tgtEl>
                                          <p:spTgt spid="83"/>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90"/>
                                        </p:tgtEl>
                                        <p:attrNameLst>
                                          <p:attrName>style.visibility</p:attrName>
                                        </p:attrNameLst>
                                      </p:cBhvr>
                                      <p:to>
                                        <p:strVal val="visible"/>
                                      </p:to>
                                    </p:set>
                                    <p:animEffect transition="in" filter="fade">
                                      <p:cBhvr>
                                        <p:cTn id="246" dur="500"/>
                                        <p:tgtEl>
                                          <p:spTgt spid="90"/>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58"/>
                                        </p:tgtEl>
                                        <p:attrNameLst>
                                          <p:attrName>style.visibility</p:attrName>
                                        </p:attrNameLst>
                                      </p:cBhvr>
                                      <p:to>
                                        <p:strVal val="visible"/>
                                      </p:to>
                                    </p:set>
                                    <p:animEffect transition="in" filter="fade">
                                      <p:cBhvr>
                                        <p:cTn id="249" dur="500"/>
                                        <p:tgtEl>
                                          <p:spTgt spid="58"/>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94"/>
                                        </p:tgtEl>
                                        <p:attrNameLst>
                                          <p:attrName>style.visibility</p:attrName>
                                        </p:attrNameLst>
                                      </p:cBhvr>
                                      <p:to>
                                        <p:strVal val="visible"/>
                                      </p:to>
                                    </p:set>
                                    <p:animEffect transition="in" filter="fade">
                                      <p:cBhvr>
                                        <p:cTn id="252" dur="500"/>
                                        <p:tgtEl>
                                          <p:spTgt spid="94"/>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84"/>
                                        </p:tgtEl>
                                        <p:attrNameLst>
                                          <p:attrName>style.visibility</p:attrName>
                                        </p:attrNameLst>
                                      </p:cBhvr>
                                      <p:to>
                                        <p:strVal val="visible"/>
                                      </p:to>
                                    </p:set>
                                    <p:animEffect transition="in" filter="fade">
                                      <p:cBhvr>
                                        <p:cTn id="255" dur="500"/>
                                        <p:tgtEl>
                                          <p:spTgt spid="84"/>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48"/>
                                        </p:tgtEl>
                                        <p:attrNameLst>
                                          <p:attrName>style.visibility</p:attrName>
                                        </p:attrNameLst>
                                      </p:cBhvr>
                                      <p:to>
                                        <p:strVal val="visible"/>
                                      </p:to>
                                    </p:set>
                                    <p:animEffect transition="in" filter="fade">
                                      <p:cBhvr>
                                        <p:cTn id="258" dur="500"/>
                                        <p:tgtEl>
                                          <p:spTgt spid="48"/>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92"/>
                                        </p:tgtEl>
                                        <p:attrNameLst>
                                          <p:attrName>style.visibility</p:attrName>
                                        </p:attrNameLst>
                                      </p:cBhvr>
                                      <p:to>
                                        <p:strVal val="visible"/>
                                      </p:to>
                                    </p:set>
                                    <p:animEffect transition="in" filter="fade">
                                      <p:cBhvr>
                                        <p:cTn id="261" dur="500"/>
                                        <p:tgtEl>
                                          <p:spTgt spid="9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93"/>
                                        </p:tgtEl>
                                        <p:attrNameLst>
                                          <p:attrName>style.visibility</p:attrName>
                                        </p:attrNameLst>
                                      </p:cBhvr>
                                      <p:to>
                                        <p:strVal val="visible"/>
                                      </p:to>
                                    </p:set>
                                    <p:animEffect transition="in" filter="fade">
                                      <p:cBhvr>
                                        <p:cTn id="264" dur="500"/>
                                        <p:tgtEl>
                                          <p:spTgt spid="93"/>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96"/>
                                        </p:tgtEl>
                                        <p:attrNameLst>
                                          <p:attrName>style.visibility</p:attrName>
                                        </p:attrNameLst>
                                      </p:cBhvr>
                                      <p:to>
                                        <p:strVal val="visible"/>
                                      </p:to>
                                    </p:set>
                                    <p:animEffect transition="in" filter="fade">
                                      <p:cBhvr>
                                        <p:cTn id="267" dur="500"/>
                                        <p:tgtEl>
                                          <p:spTgt spid="96"/>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63"/>
                                        </p:tgtEl>
                                        <p:attrNameLst>
                                          <p:attrName>style.visibility</p:attrName>
                                        </p:attrNameLst>
                                      </p:cBhvr>
                                      <p:to>
                                        <p:strVal val="visible"/>
                                      </p:to>
                                    </p:set>
                                    <p:animEffect transition="in" filter="fade">
                                      <p:cBhvr>
                                        <p:cTn id="270" dur="500"/>
                                        <p:tgtEl>
                                          <p:spTgt spid="63"/>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85"/>
                                        </p:tgtEl>
                                        <p:attrNameLst>
                                          <p:attrName>style.visibility</p:attrName>
                                        </p:attrNameLst>
                                      </p:cBhvr>
                                      <p:to>
                                        <p:strVal val="visible"/>
                                      </p:to>
                                    </p:set>
                                    <p:animEffect transition="in" filter="fade">
                                      <p:cBhvr>
                                        <p:cTn id="273" dur="500"/>
                                        <p:tgtEl>
                                          <p:spTgt spid="85"/>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88"/>
                                        </p:tgtEl>
                                        <p:attrNameLst>
                                          <p:attrName>style.visibility</p:attrName>
                                        </p:attrNameLst>
                                      </p:cBhvr>
                                      <p:to>
                                        <p:strVal val="visible"/>
                                      </p:to>
                                    </p:set>
                                    <p:animEffect transition="in" filter="fade">
                                      <p:cBhvr>
                                        <p:cTn id="276" dur="500"/>
                                        <p:tgtEl>
                                          <p:spTgt spid="88"/>
                                        </p:tgtEl>
                                      </p:cBhvr>
                                    </p:animEffect>
                                  </p:childTnLst>
                                </p:cTn>
                              </p:par>
                            </p:childTnLst>
                          </p:cTn>
                        </p:par>
                      </p:childTnLst>
                    </p:cTn>
                  </p:par>
                  <p:par>
                    <p:cTn id="277" fill="hold">
                      <p:stCondLst>
                        <p:cond delay="indefinite"/>
                      </p:stCondLst>
                      <p:childTnLst>
                        <p:par>
                          <p:cTn id="278" fill="hold">
                            <p:stCondLst>
                              <p:cond delay="0"/>
                            </p:stCondLst>
                            <p:childTnLst>
                              <p:par>
                                <p:cTn id="279" presetID="1" presetClass="emph" presetSubtype="2" fill="hold" nodeType="clickEffect">
                                  <p:stCondLst>
                                    <p:cond delay="0"/>
                                  </p:stCondLst>
                                  <p:childTnLst>
                                    <p:animClr clrSpc="rgb" dir="cw">
                                      <p:cBhvr>
                                        <p:cTn id="280" dur="2000" fill="hold"/>
                                        <p:tgtEl>
                                          <p:spTgt spid="8"/>
                                        </p:tgtEl>
                                        <p:attrNameLst>
                                          <p:attrName>fillcolor</p:attrName>
                                        </p:attrNameLst>
                                      </p:cBhvr>
                                      <p:to>
                                        <a:schemeClr val="accent2"/>
                                      </p:to>
                                    </p:animClr>
                                    <p:set>
                                      <p:cBhvr>
                                        <p:cTn id="281" dur="2000" fill="hold"/>
                                        <p:tgtEl>
                                          <p:spTgt spid="8"/>
                                        </p:tgtEl>
                                        <p:attrNameLst>
                                          <p:attrName>fill.type</p:attrName>
                                        </p:attrNameLst>
                                      </p:cBhvr>
                                      <p:to>
                                        <p:strVal val="solid"/>
                                      </p:to>
                                    </p:set>
                                    <p:set>
                                      <p:cBhvr>
                                        <p:cTn id="282" dur="2000" fill="hold"/>
                                        <p:tgtEl>
                                          <p:spTgt spid="8"/>
                                        </p:tgtEl>
                                        <p:attrNameLst>
                                          <p:attrName>fill.on</p:attrName>
                                        </p:attrNameLst>
                                      </p:cBhvr>
                                      <p:to>
                                        <p:strVal val="true"/>
                                      </p:to>
                                    </p:set>
                                  </p:childTnLst>
                                </p:cTn>
                              </p:par>
                              <p:par>
                                <p:cTn id="283" presetID="1" presetClass="emph" presetSubtype="2" fill="hold" nodeType="withEffect">
                                  <p:stCondLst>
                                    <p:cond delay="0"/>
                                  </p:stCondLst>
                                  <p:childTnLst>
                                    <p:animClr clrSpc="rgb" dir="cw">
                                      <p:cBhvr>
                                        <p:cTn id="284" dur="2000" fill="hold"/>
                                        <p:tgtEl>
                                          <p:spTgt spid="20"/>
                                        </p:tgtEl>
                                        <p:attrNameLst>
                                          <p:attrName>fillcolor</p:attrName>
                                        </p:attrNameLst>
                                      </p:cBhvr>
                                      <p:to>
                                        <a:schemeClr val="accent2"/>
                                      </p:to>
                                    </p:animClr>
                                    <p:set>
                                      <p:cBhvr>
                                        <p:cTn id="285" dur="2000" fill="hold"/>
                                        <p:tgtEl>
                                          <p:spTgt spid="20"/>
                                        </p:tgtEl>
                                        <p:attrNameLst>
                                          <p:attrName>fill.type</p:attrName>
                                        </p:attrNameLst>
                                      </p:cBhvr>
                                      <p:to>
                                        <p:strVal val="solid"/>
                                      </p:to>
                                    </p:set>
                                    <p:set>
                                      <p:cBhvr>
                                        <p:cTn id="286" dur="2000" fill="hold"/>
                                        <p:tgtEl>
                                          <p:spTgt spid="20"/>
                                        </p:tgtEl>
                                        <p:attrNameLst>
                                          <p:attrName>fill.on</p:attrName>
                                        </p:attrNameLst>
                                      </p:cBhvr>
                                      <p:to>
                                        <p:strVal val="true"/>
                                      </p:to>
                                    </p:set>
                                  </p:childTnLst>
                                </p:cTn>
                              </p:par>
                              <p:par>
                                <p:cTn id="287" presetID="1" presetClass="emph" presetSubtype="2" fill="hold" nodeType="withEffect">
                                  <p:stCondLst>
                                    <p:cond delay="0"/>
                                  </p:stCondLst>
                                  <p:childTnLst>
                                    <p:animClr clrSpc="rgb" dir="cw">
                                      <p:cBhvr>
                                        <p:cTn id="288" dur="2000" fill="hold"/>
                                        <p:tgtEl>
                                          <p:spTgt spid="28"/>
                                        </p:tgtEl>
                                        <p:attrNameLst>
                                          <p:attrName>fillcolor</p:attrName>
                                        </p:attrNameLst>
                                      </p:cBhvr>
                                      <p:to>
                                        <a:schemeClr val="accent2"/>
                                      </p:to>
                                    </p:animClr>
                                    <p:set>
                                      <p:cBhvr>
                                        <p:cTn id="289" dur="2000" fill="hold"/>
                                        <p:tgtEl>
                                          <p:spTgt spid="28"/>
                                        </p:tgtEl>
                                        <p:attrNameLst>
                                          <p:attrName>fill.type</p:attrName>
                                        </p:attrNameLst>
                                      </p:cBhvr>
                                      <p:to>
                                        <p:strVal val="solid"/>
                                      </p:to>
                                    </p:set>
                                    <p:set>
                                      <p:cBhvr>
                                        <p:cTn id="290" dur="2000" fill="hold"/>
                                        <p:tgtEl>
                                          <p:spTgt spid="28"/>
                                        </p:tgtEl>
                                        <p:attrNameLst>
                                          <p:attrName>fill.on</p:attrName>
                                        </p:attrNameLst>
                                      </p:cBhvr>
                                      <p:to>
                                        <p:strVal val="true"/>
                                      </p:to>
                                    </p:se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grpId="0" nodeType="clickEffect">
                                  <p:stCondLst>
                                    <p:cond delay="0"/>
                                  </p:stCondLst>
                                  <p:childTnLst>
                                    <p:set>
                                      <p:cBhvr>
                                        <p:cTn id="294" dur="1" fill="hold">
                                          <p:stCondLst>
                                            <p:cond delay="0"/>
                                          </p:stCondLst>
                                        </p:cTn>
                                        <p:tgtEl>
                                          <p:spTgt spid="98"/>
                                        </p:tgtEl>
                                        <p:attrNameLst>
                                          <p:attrName>style.visibility</p:attrName>
                                        </p:attrNameLst>
                                      </p:cBhvr>
                                      <p:to>
                                        <p:strVal val="visible"/>
                                      </p:to>
                                    </p:set>
                                    <p:animEffect transition="in" filter="fade">
                                      <p:cBhvr>
                                        <p:cTn id="29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P spid="66" grpId="0" animBg="1"/>
      <p:bldP spid="67"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8720"/>
            <a:ext cx="5372100" cy="520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0" y="95839"/>
            <a:ext cx="9144000" cy="1200329"/>
          </a:xfrm>
          <a:prstGeom prst="rect">
            <a:avLst/>
          </a:prstGeom>
          <a:noFill/>
        </p:spPr>
        <p:txBody>
          <a:bodyPr wrap="square" rtlCol="0">
            <a:spAutoFit/>
          </a:bodyPr>
          <a:lstStyle/>
          <a:p>
            <a:pPr marL="342900" indent="-342900">
              <a:buFont typeface="Arial" panose="020B0604020202020204" pitchFamily="34" charset="0"/>
              <a:buChar char="•"/>
            </a:pPr>
            <a:r>
              <a:rPr lang="ja-JP" altLang="en-US" sz="2400" b="1" dirty="0"/>
              <a:t>大腸菌</a:t>
            </a:r>
            <a:r>
              <a:rPr lang="ja-JP" altLang="en-US" sz="2400" b="1" dirty="0" smtClean="0"/>
              <a:t>は、抗生物質下では増殖できない。</a:t>
            </a:r>
            <a:endParaRPr lang="en-US" altLang="ja-JP" sz="2400" b="1" dirty="0" smtClean="0"/>
          </a:p>
          <a:p>
            <a:pPr marL="342900" indent="-342900">
              <a:buFont typeface="Arial" panose="020B0604020202020204" pitchFamily="34" charset="0"/>
              <a:buChar char="•"/>
            </a:pPr>
            <a:r>
              <a:rPr lang="ja-JP" altLang="en-US" sz="2400" b="1" dirty="0"/>
              <a:t>プラスミドに</a:t>
            </a:r>
            <a:r>
              <a:rPr lang="ja-JP" altLang="en-US" sz="2400" b="1" dirty="0" smtClean="0"/>
              <a:t>は、抗生物質</a:t>
            </a:r>
            <a:r>
              <a:rPr lang="en-US" altLang="ja-JP" sz="2400" b="1" dirty="0" smtClean="0"/>
              <a:t>(</a:t>
            </a:r>
            <a:r>
              <a:rPr lang="ja-JP" altLang="en-US" sz="2400" b="1" dirty="0" smtClean="0"/>
              <a:t>アンピシリン</a:t>
            </a:r>
            <a:r>
              <a:rPr lang="en-US" altLang="ja-JP" sz="2400" b="1" dirty="0" smtClean="0"/>
              <a:t>)</a:t>
            </a:r>
            <a:r>
              <a:rPr lang="ja-JP" altLang="en-US" sz="2400" b="1" dirty="0" smtClean="0"/>
              <a:t>を分解する遺伝子が組み込まれている。</a:t>
            </a:r>
            <a:endParaRPr lang="en-US" altLang="ja-JP" sz="2400" b="1" dirty="0" smtClean="0"/>
          </a:p>
        </p:txBody>
      </p:sp>
      <p:sp>
        <p:nvSpPr>
          <p:cNvPr id="4" name="テキスト ボックス 3"/>
          <p:cNvSpPr txBox="1"/>
          <p:nvPr/>
        </p:nvSpPr>
        <p:spPr>
          <a:xfrm>
            <a:off x="0" y="6027003"/>
            <a:ext cx="9144000" cy="83099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b="1" dirty="0" smtClean="0"/>
              <a:t>アンピシリンを含む培地では、プラスミドが導入されている大腸菌しか、増殖できない。</a:t>
            </a:r>
            <a:endParaRPr lang="en-US" altLang="ja-JP" sz="2400" b="1" dirty="0" smtClean="0"/>
          </a:p>
        </p:txBody>
      </p:sp>
    </p:spTree>
    <p:extLst>
      <p:ext uri="{BB962C8B-B14F-4D97-AF65-F5344CB8AC3E}">
        <p14:creationId xmlns:p14="http://schemas.microsoft.com/office/powerpoint/2010/main" val="2760098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2254582" y="5560118"/>
            <a:ext cx="4407005" cy="12961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247326" y="5983220"/>
            <a:ext cx="4407005" cy="2249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283049" y="6119979"/>
            <a:ext cx="4356000" cy="13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254583" y="5335148"/>
            <a:ext cx="4392488" cy="12961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262695" y="5695188"/>
            <a:ext cx="144016" cy="72008"/>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710967" y="6059701"/>
            <a:ext cx="144016" cy="72008"/>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109731" y="6172186"/>
            <a:ext cx="144016" cy="72008"/>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59340" y="459165"/>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211609" y="459165"/>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33206" y="2302985"/>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268208" y="959138"/>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91782" y="1803011"/>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390618" y="1803011"/>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345306" y="1553023"/>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691827" y="2802958"/>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554617" y="2755848"/>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918567" y="1195375"/>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4218898" y="1532605"/>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568050" y="3355906"/>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520988" y="2052997"/>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506938" y="459165"/>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7924074" y="581973"/>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2044095" y="3852453"/>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380043" y="2455188"/>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592921" y="3237938"/>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4380040" y="735505"/>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65787" y="3661980"/>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8402329" y="220519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461984" y="1059732"/>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4304041" y="3456500"/>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473003" y="82000"/>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157063" y="235532"/>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5595681" y="2153591"/>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4942202" y="3403525"/>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5804992" y="3356415"/>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6168942" y="1795942"/>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7469273" y="2133172"/>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6818425" y="3956473"/>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771363" y="2653564"/>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6757313" y="1059732"/>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7630418" y="3762573"/>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7630418" y="3055755"/>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7630416" y="1336072"/>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916162" y="4262547"/>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2449831" y="4262547"/>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3703278" y="253068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5699382" y="260513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2002039" y="1292597"/>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633206" y="66408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6592921" y="546955"/>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7468707" y="546955"/>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427330" y="3053683"/>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5052277" y="1680129"/>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4373281" y="455759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8772898" y="142322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1326462" y="4546875"/>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5138625" y="4344859"/>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7014848" y="2205199"/>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3764473" y="1233612"/>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1482257" y="3749992"/>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5886246" y="64941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8563328" y="3762573"/>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1536032" y="581973"/>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1286685" y="174443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594003" y="1365012"/>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940164" y="261183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289799" y="2400212"/>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1130840" y="3153537"/>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289797" y="340097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2738157" y="228069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2345306" y="114263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2968249" y="581973"/>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3294988" y="101567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6407412" y="1340913"/>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3726343" y="2249247"/>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4275207" y="231678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4520108" y="36463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4928686" y="3184189"/>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6197842" y="431191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8598752" y="230346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3358480" y="4410071"/>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2863463" y="3776427"/>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8128052" y="2790505"/>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5173587" y="1232035"/>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5410158" y="313547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5068801" y="2450509"/>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6153806" y="2533143"/>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6480545" y="296684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5700206" y="413993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7316499" y="189830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7460764" y="426795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4210815" y="310081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8751152" y="235282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8723246" y="250522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8502155" y="250308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a:off x="8409854" y="234638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3898636" y="2253342"/>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3681262" y="207537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3563203" y="222777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3715603" y="2380176"/>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759848" y="494511"/>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371330" y="646911"/>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523730" y="42582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547340" y="797163"/>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 name="グループ化 105"/>
          <p:cNvGrpSpPr/>
          <p:nvPr/>
        </p:nvGrpSpPr>
        <p:grpSpPr>
          <a:xfrm>
            <a:off x="8554729" y="1809297"/>
            <a:ext cx="602421" cy="504951"/>
            <a:chOff x="8514467" y="3644129"/>
            <a:chExt cx="602421" cy="504951"/>
          </a:xfrm>
        </p:grpSpPr>
        <p:sp>
          <p:nvSpPr>
            <p:cNvPr id="107" name="円/楕円 106"/>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3" name="グループ化 112"/>
          <p:cNvGrpSpPr/>
          <p:nvPr/>
        </p:nvGrpSpPr>
        <p:grpSpPr>
          <a:xfrm>
            <a:off x="8042289" y="1882200"/>
            <a:ext cx="602421" cy="504951"/>
            <a:chOff x="8514467" y="3644129"/>
            <a:chExt cx="602421" cy="504951"/>
          </a:xfrm>
        </p:grpSpPr>
        <p:sp>
          <p:nvSpPr>
            <p:cNvPr id="114" name="円/楕円 113"/>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0" name="グループ化 119"/>
          <p:cNvGrpSpPr/>
          <p:nvPr/>
        </p:nvGrpSpPr>
        <p:grpSpPr>
          <a:xfrm>
            <a:off x="8068646" y="2386256"/>
            <a:ext cx="602421" cy="504951"/>
            <a:chOff x="8514467" y="3644129"/>
            <a:chExt cx="602421" cy="504951"/>
          </a:xfrm>
        </p:grpSpPr>
        <p:sp>
          <p:nvSpPr>
            <p:cNvPr id="121" name="円/楕円 120"/>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グループ化 126"/>
          <p:cNvGrpSpPr/>
          <p:nvPr/>
        </p:nvGrpSpPr>
        <p:grpSpPr>
          <a:xfrm>
            <a:off x="8546345" y="2601385"/>
            <a:ext cx="602421" cy="504951"/>
            <a:chOff x="8514467" y="3644129"/>
            <a:chExt cx="602421" cy="504951"/>
          </a:xfrm>
        </p:grpSpPr>
        <p:sp>
          <p:nvSpPr>
            <p:cNvPr id="128" name="円/楕円 127"/>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4" name="グループ化 133"/>
          <p:cNvGrpSpPr/>
          <p:nvPr/>
        </p:nvGrpSpPr>
        <p:grpSpPr>
          <a:xfrm>
            <a:off x="3604150" y="2458264"/>
            <a:ext cx="602421" cy="504951"/>
            <a:chOff x="8514467" y="3644129"/>
            <a:chExt cx="602421" cy="504951"/>
          </a:xfrm>
        </p:grpSpPr>
        <p:sp>
          <p:nvSpPr>
            <p:cNvPr id="135" name="円/楕円 134"/>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140"/>
          <p:cNvGrpSpPr/>
          <p:nvPr/>
        </p:nvGrpSpPr>
        <p:grpSpPr>
          <a:xfrm>
            <a:off x="3820174" y="1737289"/>
            <a:ext cx="602421" cy="504951"/>
            <a:chOff x="8514467" y="3644129"/>
            <a:chExt cx="602421" cy="504951"/>
          </a:xfrm>
        </p:grpSpPr>
        <p:sp>
          <p:nvSpPr>
            <p:cNvPr id="142" name="円/楕円 141"/>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8" name="グループ化 147"/>
          <p:cNvGrpSpPr/>
          <p:nvPr/>
        </p:nvGrpSpPr>
        <p:grpSpPr>
          <a:xfrm>
            <a:off x="3361769" y="1738184"/>
            <a:ext cx="602421" cy="504951"/>
            <a:chOff x="8514467" y="3644129"/>
            <a:chExt cx="602421" cy="504951"/>
          </a:xfrm>
        </p:grpSpPr>
        <p:sp>
          <p:nvSpPr>
            <p:cNvPr id="149" name="円/楕円 148"/>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5" name="グループ化 154"/>
          <p:cNvGrpSpPr/>
          <p:nvPr/>
        </p:nvGrpSpPr>
        <p:grpSpPr>
          <a:xfrm>
            <a:off x="3028086" y="1953313"/>
            <a:ext cx="602421" cy="504951"/>
            <a:chOff x="8514467" y="3644129"/>
            <a:chExt cx="602421" cy="504951"/>
          </a:xfrm>
        </p:grpSpPr>
        <p:sp>
          <p:nvSpPr>
            <p:cNvPr id="156" name="円/楕円 155"/>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2" name="グループ化 161"/>
          <p:cNvGrpSpPr/>
          <p:nvPr/>
        </p:nvGrpSpPr>
        <p:grpSpPr>
          <a:xfrm>
            <a:off x="3180486" y="2385361"/>
            <a:ext cx="602421" cy="504951"/>
            <a:chOff x="8514467" y="3644129"/>
            <a:chExt cx="602421" cy="504951"/>
          </a:xfrm>
        </p:grpSpPr>
        <p:sp>
          <p:nvSpPr>
            <p:cNvPr id="163" name="円/楕円 162"/>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9" name="グループ化 168"/>
          <p:cNvGrpSpPr/>
          <p:nvPr/>
        </p:nvGrpSpPr>
        <p:grpSpPr>
          <a:xfrm>
            <a:off x="867846" y="369137"/>
            <a:ext cx="602421" cy="504951"/>
            <a:chOff x="8514467" y="3644129"/>
            <a:chExt cx="602421" cy="504951"/>
          </a:xfrm>
        </p:grpSpPr>
        <p:sp>
          <p:nvSpPr>
            <p:cNvPr id="170" name="円/楕円 169"/>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6" name="グループ化 175"/>
          <p:cNvGrpSpPr/>
          <p:nvPr/>
        </p:nvGrpSpPr>
        <p:grpSpPr>
          <a:xfrm>
            <a:off x="201152" y="798839"/>
            <a:ext cx="602421" cy="504951"/>
            <a:chOff x="8514467" y="3644129"/>
            <a:chExt cx="602421" cy="504951"/>
          </a:xfrm>
        </p:grpSpPr>
        <p:sp>
          <p:nvSpPr>
            <p:cNvPr id="177" name="円/楕円 176"/>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3" name="グループ化 182"/>
          <p:cNvGrpSpPr/>
          <p:nvPr/>
        </p:nvGrpSpPr>
        <p:grpSpPr>
          <a:xfrm>
            <a:off x="697473" y="802080"/>
            <a:ext cx="602421" cy="504951"/>
            <a:chOff x="8514467" y="3644129"/>
            <a:chExt cx="602421" cy="504951"/>
          </a:xfrm>
        </p:grpSpPr>
        <p:sp>
          <p:nvSpPr>
            <p:cNvPr id="184" name="円/楕円 183"/>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84"/>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187"/>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円/楕円 188"/>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0" name="グループ化 189"/>
          <p:cNvGrpSpPr/>
          <p:nvPr/>
        </p:nvGrpSpPr>
        <p:grpSpPr>
          <a:xfrm>
            <a:off x="579814" y="9097"/>
            <a:ext cx="602421" cy="504951"/>
            <a:chOff x="8514467" y="3644129"/>
            <a:chExt cx="602421" cy="504951"/>
          </a:xfrm>
        </p:grpSpPr>
        <p:sp>
          <p:nvSpPr>
            <p:cNvPr id="191" name="円/楕円 190"/>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円/楕円 191"/>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円/楕円 192"/>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193"/>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7" name="グループ化 196"/>
          <p:cNvGrpSpPr/>
          <p:nvPr/>
        </p:nvGrpSpPr>
        <p:grpSpPr>
          <a:xfrm>
            <a:off x="-68258" y="161497"/>
            <a:ext cx="602421" cy="504951"/>
            <a:chOff x="8514467" y="3644129"/>
            <a:chExt cx="602421" cy="504951"/>
          </a:xfrm>
        </p:grpSpPr>
        <p:sp>
          <p:nvSpPr>
            <p:cNvPr id="198" name="円/楕円 197"/>
            <p:cNvSpPr/>
            <p:nvPr/>
          </p:nvSpPr>
          <p:spPr>
            <a:xfrm>
              <a:off x="8514467" y="3644129"/>
              <a:ext cx="602421" cy="499973"/>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a:off x="8710890" y="374239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8863290" y="37917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a:off x="8835384" y="3944158"/>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1"/>
            <p:cNvSpPr/>
            <p:nvPr/>
          </p:nvSpPr>
          <p:spPr>
            <a:xfrm>
              <a:off x="8614293" y="3942010"/>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円/楕円 202"/>
            <p:cNvSpPr/>
            <p:nvPr/>
          </p:nvSpPr>
          <p:spPr>
            <a:xfrm>
              <a:off x="8521992" y="3785314"/>
              <a:ext cx="209570" cy="204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4" name="下矢印 203"/>
          <p:cNvSpPr/>
          <p:nvPr/>
        </p:nvSpPr>
        <p:spPr>
          <a:xfrm>
            <a:off x="4067944" y="4869160"/>
            <a:ext cx="729887" cy="46598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6848639" y="6446626"/>
            <a:ext cx="2165978" cy="369332"/>
          </a:xfrm>
          <a:prstGeom prst="rect">
            <a:avLst/>
          </a:prstGeom>
        </p:spPr>
        <p:txBody>
          <a:bodyPr wrap="none">
            <a:spAutoFit/>
          </a:bodyPr>
          <a:lstStyle/>
          <a:p>
            <a:r>
              <a:rPr lang="ja-JP" altLang="en-US" dirty="0" err="1" smtClean="0">
                <a:solidFill>
                  <a:srgbClr val="FF0000"/>
                </a:solidFill>
              </a:rPr>
              <a:t>ー</a:t>
            </a:r>
            <a:r>
              <a:rPr lang="ja-JP" altLang="en-US" dirty="0" smtClean="0">
                <a:solidFill>
                  <a:srgbClr val="FF0000"/>
                </a:solidFill>
              </a:rPr>
              <a:t>ービデオ映像</a:t>
            </a:r>
            <a:r>
              <a:rPr lang="ja-JP" altLang="en-US" dirty="0" err="1" smtClean="0">
                <a:solidFill>
                  <a:srgbClr val="FF0000"/>
                </a:solidFill>
              </a:rPr>
              <a:t>ー</a:t>
            </a:r>
            <a:r>
              <a:rPr lang="ja-JP" altLang="en-US" dirty="0" smtClean="0">
                <a:solidFill>
                  <a:srgbClr val="FF0000"/>
                </a:solidFill>
              </a:rPr>
              <a:t>ー</a:t>
            </a:r>
            <a:endParaRPr lang="en-US" altLang="ja-JP" dirty="0">
              <a:solidFill>
                <a:srgbClr val="FF0000"/>
              </a:solidFill>
            </a:endParaRPr>
          </a:p>
        </p:txBody>
      </p:sp>
    </p:spTree>
    <p:extLst>
      <p:ext uri="{BB962C8B-B14F-4D97-AF65-F5344CB8AC3E}">
        <p14:creationId xmlns:p14="http://schemas.microsoft.com/office/powerpoint/2010/main" val="37351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30"/>
                                        </p:tgtEl>
                                      </p:cBhvr>
                                    </p:animEffect>
                                    <p:set>
                                      <p:cBhvr>
                                        <p:cTn id="61" dur="1" fill="hold">
                                          <p:stCondLst>
                                            <p:cond delay="499"/>
                                          </p:stCondLst>
                                        </p:cTn>
                                        <p:tgtEl>
                                          <p:spTgt spid="30"/>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36"/>
                                        </p:tgtEl>
                                      </p:cBhvr>
                                    </p:animEffect>
                                    <p:set>
                                      <p:cBhvr>
                                        <p:cTn id="79" dur="1" fill="hold">
                                          <p:stCondLst>
                                            <p:cond delay="499"/>
                                          </p:stCondLst>
                                        </p:cTn>
                                        <p:tgtEl>
                                          <p:spTgt spid="36"/>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37"/>
                                        </p:tgtEl>
                                      </p:cBhvr>
                                    </p:animEffect>
                                    <p:set>
                                      <p:cBhvr>
                                        <p:cTn id="82" dur="1" fill="hold">
                                          <p:stCondLst>
                                            <p:cond delay="499"/>
                                          </p:stCondLst>
                                        </p:cTn>
                                        <p:tgtEl>
                                          <p:spTgt spid="37"/>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38"/>
                                        </p:tgtEl>
                                      </p:cBhvr>
                                    </p:animEffect>
                                    <p:set>
                                      <p:cBhvr>
                                        <p:cTn id="85" dur="1" fill="hold">
                                          <p:stCondLst>
                                            <p:cond delay="499"/>
                                          </p:stCondLst>
                                        </p:cTn>
                                        <p:tgtEl>
                                          <p:spTgt spid="38"/>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39"/>
                                        </p:tgtEl>
                                      </p:cBhvr>
                                    </p:animEffect>
                                    <p:set>
                                      <p:cBhvr>
                                        <p:cTn id="88" dur="1" fill="hold">
                                          <p:stCondLst>
                                            <p:cond delay="499"/>
                                          </p:stCondLst>
                                        </p:cTn>
                                        <p:tgtEl>
                                          <p:spTgt spid="39"/>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41"/>
                                        </p:tgtEl>
                                      </p:cBhvr>
                                    </p:animEffect>
                                    <p:set>
                                      <p:cBhvr>
                                        <p:cTn id="94" dur="1" fill="hold">
                                          <p:stCondLst>
                                            <p:cond delay="499"/>
                                          </p:stCondLst>
                                        </p:cTn>
                                        <p:tgtEl>
                                          <p:spTgt spid="41"/>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42"/>
                                        </p:tgtEl>
                                      </p:cBhvr>
                                    </p:animEffect>
                                    <p:set>
                                      <p:cBhvr>
                                        <p:cTn id="97" dur="1" fill="hold">
                                          <p:stCondLst>
                                            <p:cond delay="499"/>
                                          </p:stCondLst>
                                        </p:cTn>
                                        <p:tgtEl>
                                          <p:spTgt spid="42"/>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43"/>
                                        </p:tgtEl>
                                      </p:cBhvr>
                                    </p:animEffect>
                                    <p:set>
                                      <p:cBhvr>
                                        <p:cTn id="100" dur="1" fill="hold">
                                          <p:stCondLst>
                                            <p:cond delay="499"/>
                                          </p:stCondLst>
                                        </p:cTn>
                                        <p:tgtEl>
                                          <p:spTgt spid="43"/>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44"/>
                                        </p:tgtEl>
                                      </p:cBhvr>
                                    </p:animEffect>
                                    <p:set>
                                      <p:cBhvr>
                                        <p:cTn id="103" dur="1" fill="hold">
                                          <p:stCondLst>
                                            <p:cond delay="499"/>
                                          </p:stCondLst>
                                        </p:cTn>
                                        <p:tgtEl>
                                          <p:spTgt spid="44"/>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45"/>
                                        </p:tgtEl>
                                      </p:cBhvr>
                                    </p:animEffect>
                                    <p:set>
                                      <p:cBhvr>
                                        <p:cTn id="106" dur="1" fill="hold">
                                          <p:stCondLst>
                                            <p:cond delay="499"/>
                                          </p:stCondLst>
                                        </p:cTn>
                                        <p:tgtEl>
                                          <p:spTgt spid="45"/>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46"/>
                                        </p:tgtEl>
                                      </p:cBhvr>
                                    </p:animEffect>
                                    <p:set>
                                      <p:cBhvr>
                                        <p:cTn id="109" dur="1" fill="hold">
                                          <p:stCondLst>
                                            <p:cond delay="499"/>
                                          </p:stCondLst>
                                        </p:cTn>
                                        <p:tgtEl>
                                          <p:spTgt spid="46"/>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47"/>
                                        </p:tgtEl>
                                      </p:cBhvr>
                                    </p:animEffect>
                                    <p:set>
                                      <p:cBhvr>
                                        <p:cTn id="112" dur="1" fill="hold">
                                          <p:stCondLst>
                                            <p:cond delay="499"/>
                                          </p:stCondLst>
                                        </p:cTn>
                                        <p:tgtEl>
                                          <p:spTgt spid="47"/>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49"/>
                                        </p:tgtEl>
                                      </p:cBhvr>
                                    </p:animEffect>
                                    <p:set>
                                      <p:cBhvr>
                                        <p:cTn id="118" dur="1" fill="hold">
                                          <p:stCondLst>
                                            <p:cond delay="499"/>
                                          </p:stCondLst>
                                        </p:cTn>
                                        <p:tgtEl>
                                          <p:spTgt spid="49"/>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51"/>
                                        </p:tgtEl>
                                      </p:cBhvr>
                                    </p:animEffect>
                                    <p:set>
                                      <p:cBhvr>
                                        <p:cTn id="121" dur="1" fill="hold">
                                          <p:stCondLst>
                                            <p:cond delay="499"/>
                                          </p:stCondLst>
                                        </p:cTn>
                                        <p:tgtEl>
                                          <p:spTgt spid="51"/>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52"/>
                                        </p:tgtEl>
                                      </p:cBhvr>
                                    </p:animEffect>
                                    <p:set>
                                      <p:cBhvr>
                                        <p:cTn id="124" dur="1" fill="hold">
                                          <p:stCondLst>
                                            <p:cond delay="499"/>
                                          </p:stCondLst>
                                        </p:cTn>
                                        <p:tgtEl>
                                          <p:spTgt spid="52"/>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53"/>
                                        </p:tgtEl>
                                      </p:cBhvr>
                                    </p:animEffect>
                                    <p:set>
                                      <p:cBhvr>
                                        <p:cTn id="127" dur="1" fill="hold">
                                          <p:stCondLst>
                                            <p:cond delay="499"/>
                                          </p:stCondLst>
                                        </p:cTn>
                                        <p:tgtEl>
                                          <p:spTgt spid="53"/>
                                        </p:tgtEl>
                                        <p:attrNameLst>
                                          <p:attrName>style.visibility</p:attrName>
                                        </p:attrNameLst>
                                      </p:cBhvr>
                                      <p:to>
                                        <p:strVal val="hidden"/>
                                      </p:to>
                                    </p:set>
                                  </p:childTnLst>
                                </p:cTn>
                              </p:par>
                              <p:par>
                                <p:cTn id="128" presetID="10" presetClass="exit" presetSubtype="0" fill="hold" grpId="0" nodeType="withEffect">
                                  <p:stCondLst>
                                    <p:cond delay="0"/>
                                  </p:stCondLst>
                                  <p:childTnLst>
                                    <p:animEffect transition="out" filter="fade">
                                      <p:cBhvr>
                                        <p:cTn id="129" dur="500"/>
                                        <p:tgtEl>
                                          <p:spTgt spid="54"/>
                                        </p:tgtEl>
                                      </p:cBhvr>
                                    </p:animEffect>
                                    <p:set>
                                      <p:cBhvr>
                                        <p:cTn id="130" dur="1" fill="hold">
                                          <p:stCondLst>
                                            <p:cond delay="499"/>
                                          </p:stCondLst>
                                        </p:cTn>
                                        <p:tgtEl>
                                          <p:spTgt spid="54"/>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500"/>
                                        <p:tgtEl>
                                          <p:spTgt spid="55"/>
                                        </p:tgtEl>
                                      </p:cBhvr>
                                    </p:animEffect>
                                    <p:set>
                                      <p:cBhvr>
                                        <p:cTn id="133" dur="1" fill="hold">
                                          <p:stCondLst>
                                            <p:cond delay="499"/>
                                          </p:stCondLst>
                                        </p:cTn>
                                        <p:tgtEl>
                                          <p:spTgt spid="55"/>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500"/>
                                        <p:tgtEl>
                                          <p:spTgt spid="56"/>
                                        </p:tgtEl>
                                      </p:cBhvr>
                                    </p:animEffect>
                                    <p:set>
                                      <p:cBhvr>
                                        <p:cTn id="136" dur="1" fill="hold">
                                          <p:stCondLst>
                                            <p:cond delay="499"/>
                                          </p:stCondLst>
                                        </p:cTn>
                                        <p:tgtEl>
                                          <p:spTgt spid="56"/>
                                        </p:tgtEl>
                                        <p:attrNameLst>
                                          <p:attrName>style.visibility</p:attrName>
                                        </p:attrNameLst>
                                      </p:cBhvr>
                                      <p:to>
                                        <p:strVal val="hidden"/>
                                      </p:to>
                                    </p:set>
                                  </p:childTnLst>
                                </p:cTn>
                              </p:par>
                              <p:par>
                                <p:cTn id="137" presetID="10" presetClass="exit" presetSubtype="0" fill="hold" grpId="0" nodeType="withEffect">
                                  <p:stCondLst>
                                    <p:cond delay="0"/>
                                  </p:stCondLst>
                                  <p:childTnLst>
                                    <p:animEffect transition="out" filter="fade">
                                      <p:cBhvr>
                                        <p:cTn id="138" dur="500"/>
                                        <p:tgtEl>
                                          <p:spTgt spid="57"/>
                                        </p:tgtEl>
                                      </p:cBhvr>
                                    </p:animEffect>
                                    <p:set>
                                      <p:cBhvr>
                                        <p:cTn id="139" dur="1" fill="hold">
                                          <p:stCondLst>
                                            <p:cond delay="499"/>
                                          </p:stCondLst>
                                        </p:cTn>
                                        <p:tgtEl>
                                          <p:spTgt spid="57"/>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500"/>
                                        <p:tgtEl>
                                          <p:spTgt spid="58"/>
                                        </p:tgtEl>
                                      </p:cBhvr>
                                    </p:animEffect>
                                    <p:set>
                                      <p:cBhvr>
                                        <p:cTn id="142" dur="1" fill="hold">
                                          <p:stCondLst>
                                            <p:cond delay="499"/>
                                          </p:stCondLst>
                                        </p:cTn>
                                        <p:tgtEl>
                                          <p:spTgt spid="58"/>
                                        </p:tgtEl>
                                        <p:attrNameLst>
                                          <p:attrName>style.visibility</p:attrName>
                                        </p:attrNameLst>
                                      </p:cBhvr>
                                      <p:to>
                                        <p:strVal val="hidden"/>
                                      </p:to>
                                    </p:set>
                                  </p:childTnLst>
                                </p:cTn>
                              </p:par>
                              <p:par>
                                <p:cTn id="143" presetID="10" presetClass="exit" presetSubtype="0" fill="hold" grpId="0" nodeType="withEffect">
                                  <p:stCondLst>
                                    <p:cond delay="0"/>
                                  </p:stCondLst>
                                  <p:childTnLst>
                                    <p:animEffect transition="out" filter="fade">
                                      <p:cBhvr>
                                        <p:cTn id="144" dur="500"/>
                                        <p:tgtEl>
                                          <p:spTgt spid="59"/>
                                        </p:tgtEl>
                                      </p:cBhvr>
                                    </p:animEffect>
                                    <p:set>
                                      <p:cBhvr>
                                        <p:cTn id="145" dur="1" fill="hold">
                                          <p:stCondLst>
                                            <p:cond delay="499"/>
                                          </p:stCondLst>
                                        </p:cTn>
                                        <p:tgtEl>
                                          <p:spTgt spid="59"/>
                                        </p:tgtEl>
                                        <p:attrNameLst>
                                          <p:attrName>style.visibility</p:attrName>
                                        </p:attrNameLst>
                                      </p:cBhvr>
                                      <p:to>
                                        <p:strVal val="hidden"/>
                                      </p:to>
                                    </p:set>
                                  </p:childTnLst>
                                </p:cTn>
                              </p:par>
                              <p:par>
                                <p:cTn id="146" presetID="10" presetClass="exit" presetSubtype="0" fill="hold" grpId="0" nodeType="withEffect">
                                  <p:stCondLst>
                                    <p:cond delay="0"/>
                                  </p:stCondLst>
                                  <p:childTnLst>
                                    <p:animEffect transition="out" filter="fade">
                                      <p:cBhvr>
                                        <p:cTn id="147" dur="500"/>
                                        <p:tgtEl>
                                          <p:spTgt spid="60"/>
                                        </p:tgtEl>
                                      </p:cBhvr>
                                    </p:animEffect>
                                    <p:set>
                                      <p:cBhvr>
                                        <p:cTn id="148" dur="1" fill="hold">
                                          <p:stCondLst>
                                            <p:cond delay="499"/>
                                          </p:stCondLst>
                                        </p:cTn>
                                        <p:tgtEl>
                                          <p:spTgt spid="60"/>
                                        </p:tgtEl>
                                        <p:attrNameLst>
                                          <p:attrName>style.visibility</p:attrName>
                                        </p:attrNameLst>
                                      </p:cBhvr>
                                      <p:to>
                                        <p:strVal val="hidden"/>
                                      </p:to>
                                    </p:set>
                                  </p:childTnLst>
                                </p:cTn>
                              </p:par>
                              <p:par>
                                <p:cTn id="149" presetID="10" presetClass="exit" presetSubtype="0" fill="hold" grpId="0" nodeType="withEffect">
                                  <p:stCondLst>
                                    <p:cond delay="0"/>
                                  </p:stCondLst>
                                  <p:childTnLst>
                                    <p:animEffect transition="out" filter="fade">
                                      <p:cBhvr>
                                        <p:cTn id="150" dur="500"/>
                                        <p:tgtEl>
                                          <p:spTgt spid="61"/>
                                        </p:tgtEl>
                                      </p:cBhvr>
                                    </p:animEffect>
                                    <p:set>
                                      <p:cBhvr>
                                        <p:cTn id="151" dur="1" fill="hold">
                                          <p:stCondLst>
                                            <p:cond delay="499"/>
                                          </p:stCondLst>
                                        </p:cTn>
                                        <p:tgtEl>
                                          <p:spTgt spid="61"/>
                                        </p:tgtEl>
                                        <p:attrNameLst>
                                          <p:attrName>style.visibility</p:attrName>
                                        </p:attrNameLst>
                                      </p:cBhvr>
                                      <p:to>
                                        <p:strVal val="hidden"/>
                                      </p:to>
                                    </p:set>
                                  </p:childTnLst>
                                </p:cTn>
                              </p:par>
                              <p:par>
                                <p:cTn id="152" presetID="10" presetClass="exit" presetSubtype="0" fill="hold" grpId="0" nodeType="withEffect">
                                  <p:stCondLst>
                                    <p:cond delay="0"/>
                                  </p:stCondLst>
                                  <p:childTnLst>
                                    <p:animEffect transition="out" filter="fade">
                                      <p:cBhvr>
                                        <p:cTn id="153" dur="500"/>
                                        <p:tgtEl>
                                          <p:spTgt spid="62"/>
                                        </p:tgtEl>
                                      </p:cBhvr>
                                    </p:animEffect>
                                    <p:set>
                                      <p:cBhvr>
                                        <p:cTn id="154" dur="1" fill="hold">
                                          <p:stCondLst>
                                            <p:cond delay="499"/>
                                          </p:stCondLst>
                                        </p:cTn>
                                        <p:tgtEl>
                                          <p:spTgt spid="62"/>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63"/>
                                        </p:tgtEl>
                                      </p:cBhvr>
                                    </p:animEffect>
                                    <p:set>
                                      <p:cBhvr>
                                        <p:cTn id="157" dur="1" fill="hold">
                                          <p:stCondLst>
                                            <p:cond delay="499"/>
                                          </p:stCondLst>
                                        </p:cTn>
                                        <p:tgtEl>
                                          <p:spTgt spid="63"/>
                                        </p:tgtEl>
                                        <p:attrNameLst>
                                          <p:attrName>style.visibility</p:attrName>
                                        </p:attrNameLst>
                                      </p:cBhvr>
                                      <p:to>
                                        <p:strVal val="hidden"/>
                                      </p:to>
                                    </p:set>
                                  </p:childTnLst>
                                </p:cTn>
                              </p:par>
                              <p:par>
                                <p:cTn id="158" presetID="10" presetClass="exit" presetSubtype="0" fill="hold" grpId="0" nodeType="withEffect">
                                  <p:stCondLst>
                                    <p:cond delay="0"/>
                                  </p:stCondLst>
                                  <p:childTnLst>
                                    <p:animEffect transition="out" filter="fade">
                                      <p:cBhvr>
                                        <p:cTn id="159" dur="500"/>
                                        <p:tgtEl>
                                          <p:spTgt spid="64"/>
                                        </p:tgtEl>
                                      </p:cBhvr>
                                    </p:animEffect>
                                    <p:set>
                                      <p:cBhvr>
                                        <p:cTn id="160" dur="1" fill="hold">
                                          <p:stCondLst>
                                            <p:cond delay="499"/>
                                          </p:stCondLst>
                                        </p:cTn>
                                        <p:tgtEl>
                                          <p:spTgt spid="64"/>
                                        </p:tgtEl>
                                        <p:attrNameLst>
                                          <p:attrName>style.visibility</p:attrName>
                                        </p:attrNameLst>
                                      </p:cBhvr>
                                      <p:to>
                                        <p:strVal val="hidden"/>
                                      </p:to>
                                    </p:set>
                                  </p:childTnLst>
                                </p:cTn>
                              </p:par>
                              <p:par>
                                <p:cTn id="161" presetID="10" presetClass="exit" presetSubtype="0" fill="hold" grpId="0" nodeType="withEffect">
                                  <p:stCondLst>
                                    <p:cond delay="0"/>
                                  </p:stCondLst>
                                  <p:childTnLst>
                                    <p:animEffect transition="out" filter="fade">
                                      <p:cBhvr>
                                        <p:cTn id="162" dur="500"/>
                                        <p:tgtEl>
                                          <p:spTgt spid="65"/>
                                        </p:tgtEl>
                                      </p:cBhvr>
                                    </p:animEffect>
                                    <p:set>
                                      <p:cBhvr>
                                        <p:cTn id="163" dur="1" fill="hold">
                                          <p:stCondLst>
                                            <p:cond delay="499"/>
                                          </p:stCondLst>
                                        </p:cTn>
                                        <p:tgtEl>
                                          <p:spTgt spid="65"/>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66"/>
                                        </p:tgtEl>
                                      </p:cBhvr>
                                    </p:animEffect>
                                    <p:set>
                                      <p:cBhvr>
                                        <p:cTn id="166" dur="1" fill="hold">
                                          <p:stCondLst>
                                            <p:cond delay="499"/>
                                          </p:stCondLst>
                                        </p:cTn>
                                        <p:tgtEl>
                                          <p:spTgt spid="66"/>
                                        </p:tgtEl>
                                        <p:attrNameLst>
                                          <p:attrName>style.visibility</p:attrName>
                                        </p:attrNameLst>
                                      </p:cBhvr>
                                      <p:to>
                                        <p:strVal val="hidden"/>
                                      </p:to>
                                    </p:set>
                                  </p:childTnLst>
                                </p:cTn>
                              </p:par>
                              <p:par>
                                <p:cTn id="167" presetID="10" presetClass="exit" presetSubtype="0" fill="hold" grpId="0" nodeType="withEffect">
                                  <p:stCondLst>
                                    <p:cond delay="0"/>
                                  </p:stCondLst>
                                  <p:childTnLst>
                                    <p:animEffect transition="out" filter="fade">
                                      <p:cBhvr>
                                        <p:cTn id="168" dur="500"/>
                                        <p:tgtEl>
                                          <p:spTgt spid="67"/>
                                        </p:tgtEl>
                                      </p:cBhvr>
                                    </p:animEffect>
                                    <p:set>
                                      <p:cBhvr>
                                        <p:cTn id="169" dur="1" fill="hold">
                                          <p:stCondLst>
                                            <p:cond delay="499"/>
                                          </p:stCondLst>
                                        </p:cTn>
                                        <p:tgtEl>
                                          <p:spTgt spid="67"/>
                                        </p:tgtEl>
                                        <p:attrNameLst>
                                          <p:attrName>style.visibility</p:attrName>
                                        </p:attrNameLst>
                                      </p:cBhvr>
                                      <p:to>
                                        <p:strVal val="hidden"/>
                                      </p:to>
                                    </p:set>
                                  </p:childTnLst>
                                </p:cTn>
                              </p:par>
                              <p:par>
                                <p:cTn id="170" presetID="10" presetClass="exit" presetSubtype="0" fill="hold" grpId="0" nodeType="withEffect">
                                  <p:stCondLst>
                                    <p:cond delay="0"/>
                                  </p:stCondLst>
                                  <p:childTnLst>
                                    <p:animEffect transition="out" filter="fade">
                                      <p:cBhvr>
                                        <p:cTn id="171" dur="500"/>
                                        <p:tgtEl>
                                          <p:spTgt spid="68"/>
                                        </p:tgtEl>
                                      </p:cBhvr>
                                    </p:animEffect>
                                    <p:set>
                                      <p:cBhvr>
                                        <p:cTn id="172" dur="1" fill="hold">
                                          <p:stCondLst>
                                            <p:cond delay="499"/>
                                          </p:stCondLst>
                                        </p:cTn>
                                        <p:tgtEl>
                                          <p:spTgt spid="68"/>
                                        </p:tgtEl>
                                        <p:attrNameLst>
                                          <p:attrName>style.visibility</p:attrName>
                                        </p:attrNameLst>
                                      </p:cBhvr>
                                      <p:to>
                                        <p:strVal val="hidden"/>
                                      </p:to>
                                    </p:set>
                                  </p:childTnLst>
                                </p:cTn>
                              </p:par>
                              <p:par>
                                <p:cTn id="173" presetID="10" presetClass="exit" presetSubtype="0" fill="hold" grpId="0" nodeType="withEffect">
                                  <p:stCondLst>
                                    <p:cond delay="0"/>
                                  </p:stCondLst>
                                  <p:childTnLst>
                                    <p:animEffect transition="out" filter="fade">
                                      <p:cBhvr>
                                        <p:cTn id="174" dur="500"/>
                                        <p:tgtEl>
                                          <p:spTgt spid="69"/>
                                        </p:tgtEl>
                                      </p:cBhvr>
                                    </p:animEffect>
                                    <p:set>
                                      <p:cBhvr>
                                        <p:cTn id="175" dur="1" fill="hold">
                                          <p:stCondLst>
                                            <p:cond delay="499"/>
                                          </p:stCondLst>
                                        </p:cTn>
                                        <p:tgtEl>
                                          <p:spTgt spid="69"/>
                                        </p:tgtEl>
                                        <p:attrNameLst>
                                          <p:attrName>style.visibility</p:attrName>
                                        </p:attrNameLst>
                                      </p:cBhvr>
                                      <p:to>
                                        <p:strVal val="hidden"/>
                                      </p:to>
                                    </p:set>
                                  </p:childTnLst>
                                </p:cTn>
                              </p:par>
                              <p:par>
                                <p:cTn id="176" presetID="10" presetClass="exit" presetSubtype="0" fill="hold" grpId="0" nodeType="withEffect">
                                  <p:stCondLst>
                                    <p:cond delay="0"/>
                                  </p:stCondLst>
                                  <p:childTnLst>
                                    <p:animEffect transition="out" filter="fade">
                                      <p:cBhvr>
                                        <p:cTn id="177" dur="500"/>
                                        <p:tgtEl>
                                          <p:spTgt spid="70"/>
                                        </p:tgtEl>
                                      </p:cBhvr>
                                    </p:animEffect>
                                    <p:set>
                                      <p:cBhvr>
                                        <p:cTn id="178" dur="1" fill="hold">
                                          <p:stCondLst>
                                            <p:cond delay="499"/>
                                          </p:stCondLst>
                                        </p:cTn>
                                        <p:tgtEl>
                                          <p:spTgt spid="70"/>
                                        </p:tgtEl>
                                        <p:attrNameLst>
                                          <p:attrName>style.visibility</p:attrName>
                                        </p:attrNameLst>
                                      </p:cBhvr>
                                      <p:to>
                                        <p:strVal val="hidden"/>
                                      </p:to>
                                    </p:set>
                                  </p:childTnLst>
                                </p:cTn>
                              </p:par>
                              <p:par>
                                <p:cTn id="179" presetID="10" presetClass="exit" presetSubtype="0" fill="hold" grpId="0" nodeType="withEffect">
                                  <p:stCondLst>
                                    <p:cond delay="0"/>
                                  </p:stCondLst>
                                  <p:childTnLst>
                                    <p:animEffect transition="out" filter="fade">
                                      <p:cBhvr>
                                        <p:cTn id="180" dur="500"/>
                                        <p:tgtEl>
                                          <p:spTgt spid="71"/>
                                        </p:tgtEl>
                                      </p:cBhvr>
                                    </p:animEffect>
                                    <p:set>
                                      <p:cBhvr>
                                        <p:cTn id="181" dur="1" fill="hold">
                                          <p:stCondLst>
                                            <p:cond delay="499"/>
                                          </p:stCondLst>
                                        </p:cTn>
                                        <p:tgtEl>
                                          <p:spTgt spid="71"/>
                                        </p:tgtEl>
                                        <p:attrNameLst>
                                          <p:attrName>style.visibility</p:attrName>
                                        </p:attrNameLst>
                                      </p:cBhvr>
                                      <p:to>
                                        <p:strVal val="hidden"/>
                                      </p:to>
                                    </p:set>
                                  </p:childTnLst>
                                </p:cTn>
                              </p:par>
                              <p:par>
                                <p:cTn id="182" presetID="10" presetClass="exit" presetSubtype="0" fill="hold" grpId="0" nodeType="withEffect">
                                  <p:stCondLst>
                                    <p:cond delay="0"/>
                                  </p:stCondLst>
                                  <p:childTnLst>
                                    <p:animEffect transition="out" filter="fade">
                                      <p:cBhvr>
                                        <p:cTn id="183" dur="500"/>
                                        <p:tgtEl>
                                          <p:spTgt spid="72"/>
                                        </p:tgtEl>
                                      </p:cBhvr>
                                    </p:animEffect>
                                    <p:set>
                                      <p:cBhvr>
                                        <p:cTn id="184" dur="1" fill="hold">
                                          <p:stCondLst>
                                            <p:cond delay="499"/>
                                          </p:stCondLst>
                                        </p:cTn>
                                        <p:tgtEl>
                                          <p:spTgt spid="72"/>
                                        </p:tgtEl>
                                        <p:attrNameLst>
                                          <p:attrName>style.visibility</p:attrName>
                                        </p:attrNameLst>
                                      </p:cBhvr>
                                      <p:to>
                                        <p:strVal val="hidden"/>
                                      </p:to>
                                    </p:set>
                                  </p:childTnLst>
                                </p:cTn>
                              </p:par>
                              <p:par>
                                <p:cTn id="185" presetID="10" presetClass="exit" presetSubtype="0" fill="hold" grpId="0" nodeType="withEffect">
                                  <p:stCondLst>
                                    <p:cond delay="0"/>
                                  </p:stCondLst>
                                  <p:childTnLst>
                                    <p:animEffect transition="out" filter="fade">
                                      <p:cBhvr>
                                        <p:cTn id="186" dur="500"/>
                                        <p:tgtEl>
                                          <p:spTgt spid="73"/>
                                        </p:tgtEl>
                                      </p:cBhvr>
                                    </p:animEffect>
                                    <p:set>
                                      <p:cBhvr>
                                        <p:cTn id="187" dur="1" fill="hold">
                                          <p:stCondLst>
                                            <p:cond delay="499"/>
                                          </p:stCondLst>
                                        </p:cTn>
                                        <p:tgtEl>
                                          <p:spTgt spid="73"/>
                                        </p:tgtEl>
                                        <p:attrNameLst>
                                          <p:attrName>style.visibility</p:attrName>
                                        </p:attrNameLst>
                                      </p:cBhvr>
                                      <p:to>
                                        <p:strVal val="hidden"/>
                                      </p:to>
                                    </p:set>
                                  </p:childTnLst>
                                </p:cTn>
                              </p:par>
                              <p:par>
                                <p:cTn id="188" presetID="10" presetClass="exit" presetSubtype="0" fill="hold" grpId="0" nodeType="withEffect">
                                  <p:stCondLst>
                                    <p:cond delay="0"/>
                                  </p:stCondLst>
                                  <p:childTnLst>
                                    <p:animEffect transition="out" filter="fade">
                                      <p:cBhvr>
                                        <p:cTn id="189" dur="500"/>
                                        <p:tgtEl>
                                          <p:spTgt spid="74"/>
                                        </p:tgtEl>
                                      </p:cBhvr>
                                    </p:animEffect>
                                    <p:set>
                                      <p:cBhvr>
                                        <p:cTn id="190" dur="1" fill="hold">
                                          <p:stCondLst>
                                            <p:cond delay="499"/>
                                          </p:stCondLst>
                                        </p:cTn>
                                        <p:tgtEl>
                                          <p:spTgt spid="74"/>
                                        </p:tgtEl>
                                        <p:attrNameLst>
                                          <p:attrName>style.visibility</p:attrName>
                                        </p:attrNameLst>
                                      </p:cBhvr>
                                      <p:to>
                                        <p:strVal val="hidden"/>
                                      </p:to>
                                    </p:set>
                                  </p:childTnLst>
                                </p:cTn>
                              </p:par>
                              <p:par>
                                <p:cTn id="191" presetID="10" presetClass="exit" presetSubtype="0" fill="hold" grpId="0" nodeType="withEffect">
                                  <p:stCondLst>
                                    <p:cond delay="0"/>
                                  </p:stCondLst>
                                  <p:childTnLst>
                                    <p:animEffect transition="out" filter="fade">
                                      <p:cBhvr>
                                        <p:cTn id="192" dur="500"/>
                                        <p:tgtEl>
                                          <p:spTgt spid="75"/>
                                        </p:tgtEl>
                                      </p:cBhvr>
                                    </p:animEffect>
                                    <p:set>
                                      <p:cBhvr>
                                        <p:cTn id="193" dur="1" fill="hold">
                                          <p:stCondLst>
                                            <p:cond delay="499"/>
                                          </p:stCondLst>
                                        </p:cTn>
                                        <p:tgtEl>
                                          <p:spTgt spid="75"/>
                                        </p:tgtEl>
                                        <p:attrNameLst>
                                          <p:attrName>style.visibility</p:attrName>
                                        </p:attrNameLst>
                                      </p:cBhvr>
                                      <p:to>
                                        <p:strVal val="hidden"/>
                                      </p:to>
                                    </p:set>
                                  </p:childTnLst>
                                </p:cTn>
                              </p:par>
                              <p:par>
                                <p:cTn id="194" presetID="10" presetClass="exit" presetSubtype="0" fill="hold" grpId="0" nodeType="withEffect">
                                  <p:stCondLst>
                                    <p:cond delay="0"/>
                                  </p:stCondLst>
                                  <p:childTnLst>
                                    <p:animEffect transition="out" filter="fade">
                                      <p:cBhvr>
                                        <p:cTn id="195" dur="500"/>
                                        <p:tgtEl>
                                          <p:spTgt spid="77"/>
                                        </p:tgtEl>
                                      </p:cBhvr>
                                    </p:animEffect>
                                    <p:set>
                                      <p:cBhvr>
                                        <p:cTn id="196" dur="1" fill="hold">
                                          <p:stCondLst>
                                            <p:cond delay="499"/>
                                          </p:stCondLst>
                                        </p:cTn>
                                        <p:tgtEl>
                                          <p:spTgt spid="77"/>
                                        </p:tgtEl>
                                        <p:attrNameLst>
                                          <p:attrName>style.visibility</p:attrName>
                                        </p:attrNameLst>
                                      </p:cBhvr>
                                      <p:to>
                                        <p:strVal val="hidden"/>
                                      </p:to>
                                    </p:set>
                                  </p:childTnLst>
                                </p:cTn>
                              </p:par>
                              <p:par>
                                <p:cTn id="197" presetID="10" presetClass="exit" presetSubtype="0" fill="hold" grpId="0" nodeType="withEffect">
                                  <p:stCondLst>
                                    <p:cond delay="0"/>
                                  </p:stCondLst>
                                  <p:childTnLst>
                                    <p:animEffect transition="out" filter="fade">
                                      <p:cBhvr>
                                        <p:cTn id="198" dur="500"/>
                                        <p:tgtEl>
                                          <p:spTgt spid="78"/>
                                        </p:tgtEl>
                                      </p:cBhvr>
                                    </p:animEffect>
                                    <p:set>
                                      <p:cBhvr>
                                        <p:cTn id="199" dur="1" fill="hold">
                                          <p:stCondLst>
                                            <p:cond delay="499"/>
                                          </p:stCondLst>
                                        </p:cTn>
                                        <p:tgtEl>
                                          <p:spTgt spid="78"/>
                                        </p:tgtEl>
                                        <p:attrNameLst>
                                          <p:attrName>style.visibility</p:attrName>
                                        </p:attrNameLst>
                                      </p:cBhvr>
                                      <p:to>
                                        <p:strVal val="hidden"/>
                                      </p:to>
                                    </p:set>
                                  </p:childTnLst>
                                </p:cTn>
                              </p:par>
                              <p:par>
                                <p:cTn id="200" presetID="10" presetClass="exit" presetSubtype="0" fill="hold" grpId="0" nodeType="withEffect">
                                  <p:stCondLst>
                                    <p:cond delay="0"/>
                                  </p:stCondLst>
                                  <p:childTnLst>
                                    <p:animEffect transition="out" filter="fade">
                                      <p:cBhvr>
                                        <p:cTn id="201" dur="500"/>
                                        <p:tgtEl>
                                          <p:spTgt spid="79"/>
                                        </p:tgtEl>
                                      </p:cBhvr>
                                    </p:animEffect>
                                    <p:set>
                                      <p:cBhvr>
                                        <p:cTn id="202" dur="1" fill="hold">
                                          <p:stCondLst>
                                            <p:cond delay="499"/>
                                          </p:stCondLst>
                                        </p:cTn>
                                        <p:tgtEl>
                                          <p:spTgt spid="79"/>
                                        </p:tgtEl>
                                        <p:attrNameLst>
                                          <p:attrName>style.visibility</p:attrName>
                                        </p:attrNameLst>
                                      </p:cBhvr>
                                      <p:to>
                                        <p:strVal val="hidden"/>
                                      </p:to>
                                    </p:set>
                                  </p:childTnLst>
                                </p:cTn>
                              </p:par>
                              <p:par>
                                <p:cTn id="203" presetID="10" presetClass="exit" presetSubtype="0" fill="hold" grpId="0" nodeType="withEffect">
                                  <p:stCondLst>
                                    <p:cond delay="0"/>
                                  </p:stCondLst>
                                  <p:childTnLst>
                                    <p:animEffect transition="out" filter="fade">
                                      <p:cBhvr>
                                        <p:cTn id="204" dur="500"/>
                                        <p:tgtEl>
                                          <p:spTgt spid="80"/>
                                        </p:tgtEl>
                                      </p:cBhvr>
                                    </p:animEffect>
                                    <p:set>
                                      <p:cBhvr>
                                        <p:cTn id="205" dur="1" fill="hold">
                                          <p:stCondLst>
                                            <p:cond delay="499"/>
                                          </p:stCondLst>
                                        </p:cTn>
                                        <p:tgtEl>
                                          <p:spTgt spid="80"/>
                                        </p:tgtEl>
                                        <p:attrNameLst>
                                          <p:attrName>style.visibility</p:attrName>
                                        </p:attrNameLst>
                                      </p:cBhvr>
                                      <p:to>
                                        <p:strVal val="hidden"/>
                                      </p:to>
                                    </p:set>
                                  </p:childTnLst>
                                </p:cTn>
                              </p:par>
                              <p:par>
                                <p:cTn id="206" presetID="10" presetClass="exit" presetSubtype="0" fill="hold" grpId="0" nodeType="withEffect">
                                  <p:stCondLst>
                                    <p:cond delay="0"/>
                                  </p:stCondLst>
                                  <p:childTnLst>
                                    <p:animEffect transition="out" filter="fade">
                                      <p:cBhvr>
                                        <p:cTn id="207" dur="500"/>
                                        <p:tgtEl>
                                          <p:spTgt spid="82"/>
                                        </p:tgtEl>
                                      </p:cBhvr>
                                    </p:animEffect>
                                    <p:set>
                                      <p:cBhvr>
                                        <p:cTn id="208" dur="1" fill="hold">
                                          <p:stCondLst>
                                            <p:cond delay="499"/>
                                          </p:stCondLst>
                                        </p:cTn>
                                        <p:tgtEl>
                                          <p:spTgt spid="82"/>
                                        </p:tgtEl>
                                        <p:attrNameLst>
                                          <p:attrName>style.visibility</p:attrName>
                                        </p:attrNameLst>
                                      </p:cBhvr>
                                      <p:to>
                                        <p:strVal val="hidden"/>
                                      </p:to>
                                    </p:set>
                                  </p:childTnLst>
                                </p:cTn>
                              </p:par>
                              <p:par>
                                <p:cTn id="209" presetID="10" presetClass="exit" presetSubtype="0" fill="hold" grpId="0" nodeType="withEffect">
                                  <p:stCondLst>
                                    <p:cond delay="0"/>
                                  </p:stCondLst>
                                  <p:childTnLst>
                                    <p:animEffect transition="out" filter="fade">
                                      <p:cBhvr>
                                        <p:cTn id="210" dur="500"/>
                                        <p:tgtEl>
                                          <p:spTgt spid="83"/>
                                        </p:tgtEl>
                                      </p:cBhvr>
                                    </p:animEffect>
                                    <p:set>
                                      <p:cBhvr>
                                        <p:cTn id="211" dur="1" fill="hold">
                                          <p:stCondLst>
                                            <p:cond delay="499"/>
                                          </p:stCondLst>
                                        </p:cTn>
                                        <p:tgtEl>
                                          <p:spTgt spid="83"/>
                                        </p:tgtEl>
                                        <p:attrNameLst>
                                          <p:attrName>style.visibility</p:attrName>
                                        </p:attrNameLst>
                                      </p:cBhvr>
                                      <p:to>
                                        <p:strVal val="hidden"/>
                                      </p:to>
                                    </p:set>
                                  </p:childTnLst>
                                </p:cTn>
                              </p:par>
                              <p:par>
                                <p:cTn id="212" presetID="10" presetClass="exit" presetSubtype="0" fill="hold" grpId="0" nodeType="withEffect">
                                  <p:stCondLst>
                                    <p:cond delay="0"/>
                                  </p:stCondLst>
                                  <p:childTnLst>
                                    <p:animEffect transition="out" filter="fade">
                                      <p:cBhvr>
                                        <p:cTn id="213" dur="500"/>
                                        <p:tgtEl>
                                          <p:spTgt spid="84"/>
                                        </p:tgtEl>
                                      </p:cBhvr>
                                    </p:animEffect>
                                    <p:set>
                                      <p:cBhvr>
                                        <p:cTn id="214" dur="1" fill="hold">
                                          <p:stCondLst>
                                            <p:cond delay="499"/>
                                          </p:stCondLst>
                                        </p:cTn>
                                        <p:tgtEl>
                                          <p:spTgt spid="84"/>
                                        </p:tgtEl>
                                        <p:attrNameLst>
                                          <p:attrName>style.visibility</p:attrName>
                                        </p:attrNameLst>
                                      </p:cBhvr>
                                      <p:to>
                                        <p:strVal val="hidden"/>
                                      </p:to>
                                    </p:set>
                                  </p:childTnLst>
                                </p:cTn>
                              </p:par>
                              <p:par>
                                <p:cTn id="215" presetID="10" presetClass="exit" presetSubtype="0" fill="hold" grpId="0" nodeType="withEffect">
                                  <p:stCondLst>
                                    <p:cond delay="0"/>
                                  </p:stCondLst>
                                  <p:childTnLst>
                                    <p:animEffect transition="out" filter="fade">
                                      <p:cBhvr>
                                        <p:cTn id="216" dur="500"/>
                                        <p:tgtEl>
                                          <p:spTgt spid="85"/>
                                        </p:tgtEl>
                                      </p:cBhvr>
                                    </p:animEffect>
                                    <p:set>
                                      <p:cBhvr>
                                        <p:cTn id="217" dur="1" fill="hold">
                                          <p:stCondLst>
                                            <p:cond delay="499"/>
                                          </p:stCondLst>
                                        </p:cTn>
                                        <p:tgtEl>
                                          <p:spTgt spid="85"/>
                                        </p:tgtEl>
                                        <p:attrNameLst>
                                          <p:attrName>style.visibility</p:attrName>
                                        </p:attrNameLst>
                                      </p:cBhvr>
                                      <p:to>
                                        <p:strVal val="hidden"/>
                                      </p:to>
                                    </p:set>
                                  </p:childTnLst>
                                </p:cTn>
                              </p:par>
                              <p:par>
                                <p:cTn id="218" presetID="10" presetClass="exit" presetSubtype="0" fill="hold" grpId="0" nodeType="withEffect">
                                  <p:stCondLst>
                                    <p:cond delay="0"/>
                                  </p:stCondLst>
                                  <p:childTnLst>
                                    <p:animEffect transition="out" filter="fade">
                                      <p:cBhvr>
                                        <p:cTn id="219" dur="500"/>
                                        <p:tgtEl>
                                          <p:spTgt spid="86"/>
                                        </p:tgtEl>
                                      </p:cBhvr>
                                    </p:animEffect>
                                    <p:set>
                                      <p:cBhvr>
                                        <p:cTn id="220" dur="1" fill="hold">
                                          <p:stCondLst>
                                            <p:cond delay="499"/>
                                          </p:stCondLst>
                                        </p:cTn>
                                        <p:tgtEl>
                                          <p:spTgt spid="86"/>
                                        </p:tgtEl>
                                        <p:attrNameLst>
                                          <p:attrName>style.visibility</p:attrName>
                                        </p:attrNameLst>
                                      </p:cBhvr>
                                      <p:to>
                                        <p:strVal val="hidden"/>
                                      </p:to>
                                    </p:set>
                                  </p:childTnLst>
                                </p:cTn>
                              </p:par>
                              <p:par>
                                <p:cTn id="221" presetID="10" presetClass="exit" presetSubtype="0" fill="hold" grpId="0" nodeType="withEffect">
                                  <p:stCondLst>
                                    <p:cond delay="0"/>
                                  </p:stCondLst>
                                  <p:childTnLst>
                                    <p:animEffect transition="out" filter="fade">
                                      <p:cBhvr>
                                        <p:cTn id="222" dur="500"/>
                                        <p:tgtEl>
                                          <p:spTgt spid="87"/>
                                        </p:tgtEl>
                                      </p:cBhvr>
                                    </p:animEffect>
                                    <p:set>
                                      <p:cBhvr>
                                        <p:cTn id="223" dur="1" fill="hold">
                                          <p:stCondLst>
                                            <p:cond delay="499"/>
                                          </p:stCondLst>
                                        </p:cTn>
                                        <p:tgtEl>
                                          <p:spTgt spid="87"/>
                                        </p:tgtEl>
                                        <p:attrNameLst>
                                          <p:attrName>style.visibility</p:attrName>
                                        </p:attrNameLst>
                                      </p:cBhvr>
                                      <p:to>
                                        <p:strVal val="hidden"/>
                                      </p:to>
                                    </p:set>
                                  </p:childTnLst>
                                </p:cTn>
                              </p:par>
                              <p:par>
                                <p:cTn id="224" presetID="10" presetClass="exit" presetSubtype="0" fill="hold" grpId="0" nodeType="withEffect">
                                  <p:stCondLst>
                                    <p:cond delay="0"/>
                                  </p:stCondLst>
                                  <p:childTnLst>
                                    <p:animEffect transition="out" filter="fade">
                                      <p:cBhvr>
                                        <p:cTn id="225" dur="500"/>
                                        <p:tgtEl>
                                          <p:spTgt spid="88"/>
                                        </p:tgtEl>
                                      </p:cBhvr>
                                    </p:animEffect>
                                    <p:set>
                                      <p:cBhvr>
                                        <p:cTn id="226" dur="1" fill="hold">
                                          <p:stCondLst>
                                            <p:cond delay="499"/>
                                          </p:stCondLst>
                                        </p:cTn>
                                        <p:tgtEl>
                                          <p:spTgt spid="88"/>
                                        </p:tgtEl>
                                        <p:attrNameLst>
                                          <p:attrName>style.visibility</p:attrName>
                                        </p:attrNameLst>
                                      </p:cBhvr>
                                      <p:to>
                                        <p:strVal val="hidden"/>
                                      </p:to>
                                    </p:set>
                                  </p:childTnLst>
                                </p:cTn>
                              </p:par>
                              <p:par>
                                <p:cTn id="227" presetID="10" presetClass="exit" presetSubtype="0" fill="hold" grpId="0" nodeType="withEffect">
                                  <p:stCondLst>
                                    <p:cond delay="0"/>
                                  </p:stCondLst>
                                  <p:childTnLst>
                                    <p:animEffect transition="out" filter="fade">
                                      <p:cBhvr>
                                        <p:cTn id="228" dur="500"/>
                                        <p:tgtEl>
                                          <p:spTgt spid="89"/>
                                        </p:tgtEl>
                                      </p:cBhvr>
                                    </p:animEffect>
                                    <p:set>
                                      <p:cBhvr>
                                        <p:cTn id="229" dur="1" fill="hold">
                                          <p:stCondLst>
                                            <p:cond delay="499"/>
                                          </p:stCondLst>
                                        </p:cTn>
                                        <p:tgtEl>
                                          <p:spTgt spid="89"/>
                                        </p:tgtEl>
                                        <p:attrNameLst>
                                          <p:attrName>style.visibility</p:attrName>
                                        </p:attrNameLst>
                                      </p:cBhvr>
                                      <p:to>
                                        <p:strVal val="hidden"/>
                                      </p:to>
                                    </p:set>
                                  </p:childTnLst>
                                </p:cTn>
                              </p:par>
                              <p:par>
                                <p:cTn id="230" presetID="10" presetClass="exit" presetSubtype="0" fill="hold" grpId="0" nodeType="withEffect">
                                  <p:stCondLst>
                                    <p:cond delay="0"/>
                                  </p:stCondLst>
                                  <p:childTnLst>
                                    <p:animEffect transition="out" filter="fade">
                                      <p:cBhvr>
                                        <p:cTn id="231" dur="500"/>
                                        <p:tgtEl>
                                          <p:spTgt spid="90"/>
                                        </p:tgtEl>
                                      </p:cBhvr>
                                    </p:animEffect>
                                    <p:set>
                                      <p:cBhvr>
                                        <p:cTn id="232" dur="1" fill="hold">
                                          <p:stCondLst>
                                            <p:cond delay="499"/>
                                          </p:stCondLst>
                                        </p:cTn>
                                        <p:tgtEl>
                                          <p:spTgt spid="90"/>
                                        </p:tgtEl>
                                        <p:attrNameLst>
                                          <p:attrName>style.visibility</p:attrName>
                                        </p:attrNameLst>
                                      </p:cBhvr>
                                      <p:to>
                                        <p:strVal val="hidden"/>
                                      </p:to>
                                    </p:set>
                                  </p:childTnLst>
                                </p:cTn>
                              </p:par>
                              <p:par>
                                <p:cTn id="233" presetID="10" presetClass="exit" presetSubtype="0" fill="hold" grpId="0" nodeType="withEffect">
                                  <p:stCondLst>
                                    <p:cond delay="0"/>
                                  </p:stCondLst>
                                  <p:childTnLst>
                                    <p:animEffect transition="out" filter="fade">
                                      <p:cBhvr>
                                        <p:cTn id="234" dur="500"/>
                                        <p:tgtEl>
                                          <p:spTgt spid="91"/>
                                        </p:tgtEl>
                                      </p:cBhvr>
                                    </p:animEffect>
                                    <p:set>
                                      <p:cBhvr>
                                        <p:cTn id="235" dur="1" fill="hold">
                                          <p:stCondLst>
                                            <p:cond delay="499"/>
                                          </p:stCondLst>
                                        </p:cTn>
                                        <p:tgtEl>
                                          <p:spTgt spid="91"/>
                                        </p:tgtEl>
                                        <p:attrNameLst>
                                          <p:attrName>style.visibility</p:attrName>
                                        </p:attrNameLst>
                                      </p:cBhvr>
                                      <p:to>
                                        <p:strVal val="hidden"/>
                                      </p:to>
                                    </p:set>
                                  </p:childTnLst>
                                </p:cTn>
                              </p:par>
                              <p:par>
                                <p:cTn id="236" presetID="10" presetClass="exit" presetSubtype="0" fill="hold" grpId="0" nodeType="withEffect">
                                  <p:stCondLst>
                                    <p:cond delay="0"/>
                                  </p:stCondLst>
                                  <p:childTnLst>
                                    <p:animEffect transition="out" filter="fade">
                                      <p:cBhvr>
                                        <p:cTn id="237" dur="500"/>
                                        <p:tgtEl>
                                          <p:spTgt spid="92"/>
                                        </p:tgtEl>
                                      </p:cBhvr>
                                    </p:animEffect>
                                    <p:set>
                                      <p:cBhvr>
                                        <p:cTn id="238" dur="1" fill="hold">
                                          <p:stCondLst>
                                            <p:cond delay="499"/>
                                          </p:stCondLst>
                                        </p:cTn>
                                        <p:tgtEl>
                                          <p:spTgt spid="92"/>
                                        </p:tgtEl>
                                        <p:attrNameLst>
                                          <p:attrName>style.visibility</p:attrName>
                                        </p:attrNameLst>
                                      </p:cBhvr>
                                      <p:to>
                                        <p:strVal val="hidden"/>
                                      </p:to>
                                    </p:set>
                                  </p:childTnLst>
                                </p:cTn>
                              </p:par>
                              <p:par>
                                <p:cTn id="239" presetID="10" presetClass="exit" presetSubtype="0" fill="hold" grpId="0" nodeType="withEffect">
                                  <p:stCondLst>
                                    <p:cond delay="0"/>
                                  </p:stCondLst>
                                  <p:childTnLst>
                                    <p:animEffect transition="out" filter="fade">
                                      <p:cBhvr>
                                        <p:cTn id="240" dur="500"/>
                                        <p:tgtEl>
                                          <p:spTgt spid="93"/>
                                        </p:tgtEl>
                                      </p:cBhvr>
                                    </p:animEffect>
                                    <p:set>
                                      <p:cBhvr>
                                        <p:cTn id="241" dur="1" fill="hold">
                                          <p:stCondLst>
                                            <p:cond delay="499"/>
                                          </p:stCondLst>
                                        </p:cTn>
                                        <p:tgtEl>
                                          <p:spTgt spid="93"/>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0"/>
                                  </p:stCondLst>
                                  <p:childTnLst>
                                    <p:set>
                                      <p:cBhvr>
                                        <p:cTn id="245" dur="1" fill="hold">
                                          <p:stCondLst>
                                            <p:cond delay="0"/>
                                          </p:stCondLst>
                                        </p:cTn>
                                        <p:tgtEl>
                                          <p:spTgt spid="104"/>
                                        </p:tgtEl>
                                        <p:attrNameLst>
                                          <p:attrName>style.visibility</p:attrName>
                                        </p:attrNameLst>
                                      </p:cBhvr>
                                      <p:to>
                                        <p:strVal val="visible"/>
                                      </p:to>
                                    </p:set>
                                    <p:animEffect transition="in" filter="fade">
                                      <p:cBhvr>
                                        <p:cTn id="246" dur="500"/>
                                        <p:tgtEl>
                                          <p:spTgt spid="104"/>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03"/>
                                        </p:tgtEl>
                                        <p:attrNameLst>
                                          <p:attrName>style.visibility</p:attrName>
                                        </p:attrNameLst>
                                      </p:cBhvr>
                                      <p:to>
                                        <p:strVal val="visible"/>
                                      </p:to>
                                    </p:set>
                                    <p:animEffect transition="in" filter="fade">
                                      <p:cBhvr>
                                        <p:cTn id="249" dur="500"/>
                                        <p:tgtEl>
                                          <p:spTgt spid="103"/>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02"/>
                                        </p:tgtEl>
                                        <p:attrNameLst>
                                          <p:attrName>style.visibility</p:attrName>
                                        </p:attrNameLst>
                                      </p:cBhvr>
                                      <p:to>
                                        <p:strVal val="visible"/>
                                      </p:to>
                                    </p:set>
                                    <p:animEffect transition="in" filter="fade">
                                      <p:cBhvr>
                                        <p:cTn id="252" dur="500"/>
                                        <p:tgtEl>
                                          <p:spTgt spid="102"/>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05"/>
                                        </p:tgtEl>
                                        <p:attrNameLst>
                                          <p:attrName>style.visibility</p:attrName>
                                        </p:attrNameLst>
                                      </p:cBhvr>
                                      <p:to>
                                        <p:strVal val="visible"/>
                                      </p:to>
                                    </p:set>
                                    <p:animEffect transition="in" filter="fade">
                                      <p:cBhvr>
                                        <p:cTn id="255" dur="500"/>
                                        <p:tgtEl>
                                          <p:spTgt spid="105"/>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94"/>
                                        </p:tgtEl>
                                        <p:attrNameLst>
                                          <p:attrName>style.visibility</p:attrName>
                                        </p:attrNameLst>
                                      </p:cBhvr>
                                      <p:to>
                                        <p:strVal val="visible"/>
                                      </p:to>
                                    </p:set>
                                    <p:animEffect transition="in" filter="fade">
                                      <p:cBhvr>
                                        <p:cTn id="258" dur="500"/>
                                        <p:tgtEl>
                                          <p:spTgt spid="94"/>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97"/>
                                        </p:tgtEl>
                                        <p:attrNameLst>
                                          <p:attrName>style.visibility</p:attrName>
                                        </p:attrNameLst>
                                      </p:cBhvr>
                                      <p:to>
                                        <p:strVal val="visible"/>
                                      </p:to>
                                    </p:set>
                                    <p:animEffect transition="in" filter="fade">
                                      <p:cBhvr>
                                        <p:cTn id="261" dur="500"/>
                                        <p:tgtEl>
                                          <p:spTgt spid="9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96"/>
                                        </p:tgtEl>
                                        <p:attrNameLst>
                                          <p:attrName>style.visibility</p:attrName>
                                        </p:attrNameLst>
                                      </p:cBhvr>
                                      <p:to>
                                        <p:strVal val="visible"/>
                                      </p:to>
                                    </p:set>
                                    <p:animEffect transition="in" filter="fade">
                                      <p:cBhvr>
                                        <p:cTn id="264" dur="500"/>
                                        <p:tgtEl>
                                          <p:spTgt spid="9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95"/>
                                        </p:tgtEl>
                                        <p:attrNameLst>
                                          <p:attrName>style.visibility</p:attrName>
                                        </p:attrNameLst>
                                      </p:cBhvr>
                                      <p:to>
                                        <p:strVal val="visible"/>
                                      </p:to>
                                    </p:set>
                                    <p:animEffect transition="in" filter="fade">
                                      <p:cBhvr>
                                        <p:cTn id="267" dur="500"/>
                                        <p:tgtEl>
                                          <p:spTgt spid="95"/>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98"/>
                                        </p:tgtEl>
                                        <p:attrNameLst>
                                          <p:attrName>style.visibility</p:attrName>
                                        </p:attrNameLst>
                                      </p:cBhvr>
                                      <p:to>
                                        <p:strVal val="visible"/>
                                      </p:to>
                                    </p:set>
                                    <p:animEffect transition="in" filter="fade">
                                      <p:cBhvr>
                                        <p:cTn id="270" dur="500"/>
                                        <p:tgtEl>
                                          <p:spTgt spid="98"/>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99"/>
                                        </p:tgtEl>
                                        <p:attrNameLst>
                                          <p:attrName>style.visibility</p:attrName>
                                        </p:attrNameLst>
                                      </p:cBhvr>
                                      <p:to>
                                        <p:strVal val="visible"/>
                                      </p:to>
                                    </p:set>
                                    <p:animEffect transition="in" filter="fade">
                                      <p:cBhvr>
                                        <p:cTn id="273" dur="500"/>
                                        <p:tgtEl>
                                          <p:spTgt spid="99"/>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00"/>
                                        </p:tgtEl>
                                        <p:attrNameLst>
                                          <p:attrName>style.visibility</p:attrName>
                                        </p:attrNameLst>
                                      </p:cBhvr>
                                      <p:to>
                                        <p:strVal val="visible"/>
                                      </p:to>
                                    </p:set>
                                    <p:animEffect transition="in" filter="fade">
                                      <p:cBhvr>
                                        <p:cTn id="276" dur="500"/>
                                        <p:tgtEl>
                                          <p:spTgt spid="100"/>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01"/>
                                        </p:tgtEl>
                                        <p:attrNameLst>
                                          <p:attrName>style.visibility</p:attrName>
                                        </p:attrNameLst>
                                      </p:cBhvr>
                                      <p:to>
                                        <p:strVal val="visible"/>
                                      </p:to>
                                    </p:set>
                                    <p:animEffect transition="in" filter="fade">
                                      <p:cBhvr>
                                        <p:cTn id="279" dur="500"/>
                                        <p:tgtEl>
                                          <p:spTgt spid="101"/>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nodeType="clickEffect">
                                  <p:stCondLst>
                                    <p:cond delay="0"/>
                                  </p:stCondLst>
                                  <p:childTnLst>
                                    <p:set>
                                      <p:cBhvr>
                                        <p:cTn id="283" dur="1" fill="hold">
                                          <p:stCondLst>
                                            <p:cond delay="0"/>
                                          </p:stCondLst>
                                        </p:cTn>
                                        <p:tgtEl>
                                          <p:spTgt spid="183"/>
                                        </p:tgtEl>
                                        <p:attrNameLst>
                                          <p:attrName>style.visibility</p:attrName>
                                        </p:attrNameLst>
                                      </p:cBhvr>
                                      <p:to>
                                        <p:strVal val="visible"/>
                                      </p:to>
                                    </p:set>
                                    <p:animEffect transition="in" filter="fade">
                                      <p:cBhvr>
                                        <p:cTn id="284" dur="500"/>
                                        <p:tgtEl>
                                          <p:spTgt spid="183"/>
                                        </p:tgtEl>
                                      </p:cBhvr>
                                    </p:animEffect>
                                  </p:childTnLst>
                                </p:cTn>
                              </p:par>
                              <p:par>
                                <p:cTn id="285" presetID="10" presetClass="entr" presetSubtype="0" fill="hold" nodeType="withEffect">
                                  <p:stCondLst>
                                    <p:cond delay="0"/>
                                  </p:stCondLst>
                                  <p:childTnLst>
                                    <p:set>
                                      <p:cBhvr>
                                        <p:cTn id="286" dur="1" fill="hold">
                                          <p:stCondLst>
                                            <p:cond delay="0"/>
                                          </p:stCondLst>
                                        </p:cTn>
                                        <p:tgtEl>
                                          <p:spTgt spid="176"/>
                                        </p:tgtEl>
                                        <p:attrNameLst>
                                          <p:attrName>style.visibility</p:attrName>
                                        </p:attrNameLst>
                                      </p:cBhvr>
                                      <p:to>
                                        <p:strVal val="visible"/>
                                      </p:to>
                                    </p:set>
                                    <p:animEffect transition="in" filter="fade">
                                      <p:cBhvr>
                                        <p:cTn id="287" dur="500"/>
                                        <p:tgtEl>
                                          <p:spTgt spid="176"/>
                                        </p:tgtEl>
                                      </p:cBhvr>
                                    </p:animEffect>
                                  </p:childTnLst>
                                </p:cTn>
                              </p:par>
                              <p:par>
                                <p:cTn id="288" presetID="10" presetClass="entr" presetSubtype="0" fill="hold" nodeType="withEffect">
                                  <p:stCondLst>
                                    <p:cond delay="0"/>
                                  </p:stCondLst>
                                  <p:childTnLst>
                                    <p:set>
                                      <p:cBhvr>
                                        <p:cTn id="289" dur="1" fill="hold">
                                          <p:stCondLst>
                                            <p:cond delay="0"/>
                                          </p:stCondLst>
                                        </p:cTn>
                                        <p:tgtEl>
                                          <p:spTgt spid="190"/>
                                        </p:tgtEl>
                                        <p:attrNameLst>
                                          <p:attrName>style.visibility</p:attrName>
                                        </p:attrNameLst>
                                      </p:cBhvr>
                                      <p:to>
                                        <p:strVal val="visible"/>
                                      </p:to>
                                    </p:set>
                                    <p:animEffect transition="in" filter="fade">
                                      <p:cBhvr>
                                        <p:cTn id="290" dur="500"/>
                                        <p:tgtEl>
                                          <p:spTgt spid="190"/>
                                        </p:tgtEl>
                                      </p:cBhvr>
                                    </p:animEffect>
                                  </p:childTnLst>
                                </p:cTn>
                              </p:par>
                              <p:par>
                                <p:cTn id="291" presetID="10" presetClass="entr" presetSubtype="0" fill="hold" nodeType="withEffect">
                                  <p:stCondLst>
                                    <p:cond delay="0"/>
                                  </p:stCondLst>
                                  <p:childTnLst>
                                    <p:set>
                                      <p:cBhvr>
                                        <p:cTn id="292" dur="1" fill="hold">
                                          <p:stCondLst>
                                            <p:cond delay="0"/>
                                          </p:stCondLst>
                                        </p:cTn>
                                        <p:tgtEl>
                                          <p:spTgt spid="197"/>
                                        </p:tgtEl>
                                        <p:attrNameLst>
                                          <p:attrName>style.visibility</p:attrName>
                                        </p:attrNameLst>
                                      </p:cBhvr>
                                      <p:to>
                                        <p:strVal val="visible"/>
                                      </p:to>
                                    </p:set>
                                    <p:animEffect transition="in" filter="fade">
                                      <p:cBhvr>
                                        <p:cTn id="293" dur="500"/>
                                        <p:tgtEl>
                                          <p:spTgt spid="197"/>
                                        </p:tgtEl>
                                      </p:cBhvr>
                                    </p:animEffect>
                                  </p:childTnLst>
                                </p:cTn>
                              </p:par>
                              <p:par>
                                <p:cTn id="294" presetID="10" presetClass="entr" presetSubtype="0" fill="hold" nodeType="withEffect">
                                  <p:stCondLst>
                                    <p:cond delay="0"/>
                                  </p:stCondLst>
                                  <p:childTnLst>
                                    <p:set>
                                      <p:cBhvr>
                                        <p:cTn id="295" dur="1" fill="hold">
                                          <p:stCondLst>
                                            <p:cond delay="0"/>
                                          </p:stCondLst>
                                        </p:cTn>
                                        <p:tgtEl>
                                          <p:spTgt spid="169"/>
                                        </p:tgtEl>
                                        <p:attrNameLst>
                                          <p:attrName>style.visibility</p:attrName>
                                        </p:attrNameLst>
                                      </p:cBhvr>
                                      <p:to>
                                        <p:strVal val="visible"/>
                                      </p:to>
                                    </p:set>
                                    <p:animEffect transition="in" filter="fade">
                                      <p:cBhvr>
                                        <p:cTn id="296" dur="500"/>
                                        <p:tgtEl>
                                          <p:spTgt spid="169"/>
                                        </p:tgtEl>
                                      </p:cBhvr>
                                    </p:animEffect>
                                  </p:childTnLst>
                                </p:cTn>
                              </p:par>
                              <p:par>
                                <p:cTn id="297" presetID="10" presetClass="entr" presetSubtype="0" fill="hold" nodeType="withEffect">
                                  <p:stCondLst>
                                    <p:cond delay="0"/>
                                  </p:stCondLst>
                                  <p:childTnLst>
                                    <p:set>
                                      <p:cBhvr>
                                        <p:cTn id="298" dur="1" fill="hold">
                                          <p:stCondLst>
                                            <p:cond delay="0"/>
                                          </p:stCondLst>
                                        </p:cTn>
                                        <p:tgtEl>
                                          <p:spTgt spid="106"/>
                                        </p:tgtEl>
                                        <p:attrNameLst>
                                          <p:attrName>style.visibility</p:attrName>
                                        </p:attrNameLst>
                                      </p:cBhvr>
                                      <p:to>
                                        <p:strVal val="visible"/>
                                      </p:to>
                                    </p:set>
                                    <p:animEffect transition="in" filter="fade">
                                      <p:cBhvr>
                                        <p:cTn id="299" dur="500"/>
                                        <p:tgtEl>
                                          <p:spTgt spid="106"/>
                                        </p:tgtEl>
                                      </p:cBhvr>
                                    </p:animEffect>
                                  </p:childTnLst>
                                </p:cTn>
                              </p:par>
                              <p:par>
                                <p:cTn id="300" presetID="10" presetClass="entr" presetSubtype="0" fill="hold" nodeType="withEffect">
                                  <p:stCondLst>
                                    <p:cond delay="0"/>
                                  </p:stCondLst>
                                  <p:childTnLst>
                                    <p:set>
                                      <p:cBhvr>
                                        <p:cTn id="301" dur="1" fill="hold">
                                          <p:stCondLst>
                                            <p:cond delay="0"/>
                                          </p:stCondLst>
                                        </p:cTn>
                                        <p:tgtEl>
                                          <p:spTgt spid="113"/>
                                        </p:tgtEl>
                                        <p:attrNameLst>
                                          <p:attrName>style.visibility</p:attrName>
                                        </p:attrNameLst>
                                      </p:cBhvr>
                                      <p:to>
                                        <p:strVal val="visible"/>
                                      </p:to>
                                    </p:set>
                                    <p:animEffect transition="in" filter="fade">
                                      <p:cBhvr>
                                        <p:cTn id="302" dur="500"/>
                                        <p:tgtEl>
                                          <p:spTgt spid="113"/>
                                        </p:tgtEl>
                                      </p:cBhvr>
                                    </p:animEffect>
                                  </p:childTnLst>
                                </p:cTn>
                              </p:par>
                              <p:par>
                                <p:cTn id="303" presetID="10" presetClass="entr" presetSubtype="0" fill="hold" nodeType="withEffect">
                                  <p:stCondLst>
                                    <p:cond delay="0"/>
                                  </p:stCondLst>
                                  <p:childTnLst>
                                    <p:set>
                                      <p:cBhvr>
                                        <p:cTn id="304" dur="1" fill="hold">
                                          <p:stCondLst>
                                            <p:cond delay="0"/>
                                          </p:stCondLst>
                                        </p:cTn>
                                        <p:tgtEl>
                                          <p:spTgt spid="127"/>
                                        </p:tgtEl>
                                        <p:attrNameLst>
                                          <p:attrName>style.visibility</p:attrName>
                                        </p:attrNameLst>
                                      </p:cBhvr>
                                      <p:to>
                                        <p:strVal val="visible"/>
                                      </p:to>
                                    </p:set>
                                    <p:animEffect transition="in" filter="fade">
                                      <p:cBhvr>
                                        <p:cTn id="305" dur="500"/>
                                        <p:tgtEl>
                                          <p:spTgt spid="127"/>
                                        </p:tgtEl>
                                      </p:cBhvr>
                                    </p:animEffect>
                                  </p:childTnLst>
                                </p:cTn>
                              </p:par>
                              <p:par>
                                <p:cTn id="306" presetID="10" presetClass="entr" presetSubtype="0" fill="hold" nodeType="withEffect">
                                  <p:stCondLst>
                                    <p:cond delay="0"/>
                                  </p:stCondLst>
                                  <p:childTnLst>
                                    <p:set>
                                      <p:cBhvr>
                                        <p:cTn id="307" dur="1" fill="hold">
                                          <p:stCondLst>
                                            <p:cond delay="0"/>
                                          </p:stCondLst>
                                        </p:cTn>
                                        <p:tgtEl>
                                          <p:spTgt spid="120"/>
                                        </p:tgtEl>
                                        <p:attrNameLst>
                                          <p:attrName>style.visibility</p:attrName>
                                        </p:attrNameLst>
                                      </p:cBhvr>
                                      <p:to>
                                        <p:strVal val="visible"/>
                                      </p:to>
                                    </p:set>
                                    <p:animEffect transition="in" filter="fade">
                                      <p:cBhvr>
                                        <p:cTn id="308" dur="500"/>
                                        <p:tgtEl>
                                          <p:spTgt spid="120"/>
                                        </p:tgtEl>
                                      </p:cBhvr>
                                    </p:animEffect>
                                  </p:childTnLst>
                                </p:cTn>
                              </p:par>
                              <p:par>
                                <p:cTn id="309" presetID="10" presetClass="entr" presetSubtype="0" fill="hold" nodeType="withEffect">
                                  <p:stCondLst>
                                    <p:cond delay="0"/>
                                  </p:stCondLst>
                                  <p:childTnLst>
                                    <p:set>
                                      <p:cBhvr>
                                        <p:cTn id="310" dur="1" fill="hold">
                                          <p:stCondLst>
                                            <p:cond delay="0"/>
                                          </p:stCondLst>
                                        </p:cTn>
                                        <p:tgtEl>
                                          <p:spTgt spid="141"/>
                                        </p:tgtEl>
                                        <p:attrNameLst>
                                          <p:attrName>style.visibility</p:attrName>
                                        </p:attrNameLst>
                                      </p:cBhvr>
                                      <p:to>
                                        <p:strVal val="visible"/>
                                      </p:to>
                                    </p:set>
                                    <p:animEffect transition="in" filter="fade">
                                      <p:cBhvr>
                                        <p:cTn id="311" dur="500"/>
                                        <p:tgtEl>
                                          <p:spTgt spid="141"/>
                                        </p:tgtEl>
                                      </p:cBhvr>
                                    </p:animEffect>
                                  </p:childTnLst>
                                </p:cTn>
                              </p:par>
                              <p:par>
                                <p:cTn id="312" presetID="10" presetClass="entr" presetSubtype="0" fill="hold" nodeType="withEffect">
                                  <p:stCondLst>
                                    <p:cond delay="0"/>
                                  </p:stCondLst>
                                  <p:childTnLst>
                                    <p:set>
                                      <p:cBhvr>
                                        <p:cTn id="313" dur="1" fill="hold">
                                          <p:stCondLst>
                                            <p:cond delay="0"/>
                                          </p:stCondLst>
                                        </p:cTn>
                                        <p:tgtEl>
                                          <p:spTgt spid="148"/>
                                        </p:tgtEl>
                                        <p:attrNameLst>
                                          <p:attrName>style.visibility</p:attrName>
                                        </p:attrNameLst>
                                      </p:cBhvr>
                                      <p:to>
                                        <p:strVal val="visible"/>
                                      </p:to>
                                    </p:set>
                                    <p:animEffect transition="in" filter="fade">
                                      <p:cBhvr>
                                        <p:cTn id="314" dur="500"/>
                                        <p:tgtEl>
                                          <p:spTgt spid="148"/>
                                        </p:tgtEl>
                                      </p:cBhvr>
                                    </p:animEffect>
                                  </p:childTnLst>
                                </p:cTn>
                              </p:par>
                              <p:par>
                                <p:cTn id="315" presetID="10" presetClass="entr" presetSubtype="0" fill="hold" nodeType="withEffect">
                                  <p:stCondLst>
                                    <p:cond delay="0"/>
                                  </p:stCondLst>
                                  <p:childTnLst>
                                    <p:set>
                                      <p:cBhvr>
                                        <p:cTn id="316" dur="1" fill="hold">
                                          <p:stCondLst>
                                            <p:cond delay="0"/>
                                          </p:stCondLst>
                                        </p:cTn>
                                        <p:tgtEl>
                                          <p:spTgt spid="155"/>
                                        </p:tgtEl>
                                        <p:attrNameLst>
                                          <p:attrName>style.visibility</p:attrName>
                                        </p:attrNameLst>
                                      </p:cBhvr>
                                      <p:to>
                                        <p:strVal val="visible"/>
                                      </p:to>
                                    </p:set>
                                    <p:animEffect transition="in" filter="fade">
                                      <p:cBhvr>
                                        <p:cTn id="317" dur="500"/>
                                        <p:tgtEl>
                                          <p:spTgt spid="155"/>
                                        </p:tgtEl>
                                      </p:cBhvr>
                                    </p:animEffect>
                                  </p:childTnLst>
                                </p:cTn>
                              </p:par>
                              <p:par>
                                <p:cTn id="318" presetID="10" presetClass="entr" presetSubtype="0" fill="hold" nodeType="withEffect">
                                  <p:stCondLst>
                                    <p:cond delay="0"/>
                                  </p:stCondLst>
                                  <p:childTnLst>
                                    <p:set>
                                      <p:cBhvr>
                                        <p:cTn id="319" dur="1" fill="hold">
                                          <p:stCondLst>
                                            <p:cond delay="0"/>
                                          </p:stCondLst>
                                        </p:cTn>
                                        <p:tgtEl>
                                          <p:spTgt spid="162"/>
                                        </p:tgtEl>
                                        <p:attrNameLst>
                                          <p:attrName>style.visibility</p:attrName>
                                        </p:attrNameLst>
                                      </p:cBhvr>
                                      <p:to>
                                        <p:strVal val="visible"/>
                                      </p:to>
                                    </p:set>
                                    <p:animEffect transition="in" filter="fade">
                                      <p:cBhvr>
                                        <p:cTn id="320" dur="500"/>
                                        <p:tgtEl>
                                          <p:spTgt spid="162"/>
                                        </p:tgtEl>
                                      </p:cBhvr>
                                    </p:animEffect>
                                  </p:childTnLst>
                                </p:cTn>
                              </p:par>
                              <p:par>
                                <p:cTn id="321" presetID="10" presetClass="entr" presetSubtype="0" fill="hold" nodeType="withEffect">
                                  <p:stCondLst>
                                    <p:cond delay="0"/>
                                  </p:stCondLst>
                                  <p:childTnLst>
                                    <p:set>
                                      <p:cBhvr>
                                        <p:cTn id="322" dur="1" fill="hold">
                                          <p:stCondLst>
                                            <p:cond delay="0"/>
                                          </p:stCondLst>
                                        </p:cTn>
                                        <p:tgtEl>
                                          <p:spTgt spid="134"/>
                                        </p:tgtEl>
                                        <p:attrNameLst>
                                          <p:attrName>style.visibility</p:attrName>
                                        </p:attrNameLst>
                                      </p:cBhvr>
                                      <p:to>
                                        <p:strVal val="visible"/>
                                      </p:to>
                                    </p:set>
                                    <p:animEffect transition="in" filter="fade">
                                      <p:cBhvr>
                                        <p:cTn id="323" dur="500"/>
                                        <p:tgtEl>
                                          <p:spTgt spid="134"/>
                                        </p:tgtEl>
                                      </p:cBhvr>
                                    </p:animEffect>
                                  </p:childTnLst>
                                </p:cTn>
                              </p:par>
                            </p:childTnLst>
                          </p:cTn>
                        </p:par>
                      </p:childTnLst>
                    </p:cTn>
                  </p:par>
                  <p:par>
                    <p:cTn id="324" fill="hold">
                      <p:stCondLst>
                        <p:cond delay="indefinite"/>
                      </p:stCondLst>
                      <p:childTnLst>
                        <p:par>
                          <p:cTn id="325" fill="hold">
                            <p:stCondLst>
                              <p:cond delay="0"/>
                            </p:stCondLst>
                            <p:childTnLst>
                              <p:par>
                                <p:cTn id="326" presetID="2" presetClass="entr" presetSubtype="4" fill="hold" grpId="0" nodeType="clickEffect">
                                  <p:stCondLst>
                                    <p:cond delay="0"/>
                                  </p:stCondLst>
                                  <p:childTnLst>
                                    <p:set>
                                      <p:cBhvr>
                                        <p:cTn id="327" dur="1" fill="hold">
                                          <p:stCondLst>
                                            <p:cond delay="0"/>
                                          </p:stCondLst>
                                        </p:cTn>
                                        <p:tgtEl>
                                          <p:spTgt spid="204"/>
                                        </p:tgtEl>
                                        <p:attrNameLst>
                                          <p:attrName>style.visibility</p:attrName>
                                        </p:attrNameLst>
                                      </p:cBhvr>
                                      <p:to>
                                        <p:strVal val="visible"/>
                                      </p:to>
                                    </p:set>
                                    <p:anim calcmode="lin" valueType="num">
                                      <p:cBhvr additive="base">
                                        <p:cTn id="328" dur="500" fill="hold"/>
                                        <p:tgtEl>
                                          <p:spTgt spid="204"/>
                                        </p:tgtEl>
                                        <p:attrNameLst>
                                          <p:attrName>ppt_x</p:attrName>
                                        </p:attrNameLst>
                                      </p:cBhvr>
                                      <p:tavLst>
                                        <p:tav tm="0">
                                          <p:val>
                                            <p:strVal val="#ppt_x"/>
                                          </p:val>
                                        </p:tav>
                                        <p:tav tm="100000">
                                          <p:val>
                                            <p:strVal val="#ppt_x"/>
                                          </p:val>
                                        </p:tav>
                                      </p:tavLst>
                                    </p:anim>
                                    <p:anim calcmode="lin" valueType="num">
                                      <p:cBhvr additive="base">
                                        <p:cTn id="329" dur="500" fill="hold"/>
                                        <p:tgtEl>
                                          <p:spTgt spid="204"/>
                                        </p:tgtEl>
                                        <p:attrNameLst>
                                          <p:attrName>ppt_y</p:attrName>
                                        </p:attrNameLst>
                                      </p:cBhvr>
                                      <p:tavLst>
                                        <p:tav tm="0">
                                          <p:val>
                                            <p:strVal val="1+#ppt_h/2"/>
                                          </p:val>
                                        </p:tav>
                                        <p:tav tm="100000">
                                          <p:val>
                                            <p:strVal val="#ppt_y"/>
                                          </p:val>
                                        </p:tav>
                                      </p:tavLst>
                                    </p:anim>
                                  </p:childTnLst>
                                </p:cTn>
                              </p:par>
                              <p:par>
                                <p:cTn id="330" presetID="2" presetClass="entr" presetSubtype="4" fill="hold" grpId="0" nodeType="withEffect">
                                  <p:stCondLst>
                                    <p:cond delay="0"/>
                                  </p:stCondLst>
                                  <p:childTnLst>
                                    <p:set>
                                      <p:cBhvr>
                                        <p:cTn id="331" dur="1" fill="hold">
                                          <p:stCondLst>
                                            <p:cond delay="0"/>
                                          </p:stCondLst>
                                        </p:cTn>
                                        <p:tgtEl>
                                          <p:spTgt spid="2"/>
                                        </p:tgtEl>
                                        <p:attrNameLst>
                                          <p:attrName>style.visibility</p:attrName>
                                        </p:attrNameLst>
                                      </p:cBhvr>
                                      <p:to>
                                        <p:strVal val="visible"/>
                                      </p:to>
                                    </p:set>
                                    <p:anim calcmode="lin" valueType="num">
                                      <p:cBhvr additive="base">
                                        <p:cTn id="332" dur="500" fill="hold"/>
                                        <p:tgtEl>
                                          <p:spTgt spid="2"/>
                                        </p:tgtEl>
                                        <p:attrNameLst>
                                          <p:attrName>ppt_x</p:attrName>
                                        </p:attrNameLst>
                                      </p:cBhvr>
                                      <p:tavLst>
                                        <p:tav tm="0">
                                          <p:val>
                                            <p:strVal val="#ppt_x"/>
                                          </p:val>
                                        </p:tav>
                                        <p:tav tm="100000">
                                          <p:val>
                                            <p:strVal val="#ppt_x"/>
                                          </p:val>
                                        </p:tav>
                                      </p:tavLst>
                                    </p:anim>
                                    <p:anim calcmode="lin" valueType="num">
                                      <p:cBhvr additive="base">
                                        <p:cTn id="333" dur="500" fill="hold"/>
                                        <p:tgtEl>
                                          <p:spTgt spid="2"/>
                                        </p:tgtEl>
                                        <p:attrNameLst>
                                          <p:attrName>ppt_y</p:attrName>
                                        </p:attrNameLst>
                                      </p:cBhvr>
                                      <p:tavLst>
                                        <p:tav tm="0">
                                          <p:val>
                                            <p:strVal val="1+#ppt_h/2"/>
                                          </p:val>
                                        </p:tav>
                                        <p:tav tm="100000">
                                          <p:val>
                                            <p:strVal val="#ppt_y"/>
                                          </p:val>
                                        </p:tav>
                                      </p:tavLst>
                                    </p:anim>
                                  </p:childTnLst>
                                </p:cTn>
                              </p:par>
                              <p:par>
                                <p:cTn id="334" presetID="2" presetClass="entr" presetSubtype="4" fill="hold" grpId="0" nodeType="withEffect">
                                  <p:stCondLst>
                                    <p:cond delay="0"/>
                                  </p:stCondLst>
                                  <p:childTnLst>
                                    <p:set>
                                      <p:cBhvr>
                                        <p:cTn id="335" dur="1" fill="hold">
                                          <p:stCondLst>
                                            <p:cond delay="0"/>
                                          </p:stCondLst>
                                        </p:cTn>
                                        <p:tgtEl>
                                          <p:spTgt spid="3"/>
                                        </p:tgtEl>
                                        <p:attrNameLst>
                                          <p:attrName>style.visibility</p:attrName>
                                        </p:attrNameLst>
                                      </p:cBhvr>
                                      <p:to>
                                        <p:strVal val="visible"/>
                                      </p:to>
                                    </p:set>
                                    <p:anim calcmode="lin" valueType="num">
                                      <p:cBhvr additive="base">
                                        <p:cTn id="336" dur="500" fill="hold"/>
                                        <p:tgtEl>
                                          <p:spTgt spid="3"/>
                                        </p:tgtEl>
                                        <p:attrNameLst>
                                          <p:attrName>ppt_x</p:attrName>
                                        </p:attrNameLst>
                                      </p:cBhvr>
                                      <p:tavLst>
                                        <p:tav tm="0">
                                          <p:val>
                                            <p:strVal val="#ppt_x"/>
                                          </p:val>
                                        </p:tav>
                                        <p:tav tm="100000">
                                          <p:val>
                                            <p:strVal val="#ppt_x"/>
                                          </p:val>
                                        </p:tav>
                                      </p:tavLst>
                                    </p:anim>
                                    <p:anim calcmode="lin" valueType="num">
                                      <p:cBhvr additive="base">
                                        <p:cTn id="337" dur="500" fill="hold"/>
                                        <p:tgtEl>
                                          <p:spTgt spid="3"/>
                                        </p:tgtEl>
                                        <p:attrNameLst>
                                          <p:attrName>ppt_y</p:attrName>
                                        </p:attrNameLst>
                                      </p:cBhvr>
                                      <p:tavLst>
                                        <p:tav tm="0">
                                          <p:val>
                                            <p:strVal val="1+#ppt_h/2"/>
                                          </p:val>
                                        </p:tav>
                                        <p:tav tm="100000">
                                          <p:val>
                                            <p:strVal val="#ppt_y"/>
                                          </p:val>
                                        </p:tav>
                                      </p:tavLst>
                                    </p:anim>
                                  </p:childTnLst>
                                </p:cTn>
                              </p:par>
                              <p:par>
                                <p:cTn id="338" presetID="2" presetClass="entr" presetSubtype="4" fill="hold" grpId="0" nodeType="withEffect">
                                  <p:stCondLst>
                                    <p:cond delay="0"/>
                                  </p:stCondLst>
                                  <p:childTnLst>
                                    <p:set>
                                      <p:cBhvr>
                                        <p:cTn id="339" dur="1" fill="hold">
                                          <p:stCondLst>
                                            <p:cond delay="0"/>
                                          </p:stCondLst>
                                        </p:cTn>
                                        <p:tgtEl>
                                          <p:spTgt spid="4"/>
                                        </p:tgtEl>
                                        <p:attrNameLst>
                                          <p:attrName>style.visibility</p:attrName>
                                        </p:attrNameLst>
                                      </p:cBhvr>
                                      <p:to>
                                        <p:strVal val="visible"/>
                                      </p:to>
                                    </p:set>
                                    <p:anim calcmode="lin" valueType="num">
                                      <p:cBhvr additive="base">
                                        <p:cTn id="340" dur="500" fill="hold"/>
                                        <p:tgtEl>
                                          <p:spTgt spid="4"/>
                                        </p:tgtEl>
                                        <p:attrNameLst>
                                          <p:attrName>ppt_x</p:attrName>
                                        </p:attrNameLst>
                                      </p:cBhvr>
                                      <p:tavLst>
                                        <p:tav tm="0">
                                          <p:val>
                                            <p:strVal val="#ppt_x"/>
                                          </p:val>
                                        </p:tav>
                                        <p:tav tm="100000">
                                          <p:val>
                                            <p:strVal val="#ppt_x"/>
                                          </p:val>
                                        </p:tav>
                                      </p:tavLst>
                                    </p:anim>
                                    <p:anim calcmode="lin" valueType="num">
                                      <p:cBhvr additive="base">
                                        <p:cTn id="341" dur="500" fill="hold"/>
                                        <p:tgtEl>
                                          <p:spTgt spid="4"/>
                                        </p:tgtEl>
                                        <p:attrNameLst>
                                          <p:attrName>ppt_y</p:attrName>
                                        </p:attrNameLst>
                                      </p:cBhvr>
                                      <p:tavLst>
                                        <p:tav tm="0">
                                          <p:val>
                                            <p:strVal val="1+#ppt_h/2"/>
                                          </p:val>
                                        </p:tav>
                                        <p:tav tm="100000">
                                          <p:val>
                                            <p:strVal val="#ppt_y"/>
                                          </p:val>
                                        </p:tav>
                                      </p:tavLst>
                                    </p:anim>
                                  </p:childTnLst>
                                </p:cTn>
                              </p:par>
                              <p:par>
                                <p:cTn id="342" presetID="2" presetClass="entr" presetSubtype="4" fill="hold" grpId="0" nodeType="withEffect">
                                  <p:stCondLst>
                                    <p:cond delay="0"/>
                                  </p:stCondLst>
                                  <p:childTnLst>
                                    <p:set>
                                      <p:cBhvr>
                                        <p:cTn id="343" dur="1" fill="hold">
                                          <p:stCondLst>
                                            <p:cond delay="0"/>
                                          </p:stCondLst>
                                        </p:cTn>
                                        <p:tgtEl>
                                          <p:spTgt spid="5"/>
                                        </p:tgtEl>
                                        <p:attrNameLst>
                                          <p:attrName>style.visibility</p:attrName>
                                        </p:attrNameLst>
                                      </p:cBhvr>
                                      <p:to>
                                        <p:strVal val="visible"/>
                                      </p:to>
                                    </p:set>
                                    <p:anim calcmode="lin" valueType="num">
                                      <p:cBhvr additive="base">
                                        <p:cTn id="344" dur="500" fill="hold"/>
                                        <p:tgtEl>
                                          <p:spTgt spid="5"/>
                                        </p:tgtEl>
                                        <p:attrNameLst>
                                          <p:attrName>ppt_x</p:attrName>
                                        </p:attrNameLst>
                                      </p:cBhvr>
                                      <p:tavLst>
                                        <p:tav tm="0">
                                          <p:val>
                                            <p:strVal val="#ppt_x"/>
                                          </p:val>
                                        </p:tav>
                                        <p:tav tm="100000">
                                          <p:val>
                                            <p:strVal val="#ppt_x"/>
                                          </p:val>
                                        </p:tav>
                                      </p:tavLst>
                                    </p:anim>
                                    <p:anim calcmode="lin" valueType="num">
                                      <p:cBhvr additive="base">
                                        <p:cTn id="345" dur="500" fill="hold"/>
                                        <p:tgtEl>
                                          <p:spTgt spid="5"/>
                                        </p:tgtEl>
                                        <p:attrNameLst>
                                          <p:attrName>ppt_y</p:attrName>
                                        </p:attrNameLst>
                                      </p:cBhvr>
                                      <p:tavLst>
                                        <p:tav tm="0">
                                          <p:val>
                                            <p:strVal val="1+#ppt_h/2"/>
                                          </p:val>
                                        </p:tav>
                                        <p:tav tm="100000">
                                          <p:val>
                                            <p:strVal val="#ppt_y"/>
                                          </p:val>
                                        </p:tav>
                                      </p:tavLst>
                                    </p:anim>
                                  </p:childTnLst>
                                </p:cTn>
                              </p:par>
                              <p:par>
                                <p:cTn id="346" presetID="2" presetClass="entr" presetSubtype="4" fill="hold" grpId="0" nodeType="withEffect">
                                  <p:stCondLst>
                                    <p:cond delay="0"/>
                                  </p:stCondLst>
                                  <p:childTnLst>
                                    <p:set>
                                      <p:cBhvr>
                                        <p:cTn id="347" dur="1" fill="hold">
                                          <p:stCondLst>
                                            <p:cond delay="0"/>
                                          </p:stCondLst>
                                        </p:cTn>
                                        <p:tgtEl>
                                          <p:spTgt spid="6"/>
                                        </p:tgtEl>
                                        <p:attrNameLst>
                                          <p:attrName>style.visibility</p:attrName>
                                        </p:attrNameLst>
                                      </p:cBhvr>
                                      <p:to>
                                        <p:strVal val="visible"/>
                                      </p:to>
                                    </p:set>
                                    <p:anim calcmode="lin" valueType="num">
                                      <p:cBhvr additive="base">
                                        <p:cTn id="348" dur="500" fill="hold"/>
                                        <p:tgtEl>
                                          <p:spTgt spid="6"/>
                                        </p:tgtEl>
                                        <p:attrNameLst>
                                          <p:attrName>ppt_x</p:attrName>
                                        </p:attrNameLst>
                                      </p:cBhvr>
                                      <p:tavLst>
                                        <p:tav tm="0">
                                          <p:val>
                                            <p:strVal val="#ppt_x"/>
                                          </p:val>
                                        </p:tav>
                                        <p:tav tm="100000">
                                          <p:val>
                                            <p:strVal val="#ppt_x"/>
                                          </p:val>
                                        </p:tav>
                                      </p:tavLst>
                                    </p:anim>
                                    <p:anim calcmode="lin" valueType="num">
                                      <p:cBhvr additive="base">
                                        <p:cTn id="349" dur="500" fill="hold"/>
                                        <p:tgtEl>
                                          <p:spTgt spid="6"/>
                                        </p:tgtEl>
                                        <p:attrNameLst>
                                          <p:attrName>ppt_y</p:attrName>
                                        </p:attrNameLst>
                                      </p:cBhvr>
                                      <p:tavLst>
                                        <p:tav tm="0">
                                          <p:val>
                                            <p:strVal val="1+#ppt_h/2"/>
                                          </p:val>
                                        </p:tav>
                                        <p:tav tm="100000">
                                          <p:val>
                                            <p:strVal val="#ppt_y"/>
                                          </p:val>
                                        </p:tav>
                                      </p:tavLst>
                                    </p:anim>
                                  </p:childTnLst>
                                </p:cTn>
                              </p:par>
                              <p:par>
                                <p:cTn id="350" presetID="2" presetClass="entr" presetSubtype="4" fill="hold" grpId="0" nodeType="withEffect">
                                  <p:stCondLst>
                                    <p:cond delay="0"/>
                                  </p:stCondLst>
                                  <p:childTnLst>
                                    <p:set>
                                      <p:cBhvr>
                                        <p:cTn id="351" dur="1" fill="hold">
                                          <p:stCondLst>
                                            <p:cond delay="0"/>
                                          </p:stCondLst>
                                        </p:cTn>
                                        <p:tgtEl>
                                          <p:spTgt spid="7"/>
                                        </p:tgtEl>
                                        <p:attrNameLst>
                                          <p:attrName>style.visibility</p:attrName>
                                        </p:attrNameLst>
                                      </p:cBhvr>
                                      <p:to>
                                        <p:strVal val="visible"/>
                                      </p:to>
                                    </p:set>
                                    <p:anim calcmode="lin" valueType="num">
                                      <p:cBhvr additive="base">
                                        <p:cTn id="352" dur="500" fill="hold"/>
                                        <p:tgtEl>
                                          <p:spTgt spid="7"/>
                                        </p:tgtEl>
                                        <p:attrNameLst>
                                          <p:attrName>ppt_x</p:attrName>
                                        </p:attrNameLst>
                                      </p:cBhvr>
                                      <p:tavLst>
                                        <p:tav tm="0">
                                          <p:val>
                                            <p:strVal val="#ppt_x"/>
                                          </p:val>
                                        </p:tav>
                                        <p:tav tm="100000">
                                          <p:val>
                                            <p:strVal val="#ppt_x"/>
                                          </p:val>
                                        </p:tav>
                                      </p:tavLst>
                                    </p:anim>
                                    <p:anim calcmode="lin" valueType="num">
                                      <p:cBhvr additive="base">
                                        <p:cTn id="353" dur="500" fill="hold"/>
                                        <p:tgtEl>
                                          <p:spTgt spid="7"/>
                                        </p:tgtEl>
                                        <p:attrNameLst>
                                          <p:attrName>ppt_y</p:attrName>
                                        </p:attrNameLst>
                                      </p:cBhvr>
                                      <p:tavLst>
                                        <p:tav tm="0">
                                          <p:val>
                                            <p:strVal val="1+#ppt_h/2"/>
                                          </p:val>
                                        </p:tav>
                                        <p:tav tm="100000">
                                          <p:val>
                                            <p:strVal val="#ppt_y"/>
                                          </p:val>
                                        </p:tav>
                                      </p:tavLst>
                                    </p:anim>
                                  </p:childTnLst>
                                </p:cTn>
                              </p:par>
                              <p:par>
                                <p:cTn id="354" presetID="2" presetClass="entr" presetSubtype="4" fill="hold" grpId="0" nodeType="withEffect">
                                  <p:stCondLst>
                                    <p:cond delay="0"/>
                                  </p:stCondLst>
                                  <p:childTnLst>
                                    <p:set>
                                      <p:cBhvr>
                                        <p:cTn id="355" dur="1" fill="hold">
                                          <p:stCondLst>
                                            <p:cond delay="0"/>
                                          </p:stCondLst>
                                        </p:cTn>
                                        <p:tgtEl>
                                          <p:spTgt spid="8"/>
                                        </p:tgtEl>
                                        <p:attrNameLst>
                                          <p:attrName>style.visibility</p:attrName>
                                        </p:attrNameLst>
                                      </p:cBhvr>
                                      <p:to>
                                        <p:strVal val="visible"/>
                                      </p:to>
                                    </p:set>
                                    <p:anim calcmode="lin" valueType="num">
                                      <p:cBhvr additive="base">
                                        <p:cTn id="356" dur="500" fill="hold"/>
                                        <p:tgtEl>
                                          <p:spTgt spid="8"/>
                                        </p:tgtEl>
                                        <p:attrNameLst>
                                          <p:attrName>ppt_x</p:attrName>
                                        </p:attrNameLst>
                                      </p:cBhvr>
                                      <p:tavLst>
                                        <p:tav tm="0">
                                          <p:val>
                                            <p:strVal val="#ppt_x"/>
                                          </p:val>
                                        </p:tav>
                                        <p:tav tm="100000">
                                          <p:val>
                                            <p:strVal val="#ppt_x"/>
                                          </p:val>
                                        </p:tav>
                                      </p:tavLst>
                                    </p:anim>
                                    <p:anim calcmode="lin" valueType="num">
                                      <p:cBhvr additive="base">
                                        <p:cTn id="3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2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827584" y="1196752"/>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右矢印 3"/>
          <p:cNvSpPr/>
          <p:nvPr/>
        </p:nvSpPr>
        <p:spPr>
          <a:xfrm>
            <a:off x="1259632" y="1052736"/>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6012160" y="1052736"/>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flipH="1">
            <a:off x="4788024" y="1056928"/>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flipH="1">
            <a:off x="3468276" y="1056928"/>
            <a:ext cx="612068" cy="2796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83568" y="548680"/>
            <a:ext cx="2093843" cy="369332"/>
          </a:xfrm>
          <a:prstGeom prst="rect">
            <a:avLst/>
          </a:prstGeom>
          <a:noFill/>
        </p:spPr>
        <p:txBody>
          <a:bodyPr wrap="none" rtlCol="0">
            <a:spAutoFit/>
          </a:bodyPr>
          <a:lstStyle/>
          <a:p>
            <a:r>
              <a:rPr kumimoji="1" lang="ja-JP" altLang="en-US" b="1" dirty="0" smtClean="0"/>
              <a:t>オワンクラゲゲノム</a:t>
            </a:r>
            <a:endParaRPr kumimoji="1" lang="ja-JP" altLang="en-US" b="1" dirty="0"/>
          </a:p>
        </p:txBody>
      </p:sp>
      <p:sp>
        <p:nvSpPr>
          <p:cNvPr id="9" name="右矢印 8"/>
          <p:cNvSpPr/>
          <p:nvPr/>
        </p:nvSpPr>
        <p:spPr>
          <a:xfrm flipH="1">
            <a:off x="5151444" y="1628800"/>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5151444" y="1340768"/>
            <a:ext cx="153017" cy="2719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466380" y="1340768"/>
            <a:ext cx="1928733" cy="369332"/>
          </a:xfrm>
          <a:prstGeom prst="rect">
            <a:avLst/>
          </a:prstGeom>
          <a:noFill/>
        </p:spPr>
        <p:txBody>
          <a:bodyPr wrap="none" rtlCol="0">
            <a:spAutoFit/>
          </a:bodyPr>
          <a:lstStyle/>
          <a:p>
            <a:r>
              <a:rPr kumimoji="1" lang="ja-JP" altLang="en-US" b="1" dirty="0" smtClean="0"/>
              <a:t>遺伝子を取り出す</a:t>
            </a:r>
            <a:endParaRPr kumimoji="1" lang="ja-JP" altLang="en-US" b="1" dirty="0"/>
          </a:p>
        </p:txBody>
      </p:sp>
      <p:cxnSp>
        <p:nvCxnSpPr>
          <p:cNvPr id="12" name="直線矢印コネクタ 11"/>
          <p:cNvCxnSpPr/>
          <p:nvPr/>
        </p:nvCxnSpPr>
        <p:spPr>
          <a:xfrm>
            <a:off x="6118243" y="2129876"/>
            <a:ext cx="584990" cy="9390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799456" y="1806559"/>
            <a:ext cx="1107996" cy="369332"/>
          </a:xfrm>
          <a:prstGeom prst="rect">
            <a:avLst/>
          </a:prstGeom>
          <a:noFill/>
        </p:spPr>
        <p:txBody>
          <a:bodyPr wrap="none" rtlCol="0">
            <a:spAutoFit/>
          </a:bodyPr>
          <a:lstStyle/>
          <a:p>
            <a:r>
              <a:rPr kumimoji="1" lang="ja-JP" altLang="en-US" b="1" dirty="0" smtClean="0"/>
              <a:t>形質転換</a:t>
            </a:r>
            <a:endParaRPr kumimoji="1" lang="ja-JP" altLang="en-US" b="1" dirty="0"/>
          </a:p>
        </p:txBody>
      </p:sp>
      <p:cxnSp>
        <p:nvCxnSpPr>
          <p:cNvPr id="14" name="直線コネクタ 13"/>
          <p:cNvCxnSpPr/>
          <p:nvPr/>
        </p:nvCxnSpPr>
        <p:spPr>
          <a:xfrm>
            <a:off x="4408396" y="3348608"/>
            <a:ext cx="406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右矢印 14"/>
          <p:cNvSpPr/>
          <p:nvPr/>
        </p:nvSpPr>
        <p:spPr>
          <a:xfrm>
            <a:off x="4983254" y="3204592"/>
            <a:ext cx="695749"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7308304" y="3204592"/>
            <a:ext cx="695749"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flipH="1">
            <a:off x="5911145" y="3200040"/>
            <a:ext cx="347874"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flipH="1">
            <a:off x="4534014" y="3204592"/>
            <a:ext cx="347874"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771723" y="2844552"/>
            <a:ext cx="452079" cy="369332"/>
          </a:xfrm>
          <a:prstGeom prst="rect">
            <a:avLst/>
          </a:prstGeom>
          <a:noFill/>
        </p:spPr>
        <p:txBody>
          <a:bodyPr wrap="none" rtlCol="0">
            <a:spAutoFit/>
          </a:bodyPr>
          <a:lstStyle/>
          <a:p>
            <a:r>
              <a:rPr kumimoji="1" lang="ja-JP" altLang="en-US" b="1" dirty="0" smtClean="0"/>
              <a:t>ゲノム</a:t>
            </a:r>
            <a:endParaRPr kumimoji="1" lang="ja-JP" altLang="en-US" b="1" dirty="0"/>
          </a:p>
        </p:txBody>
      </p:sp>
      <p:sp>
        <p:nvSpPr>
          <p:cNvPr id="20" name="テキスト ボックス 19"/>
          <p:cNvSpPr txBox="1"/>
          <p:nvPr/>
        </p:nvSpPr>
        <p:spPr>
          <a:xfrm>
            <a:off x="3851920" y="2074001"/>
            <a:ext cx="2153154" cy="369332"/>
          </a:xfrm>
          <a:prstGeom prst="rect">
            <a:avLst/>
          </a:prstGeom>
          <a:noFill/>
        </p:spPr>
        <p:txBody>
          <a:bodyPr wrap="none" rtlCol="0">
            <a:spAutoFit/>
          </a:bodyPr>
          <a:lstStyle/>
          <a:p>
            <a:r>
              <a:rPr kumimoji="1" lang="ja-JP" altLang="en-US" b="1" dirty="0" smtClean="0"/>
              <a:t>生物</a:t>
            </a:r>
            <a:r>
              <a:rPr lang="ja-JP" altLang="en-US" b="1" dirty="0" smtClean="0"/>
              <a:t>種</a:t>
            </a:r>
            <a:r>
              <a:rPr lang="en-US" altLang="ja-JP" b="1" dirty="0" smtClean="0"/>
              <a:t>B</a:t>
            </a:r>
            <a:r>
              <a:rPr lang="ja-JP" altLang="en-US" b="1" dirty="0" smtClean="0"/>
              <a:t>（組換え体）</a:t>
            </a:r>
            <a:endParaRPr kumimoji="1" lang="ja-JP" altLang="en-US" b="1" dirty="0"/>
          </a:p>
        </p:txBody>
      </p:sp>
      <p:sp>
        <p:nvSpPr>
          <p:cNvPr id="21" name="円/楕円 20"/>
          <p:cNvSpPr/>
          <p:nvPr/>
        </p:nvSpPr>
        <p:spPr>
          <a:xfrm>
            <a:off x="3923929" y="2340496"/>
            <a:ext cx="4824536"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flipH="1">
            <a:off x="6516216" y="3184840"/>
            <a:ext cx="347874"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a:off x="7051464" y="3464488"/>
            <a:ext cx="3424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415678" y="3843372"/>
            <a:ext cx="2712091" cy="646331"/>
          </a:xfrm>
          <a:prstGeom prst="rect">
            <a:avLst/>
          </a:prstGeom>
          <a:solidFill>
            <a:schemeClr val="bg1"/>
          </a:solidFill>
        </p:spPr>
        <p:txBody>
          <a:bodyPr wrap="square" rtlCol="0">
            <a:spAutoFit/>
          </a:bodyPr>
          <a:lstStyle/>
          <a:p>
            <a:pPr algn="ctr"/>
            <a:r>
              <a:rPr lang="ja-JP" altLang="en-US" b="1" dirty="0" smtClean="0"/>
              <a:t>生物種</a:t>
            </a:r>
            <a:r>
              <a:rPr lang="en-US" altLang="ja-JP" b="1" dirty="0" smtClean="0"/>
              <a:t>A</a:t>
            </a:r>
            <a:r>
              <a:rPr lang="ja-JP" altLang="en-US" b="1" dirty="0" smtClean="0"/>
              <a:t>由来のタンパクを</a:t>
            </a:r>
            <a:endParaRPr lang="en-US" altLang="ja-JP" b="1" dirty="0" smtClean="0"/>
          </a:p>
          <a:p>
            <a:pPr algn="ctr"/>
            <a:r>
              <a:rPr lang="ja-JP" altLang="en-US" b="1" dirty="0" smtClean="0"/>
              <a:t>過剰に産生</a:t>
            </a:r>
            <a:endParaRPr kumimoji="1" lang="ja-JP" altLang="en-US" b="1" dirty="0"/>
          </a:p>
        </p:txBody>
      </p:sp>
      <p:pic>
        <p:nvPicPr>
          <p:cNvPr id="25" name="Picture 2" descr="スラブ電気泳動"/>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07" y="4229939"/>
            <a:ext cx="6249217" cy="2300133"/>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85258" y="1988840"/>
            <a:ext cx="1943161" cy="369332"/>
          </a:xfrm>
          <a:prstGeom prst="rect">
            <a:avLst/>
          </a:prstGeom>
          <a:noFill/>
        </p:spPr>
        <p:txBody>
          <a:bodyPr wrap="none" rtlCol="0">
            <a:spAutoFit/>
          </a:bodyPr>
          <a:lstStyle/>
          <a:p>
            <a:r>
              <a:rPr kumimoji="1" lang="ja-JP" altLang="en-US" b="1" dirty="0" smtClean="0"/>
              <a:t>生物</a:t>
            </a:r>
            <a:r>
              <a:rPr lang="ja-JP" altLang="en-US" b="1" dirty="0" smtClean="0"/>
              <a:t>種</a:t>
            </a:r>
            <a:r>
              <a:rPr lang="en-US" altLang="ja-JP" b="1" dirty="0" smtClean="0"/>
              <a:t>B</a:t>
            </a:r>
            <a:r>
              <a:rPr lang="ja-JP" altLang="en-US" b="1" dirty="0" smtClean="0"/>
              <a:t>（野生型）</a:t>
            </a:r>
            <a:endParaRPr kumimoji="1" lang="ja-JP" altLang="en-US" b="1" dirty="0"/>
          </a:p>
        </p:txBody>
      </p:sp>
      <p:sp>
        <p:nvSpPr>
          <p:cNvPr id="27" name="円/楕円 26"/>
          <p:cNvSpPr/>
          <p:nvPr/>
        </p:nvSpPr>
        <p:spPr>
          <a:xfrm>
            <a:off x="251520" y="2330787"/>
            <a:ext cx="354486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flipV="1">
            <a:off x="395536" y="3313893"/>
            <a:ext cx="3056380" cy="107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右矢印 28"/>
          <p:cNvSpPr/>
          <p:nvPr/>
        </p:nvSpPr>
        <p:spPr>
          <a:xfrm>
            <a:off x="965263" y="3194883"/>
            <a:ext cx="547787"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2339752" y="3194883"/>
            <a:ext cx="547787"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flipH="1">
            <a:off x="1695824" y="3190331"/>
            <a:ext cx="273893"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flipH="1">
            <a:off x="611560" y="3194883"/>
            <a:ext cx="273893"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789057" y="2920696"/>
            <a:ext cx="355938" cy="369332"/>
          </a:xfrm>
          <a:prstGeom prst="rect">
            <a:avLst/>
          </a:prstGeom>
          <a:noFill/>
        </p:spPr>
        <p:txBody>
          <a:bodyPr wrap="none" rtlCol="0">
            <a:spAutoFit/>
          </a:bodyPr>
          <a:lstStyle/>
          <a:p>
            <a:r>
              <a:rPr kumimoji="1" lang="ja-JP" altLang="en-US" b="1" dirty="0" smtClean="0"/>
              <a:t>ゲノム</a:t>
            </a:r>
            <a:endParaRPr kumimoji="1" lang="ja-JP" altLang="en-US" b="1" dirty="0"/>
          </a:p>
        </p:txBody>
      </p:sp>
      <p:cxnSp>
        <p:nvCxnSpPr>
          <p:cNvPr id="34" name="直線矢印コネクタ 33"/>
          <p:cNvCxnSpPr>
            <a:stCxn id="27" idx="4"/>
          </p:cNvCxnSpPr>
          <p:nvPr/>
        </p:nvCxnSpPr>
        <p:spPr>
          <a:xfrm flipH="1">
            <a:off x="1969717" y="4058979"/>
            <a:ext cx="54237" cy="3941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2023955" y="3933056"/>
            <a:ext cx="3067726" cy="5676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488101" y="5499909"/>
            <a:ext cx="2712091" cy="923330"/>
          </a:xfrm>
          <a:prstGeom prst="rect">
            <a:avLst/>
          </a:prstGeom>
          <a:noFill/>
        </p:spPr>
        <p:txBody>
          <a:bodyPr wrap="square" rtlCol="0">
            <a:spAutoFit/>
          </a:bodyPr>
          <a:lstStyle/>
          <a:p>
            <a:pPr algn="ctr"/>
            <a:r>
              <a:rPr kumimoji="1" lang="ja-JP" altLang="en-US" b="1" dirty="0" smtClean="0"/>
              <a:t>野生型に存在しない外来遺伝子にコードされる</a:t>
            </a:r>
            <a:endParaRPr kumimoji="1" lang="en-US" altLang="ja-JP" b="1" dirty="0" smtClean="0"/>
          </a:p>
          <a:p>
            <a:pPr algn="ctr"/>
            <a:r>
              <a:rPr kumimoji="1" lang="ja-JP" altLang="en-US" b="1" dirty="0" smtClean="0"/>
              <a:t>タンパク質を可視化！</a:t>
            </a:r>
            <a:endParaRPr kumimoji="1" lang="ja-JP" altLang="en-US" b="1" dirty="0"/>
          </a:p>
        </p:txBody>
      </p:sp>
      <p:sp>
        <p:nvSpPr>
          <p:cNvPr id="37" name="円/楕円 36"/>
          <p:cNvSpPr/>
          <p:nvPr/>
        </p:nvSpPr>
        <p:spPr>
          <a:xfrm>
            <a:off x="85258" y="4166537"/>
            <a:ext cx="6617975" cy="2574831"/>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6841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827584" y="1196752"/>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1259632" y="1052736"/>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a:off x="6012160" y="1052736"/>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flipH="1">
            <a:off x="4788024" y="1056928"/>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flipH="1">
            <a:off x="3468276" y="1056928"/>
            <a:ext cx="612068" cy="2796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83568" y="548680"/>
            <a:ext cx="2093843" cy="369332"/>
          </a:xfrm>
          <a:prstGeom prst="rect">
            <a:avLst/>
          </a:prstGeom>
          <a:noFill/>
        </p:spPr>
        <p:txBody>
          <a:bodyPr wrap="none" rtlCol="0">
            <a:spAutoFit/>
          </a:bodyPr>
          <a:lstStyle/>
          <a:p>
            <a:r>
              <a:rPr kumimoji="1" lang="ja-JP" altLang="en-US" b="1" dirty="0" smtClean="0"/>
              <a:t>オワンクラゲゲノム</a:t>
            </a:r>
            <a:endParaRPr kumimoji="1" lang="ja-JP" altLang="en-US" b="1" dirty="0"/>
          </a:p>
        </p:txBody>
      </p:sp>
      <p:sp>
        <p:nvSpPr>
          <p:cNvPr id="9" name="右矢印 8"/>
          <p:cNvSpPr/>
          <p:nvPr/>
        </p:nvSpPr>
        <p:spPr>
          <a:xfrm flipH="1">
            <a:off x="5151444" y="1628800"/>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5151444" y="1340768"/>
            <a:ext cx="153017" cy="2719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466380" y="1340768"/>
            <a:ext cx="1928733" cy="369332"/>
          </a:xfrm>
          <a:prstGeom prst="rect">
            <a:avLst/>
          </a:prstGeom>
          <a:noFill/>
        </p:spPr>
        <p:txBody>
          <a:bodyPr wrap="none" rtlCol="0">
            <a:spAutoFit/>
          </a:bodyPr>
          <a:lstStyle/>
          <a:p>
            <a:r>
              <a:rPr kumimoji="1" lang="ja-JP" altLang="en-US" b="1" dirty="0" smtClean="0"/>
              <a:t>遺伝子を取り出す</a:t>
            </a:r>
            <a:endParaRPr kumimoji="1" lang="ja-JP" altLang="en-US" b="1" dirty="0"/>
          </a:p>
        </p:txBody>
      </p:sp>
      <p:cxnSp>
        <p:nvCxnSpPr>
          <p:cNvPr id="12" name="直線矢印コネクタ 11"/>
          <p:cNvCxnSpPr/>
          <p:nvPr/>
        </p:nvCxnSpPr>
        <p:spPr>
          <a:xfrm>
            <a:off x="6118243" y="2129876"/>
            <a:ext cx="584990" cy="9390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799456" y="1806559"/>
            <a:ext cx="1107996" cy="369332"/>
          </a:xfrm>
          <a:prstGeom prst="rect">
            <a:avLst/>
          </a:prstGeom>
          <a:noFill/>
        </p:spPr>
        <p:txBody>
          <a:bodyPr wrap="none" rtlCol="0">
            <a:spAutoFit/>
          </a:bodyPr>
          <a:lstStyle/>
          <a:p>
            <a:r>
              <a:rPr kumimoji="1" lang="ja-JP" altLang="en-US" b="1" dirty="0" smtClean="0"/>
              <a:t>形質転換</a:t>
            </a:r>
            <a:endParaRPr kumimoji="1" lang="ja-JP" altLang="en-US" b="1" dirty="0"/>
          </a:p>
        </p:txBody>
      </p:sp>
      <p:cxnSp>
        <p:nvCxnSpPr>
          <p:cNvPr id="14" name="直線コネクタ 13"/>
          <p:cNvCxnSpPr/>
          <p:nvPr/>
        </p:nvCxnSpPr>
        <p:spPr>
          <a:xfrm>
            <a:off x="4408396" y="3348608"/>
            <a:ext cx="406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右矢印 14"/>
          <p:cNvSpPr/>
          <p:nvPr/>
        </p:nvSpPr>
        <p:spPr>
          <a:xfrm>
            <a:off x="4983254" y="3204592"/>
            <a:ext cx="695749"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7308304" y="3204592"/>
            <a:ext cx="695749"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flipH="1">
            <a:off x="5911145" y="3200040"/>
            <a:ext cx="347874"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flipH="1">
            <a:off x="4534014" y="3204592"/>
            <a:ext cx="347874"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771723" y="2844552"/>
            <a:ext cx="452079" cy="369332"/>
          </a:xfrm>
          <a:prstGeom prst="rect">
            <a:avLst/>
          </a:prstGeom>
          <a:noFill/>
        </p:spPr>
        <p:txBody>
          <a:bodyPr wrap="none" rtlCol="0">
            <a:spAutoFit/>
          </a:bodyPr>
          <a:lstStyle/>
          <a:p>
            <a:r>
              <a:rPr kumimoji="1" lang="ja-JP" altLang="en-US" b="1" dirty="0" smtClean="0"/>
              <a:t>ゲノム</a:t>
            </a:r>
            <a:endParaRPr kumimoji="1" lang="ja-JP" altLang="en-US" b="1" dirty="0"/>
          </a:p>
        </p:txBody>
      </p:sp>
      <p:sp>
        <p:nvSpPr>
          <p:cNvPr id="20" name="テキスト ボックス 19"/>
          <p:cNvSpPr txBox="1"/>
          <p:nvPr/>
        </p:nvSpPr>
        <p:spPr>
          <a:xfrm>
            <a:off x="3851920" y="2074001"/>
            <a:ext cx="2153154" cy="369332"/>
          </a:xfrm>
          <a:prstGeom prst="rect">
            <a:avLst/>
          </a:prstGeom>
          <a:noFill/>
        </p:spPr>
        <p:txBody>
          <a:bodyPr wrap="none" rtlCol="0">
            <a:spAutoFit/>
          </a:bodyPr>
          <a:lstStyle/>
          <a:p>
            <a:r>
              <a:rPr kumimoji="1" lang="ja-JP" altLang="en-US" b="1" dirty="0" smtClean="0"/>
              <a:t>生物</a:t>
            </a:r>
            <a:r>
              <a:rPr lang="ja-JP" altLang="en-US" b="1" dirty="0" smtClean="0"/>
              <a:t>種</a:t>
            </a:r>
            <a:r>
              <a:rPr lang="en-US" altLang="ja-JP" b="1" dirty="0" smtClean="0"/>
              <a:t>B</a:t>
            </a:r>
            <a:r>
              <a:rPr lang="ja-JP" altLang="en-US" b="1" dirty="0" smtClean="0"/>
              <a:t>（組換え体）</a:t>
            </a:r>
            <a:endParaRPr kumimoji="1" lang="ja-JP" altLang="en-US" b="1" dirty="0"/>
          </a:p>
        </p:txBody>
      </p:sp>
      <p:sp>
        <p:nvSpPr>
          <p:cNvPr id="21" name="円/楕円 20"/>
          <p:cNvSpPr/>
          <p:nvPr/>
        </p:nvSpPr>
        <p:spPr>
          <a:xfrm>
            <a:off x="3923929" y="2340496"/>
            <a:ext cx="4824536"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flipH="1">
            <a:off x="6516216" y="3184840"/>
            <a:ext cx="347874"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a:off x="7051464" y="3464488"/>
            <a:ext cx="3424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415678" y="3843372"/>
            <a:ext cx="2712091" cy="646331"/>
          </a:xfrm>
          <a:prstGeom prst="rect">
            <a:avLst/>
          </a:prstGeom>
          <a:solidFill>
            <a:schemeClr val="bg1"/>
          </a:solidFill>
        </p:spPr>
        <p:txBody>
          <a:bodyPr wrap="square" rtlCol="0">
            <a:spAutoFit/>
          </a:bodyPr>
          <a:lstStyle/>
          <a:p>
            <a:pPr algn="ctr"/>
            <a:r>
              <a:rPr lang="ja-JP" altLang="en-US" b="1" dirty="0" smtClean="0"/>
              <a:t>生物種</a:t>
            </a:r>
            <a:r>
              <a:rPr lang="en-US" altLang="ja-JP" b="1" dirty="0" smtClean="0"/>
              <a:t>A</a:t>
            </a:r>
            <a:r>
              <a:rPr lang="ja-JP" altLang="en-US" b="1" dirty="0" smtClean="0"/>
              <a:t>由来のタンパクを</a:t>
            </a:r>
            <a:endParaRPr lang="en-US" altLang="ja-JP" b="1" dirty="0" smtClean="0"/>
          </a:p>
          <a:p>
            <a:pPr algn="ctr"/>
            <a:r>
              <a:rPr lang="ja-JP" altLang="en-US" b="1" dirty="0" smtClean="0"/>
              <a:t>過剰に産生</a:t>
            </a:r>
            <a:endParaRPr kumimoji="1" lang="ja-JP" altLang="en-US" b="1" dirty="0"/>
          </a:p>
        </p:txBody>
      </p:sp>
      <p:sp>
        <p:nvSpPr>
          <p:cNvPr id="25" name="タイトル 1"/>
          <p:cNvSpPr txBox="1">
            <a:spLocks/>
          </p:cNvSpPr>
          <p:nvPr/>
        </p:nvSpPr>
        <p:spPr>
          <a:xfrm>
            <a:off x="-15520" y="1"/>
            <a:ext cx="9155905" cy="1484784"/>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実習の概要</a:t>
            </a:r>
            <a:endParaRPr lang="en-US" altLang="ja-JP" dirty="0" smtClean="0"/>
          </a:p>
        </p:txBody>
      </p:sp>
      <p:pic>
        <p:nvPicPr>
          <p:cNvPr id="26" name="Picture 2" descr="スラブ電気泳動"/>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07" y="4229939"/>
            <a:ext cx="6249217" cy="230013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85258" y="1988840"/>
            <a:ext cx="1943161" cy="369332"/>
          </a:xfrm>
          <a:prstGeom prst="rect">
            <a:avLst/>
          </a:prstGeom>
          <a:noFill/>
        </p:spPr>
        <p:txBody>
          <a:bodyPr wrap="none" rtlCol="0">
            <a:spAutoFit/>
          </a:bodyPr>
          <a:lstStyle/>
          <a:p>
            <a:r>
              <a:rPr kumimoji="1" lang="ja-JP" altLang="en-US" b="1" dirty="0" smtClean="0"/>
              <a:t>生物</a:t>
            </a:r>
            <a:r>
              <a:rPr lang="ja-JP" altLang="en-US" b="1" dirty="0" smtClean="0"/>
              <a:t>種</a:t>
            </a:r>
            <a:r>
              <a:rPr lang="en-US" altLang="ja-JP" b="1" dirty="0" smtClean="0"/>
              <a:t>B</a:t>
            </a:r>
            <a:r>
              <a:rPr lang="ja-JP" altLang="en-US" b="1" dirty="0" smtClean="0"/>
              <a:t>（野生型）</a:t>
            </a:r>
            <a:endParaRPr kumimoji="1" lang="ja-JP" altLang="en-US" b="1" dirty="0"/>
          </a:p>
        </p:txBody>
      </p:sp>
      <p:sp>
        <p:nvSpPr>
          <p:cNvPr id="28" name="円/楕円 27"/>
          <p:cNvSpPr/>
          <p:nvPr/>
        </p:nvSpPr>
        <p:spPr>
          <a:xfrm>
            <a:off x="251520" y="2330787"/>
            <a:ext cx="354486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flipV="1">
            <a:off x="395536" y="3313893"/>
            <a:ext cx="3056380" cy="107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右矢印 29"/>
          <p:cNvSpPr/>
          <p:nvPr/>
        </p:nvSpPr>
        <p:spPr>
          <a:xfrm>
            <a:off x="965263" y="3194883"/>
            <a:ext cx="547787"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a:off x="2339752" y="3194883"/>
            <a:ext cx="547787"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flipH="1">
            <a:off x="1695824" y="3190331"/>
            <a:ext cx="273893"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flipH="1">
            <a:off x="611560" y="3194883"/>
            <a:ext cx="273893"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789057" y="2920696"/>
            <a:ext cx="355938" cy="369332"/>
          </a:xfrm>
          <a:prstGeom prst="rect">
            <a:avLst/>
          </a:prstGeom>
          <a:noFill/>
        </p:spPr>
        <p:txBody>
          <a:bodyPr wrap="none" rtlCol="0">
            <a:spAutoFit/>
          </a:bodyPr>
          <a:lstStyle/>
          <a:p>
            <a:r>
              <a:rPr kumimoji="1" lang="ja-JP" altLang="en-US" b="1" dirty="0" smtClean="0"/>
              <a:t>ゲノム</a:t>
            </a:r>
            <a:endParaRPr kumimoji="1" lang="ja-JP" altLang="en-US" b="1" dirty="0"/>
          </a:p>
        </p:txBody>
      </p:sp>
      <p:cxnSp>
        <p:nvCxnSpPr>
          <p:cNvPr id="35" name="直線矢印コネクタ 34"/>
          <p:cNvCxnSpPr>
            <a:stCxn id="28" idx="4"/>
          </p:cNvCxnSpPr>
          <p:nvPr/>
        </p:nvCxnSpPr>
        <p:spPr>
          <a:xfrm flipH="1">
            <a:off x="1969717" y="4058979"/>
            <a:ext cx="54237" cy="3941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2023955" y="3933056"/>
            <a:ext cx="3067726" cy="5676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488101" y="5499909"/>
            <a:ext cx="2712091" cy="923330"/>
          </a:xfrm>
          <a:prstGeom prst="rect">
            <a:avLst/>
          </a:prstGeom>
          <a:noFill/>
        </p:spPr>
        <p:txBody>
          <a:bodyPr wrap="square" rtlCol="0">
            <a:spAutoFit/>
          </a:bodyPr>
          <a:lstStyle/>
          <a:p>
            <a:pPr algn="ctr"/>
            <a:r>
              <a:rPr kumimoji="1" lang="ja-JP" altLang="en-US" b="1" dirty="0" smtClean="0"/>
              <a:t>野生型に存在しない外来遺伝子にコードされる</a:t>
            </a:r>
            <a:endParaRPr kumimoji="1" lang="en-US" altLang="ja-JP" b="1" dirty="0" smtClean="0"/>
          </a:p>
          <a:p>
            <a:pPr algn="ctr"/>
            <a:r>
              <a:rPr kumimoji="1" lang="ja-JP" altLang="en-US" b="1" dirty="0" smtClean="0"/>
              <a:t>タンパク質を可視化！</a:t>
            </a:r>
            <a:endParaRPr kumimoji="1" lang="ja-JP" altLang="en-US" b="1" dirty="0"/>
          </a:p>
        </p:txBody>
      </p:sp>
    </p:spTree>
    <p:extLst>
      <p:ext uri="{BB962C8B-B14F-4D97-AF65-F5344CB8AC3E}">
        <p14:creationId xmlns:p14="http://schemas.microsoft.com/office/powerpoint/2010/main" val="726456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914400" y="2589312"/>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ja-JP" altLang="ja-JP" sz="1400"/>
          </a:p>
        </p:txBody>
      </p:sp>
      <p:graphicFrame>
        <p:nvGraphicFramePr>
          <p:cNvPr id="4" name="Object 13"/>
          <p:cNvGraphicFramePr>
            <a:graphicFrameLocks noChangeAspect="1"/>
          </p:cNvGraphicFramePr>
          <p:nvPr>
            <p:extLst>
              <p:ext uri="{D42A27DB-BD31-4B8C-83A1-F6EECF244321}">
                <p14:modId xmlns:p14="http://schemas.microsoft.com/office/powerpoint/2010/main" val="417792650"/>
              </p:ext>
            </p:extLst>
          </p:nvPr>
        </p:nvGraphicFramePr>
        <p:xfrm>
          <a:off x="1066800" y="912912"/>
          <a:ext cx="990600" cy="1143000"/>
        </p:xfrm>
        <a:graphic>
          <a:graphicData uri="http://schemas.openxmlformats.org/presentationml/2006/ole">
            <mc:AlternateContent xmlns:mc="http://schemas.openxmlformats.org/markup-compatibility/2006">
              <mc:Choice xmlns:v="urn:schemas-microsoft-com:vml" Requires="v">
                <p:oleObj spid="_x0000_s10371" name="ISIS/Draw Sketch" r:id="rId3" imgW="742680" imgH="1000080" progId="ISISServer">
                  <p:embed/>
                </p:oleObj>
              </mc:Choice>
              <mc:Fallback>
                <p:oleObj name="ISIS/Draw Sketch" r:id="rId3" imgW="742680" imgH="100008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12912"/>
                        <a:ext cx="990600" cy="1143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5"/>
          <p:cNvGraphicFramePr>
            <a:graphicFrameLocks noChangeAspect="1"/>
          </p:cNvGraphicFramePr>
          <p:nvPr>
            <p:extLst>
              <p:ext uri="{D42A27DB-BD31-4B8C-83A1-F6EECF244321}">
                <p14:modId xmlns:p14="http://schemas.microsoft.com/office/powerpoint/2010/main" val="3817784030"/>
              </p:ext>
            </p:extLst>
          </p:nvPr>
        </p:nvGraphicFramePr>
        <p:xfrm>
          <a:off x="1066800" y="3198912"/>
          <a:ext cx="990600" cy="2286000"/>
        </p:xfrm>
        <a:graphic>
          <a:graphicData uri="http://schemas.openxmlformats.org/presentationml/2006/ole">
            <mc:AlternateContent xmlns:mc="http://schemas.openxmlformats.org/markup-compatibility/2006">
              <mc:Choice xmlns:v="urn:schemas-microsoft-com:vml" Requires="v">
                <p:oleObj spid="_x0000_s10372" name="ISIS/Draw Sketch" r:id="rId5" imgW="761760" imgH="1914480" progId="ISISServer">
                  <p:embed/>
                </p:oleObj>
              </mc:Choice>
              <mc:Fallback>
                <p:oleObj name="ISIS/Draw Sketch" r:id="rId5" imgW="761760" imgH="1914480" progId="ISISServer">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198912"/>
                        <a:ext cx="990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6"/>
          <p:cNvSpPr txBox="1">
            <a:spLocks noChangeArrowheads="1"/>
          </p:cNvSpPr>
          <p:nvPr/>
        </p:nvSpPr>
        <p:spPr bwMode="auto">
          <a:xfrm>
            <a:off x="1050925" y="2006700"/>
            <a:ext cx="1055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t>アクリルアミド</a:t>
            </a:r>
          </a:p>
        </p:txBody>
      </p:sp>
      <p:sp>
        <p:nvSpPr>
          <p:cNvPr id="7" name="Text Box 17"/>
          <p:cNvSpPr txBox="1">
            <a:spLocks noChangeArrowheads="1"/>
          </p:cNvSpPr>
          <p:nvPr/>
        </p:nvSpPr>
        <p:spPr bwMode="auto">
          <a:xfrm>
            <a:off x="838200" y="5484912"/>
            <a:ext cx="16335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N,N`</a:t>
            </a:r>
            <a:r>
              <a:rPr lang="ja-JP" altLang="en-US" sz="1200"/>
              <a:t>ビスアクリルアミド</a:t>
            </a:r>
          </a:p>
        </p:txBody>
      </p:sp>
      <p:grpSp>
        <p:nvGrpSpPr>
          <p:cNvPr id="8" name="Group 28"/>
          <p:cNvGrpSpPr>
            <a:grpSpLocks/>
          </p:cNvGrpSpPr>
          <p:nvPr/>
        </p:nvGrpSpPr>
        <p:grpSpPr bwMode="auto">
          <a:xfrm>
            <a:off x="3429000" y="836712"/>
            <a:ext cx="5010150" cy="5608638"/>
            <a:chOff x="2064" y="576"/>
            <a:chExt cx="3156" cy="3533"/>
          </a:xfrm>
          <a:solidFill>
            <a:schemeClr val="bg1"/>
          </a:solidFill>
        </p:grpSpPr>
        <p:graphicFrame>
          <p:nvGraphicFramePr>
            <p:cNvPr id="9" name="Object 14"/>
            <p:cNvGraphicFramePr>
              <a:graphicFrameLocks noChangeAspect="1"/>
            </p:cNvGraphicFramePr>
            <p:nvPr/>
          </p:nvGraphicFramePr>
          <p:xfrm>
            <a:off x="2064" y="576"/>
            <a:ext cx="3156" cy="3372"/>
          </p:xfrm>
          <a:graphic>
            <a:graphicData uri="http://schemas.openxmlformats.org/presentationml/2006/ole">
              <mc:AlternateContent xmlns:mc="http://schemas.openxmlformats.org/markup-compatibility/2006">
                <mc:Choice xmlns:v="urn:schemas-microsoft-com:vml" Requires="v">
                  <p:oleObj spid="_x0000_s10373" name="ISIS/Draw Sketch" r:id="rId7" imgW="5010120" imgH="5352840" progId="ISISServer">
                    <p:embed/>
                  </p:oleObj>
                </mc:Choice>
                <mc:Fallback>
                  <p:oleObj name="ISIS/Draw Sketch" r:id="rId7" imgW="5010120" imgH="5352840" progId="ISISServer">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576"/>
                          <a:ext cx="3156" cy="337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8"/>
            <p:cNvSpPr txBox="1">
              <a:spLocks noChangeArrowheads="1"/>
            </p:cNvSpPr>
            <p:nvPr/>
          </p:nvSpPr>
          <p:spPr bwMode="auto">
            <a:xfrm>
              <a:off x="3216" y="3936"/>
              <a:ext cx="1017" cy="17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t>ポリアクリルアミドゲル</a:t>
              </a:r>
            </a:p>
          </p:txBody>
        </p:sp>
      </p:grpSp>
      <p:sp>
        <p:nvSpPr>
          <p:cNvPr id="11" name="Text Box 20"/>
          <p:cNvSpPr txBox="1">
            <a:spLocks noChangeArrowheads="1"/>
          </p:cNvSpPr>
          <p:nvPr/>
        </p:nvSpPr>
        <p:spPr bwMode="auto">
          <a:xfrm>
            <a:off x="1295400" y="2436912"/>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solidFill>
                  <a:srgbClr val="009999"/>
                </a:solidFill>
              </a:rPr>
              <a:t>＋</a:t>
            </a:r>
          </a:p>
        </p:txBody>
      </p:sp>
      <p:grpSp>
        <p:nvGrpSpPr>
          <p:cNvPr id="12" name="Group 34"/>
          <p:cNvGrpSpPr>
            <a:grpSpLocks/>
          </p:cNvGrpSpPr>
          <p:nvPr/>
        </p:nvGrpSpPr>
        <p:grpSpPr bwMode="auto">
          <a:xfrm>
            <a:off x="2209800" y="1979712"/>
            <a:ext cx="1052513" cy="1524000"/>
            <a:chOff x="1392" y="1296"/>
            <a:chExt cx="663" cy="960"/>
          </a:xfrm>
        </p:grpSpPr>
        <p:sp>
          <p:nvSpPr>
            <p:cNvPr id="13" name="Text Box 24"/>
            <p:cNvSpPr txBox="1">
              <a:spLocks noChangeArrowheads="1"/>
            </p:cNvSpPr>
            <p:nvPr/>
          </p:nvSpPr>
          <p:spPr bwMode="auto">
            <a:xfrm>
              <a:off x="1392" y="1296"/>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solidFill>
                    <a:srgbClr val="FF0000"/>
                  </a:solidFill>
                  <a:effectLst>
                    <a:outerShdw blurRad="38100" dist="38100" dir="2700000" algn="tl">
                      <a:srgbClr val="C0C0C0"/>
                    </a:outerShdw>
                  </a:effectLst>
                </a:rPr>
                <a:t>重合</a:t>
              </a:r>
            </a:p>
          </p:txBody>
        </p:sp>
        <p:sp>
          <p:nvSpPr>
            <p:cNvPr id="14" name="AutoShape 33"/>
            <p:cNvSpPr>
              <a:spLocks noChangeArrowheads="1"/>
            </p:cNvSpPr>
            <p:nvPr/>
          </p:nvSpPr>
          <p:spPr bwMode="auto">
            <a:xfrm>
              <a:off x="1392" y="1392"/>
              <a:ext cx="663" cy="864"/>
            </a:xfrm>
            <a:prstGeom prst="right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400" b="1">
                  <a:solidFill>
                    <a:schemeClr val="bg1"/>
                  </a:solidFill>
                </a:rPr>
                <a:t>TEMED</a:t>
              </a:r>
            </a:p>
            <a:p>
              <a:r>
                <a:rPr lang="en-US" altLang="ja-JP" sz="1400" b="1">
                  <a:solidFill>
                    <a:schemeClr val="bg1"/>
                  </a:solidFill>
                </a:rPr>
                <a:t>APS</a:t>
              </a:r>
            </a:p>
          </p:txBody>
        </p:sp>
      </p:grpSp>
      <p:sp>
        <p:nvSpPr>
          <p:cNvPr id="15" name="Text Box 37"/>
          <p:cNvSpPr txBox="1">
            <a:spLocks noChangeArrowheads="1"/>
          </p:cNvSpPr>
          <p:nvPr/>
        </p:nvSpPr>
        <p:spPr>
          <a:xfrm>
            <a:off x="2743200" y="188640"/>
            <a:ext cx="3886200" cy="533400"/>
          </a:xfrm>
          <a:prstGeom prst="rect">
            <a:avLst/>
          </a:prstGeom>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t>ポリアクリルアミドゲルの架橋構造</a:t>
            </a:r>
            <a:endParaRPr lang="ja-JP" altLang="en-US" sz="2000" b="1" dirty="0"/>
          </a:p>
        </p:txBody>
      </p:sp>
      <p:sp>
        <p:nvSpPr>
          <p:cNvPr id="67" name="正方形/長方形 66"/>
          <p:cNvSpPr/>
          <p:nvPr/>
        </p:nvSpPr>
        <p:spPr>
          <a:xfrm>
            <a:off x="329754" y="6516052"/>
            <a:ext cx="8346702" cy="369332"/>
          </a:xfrm>
          <a:prstGeom prst="rect">
            <a:avLst/>
          </a:prstGeom>
        </p:spPr>
        <p:txBody>
          <a:bodyPr wrap="square">
            <a:spAutoFit/>
          </a:bodyPr>
          <a:lstStyle/>
          <a:p>
            <a:pPr algn="ctr"/>
            <a:r>
              <a:rPr lang="ja-JP" altLang="en-US" b="1" dirty="0">
                <a:solidFill>
                  <a:srgbClr val="FF0000"/>
                </a:solidFill>
              </a:rPr>
              <a:t>ポリアクリルアミド</a:t>
            </a:r>
            <a:r>
              <a:rPr lang="ja-JP" altLang="en-US" b="1" dirty="0"/>
              <a:t>の分子ふるい効果を用いて分子量に応じて分離する。</a:t>
            </a:r>
          </a:p>
        </p:txBody>
      </p:sp>
    </p:spTree>
    <p:extLst>
      <p:ext uri="{BB962C8B-B14F-4D97-AF65-F5344CB8AC3E}">
        <p14:creationId xmlns:p14="http://schemas.microsoft.com/office/powerpoint/2010/main" val="10229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7315200" y="1905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ja-JP" b="1"/>
          </a:p>
        </p:txBody>
      </p:sp>
      <p:grpSp>
        <p:nvGrpSpPr>
          <p:cNvPr id="3" name="Group 66"/>
          <p:cNvGrpSpPr>
            <a:grpSpLocks/>
          </p:cNvGrpSpPr>
          <p:nvPr/>
        </p:nvGrpSpPr>
        <p:grpSpPr bwMode="auto">
          <a:xfrm>
            <a:off x="3200400" y="2438400"/>
            <a:ext cx="2827338" cy="2689225"/>
            <a:chOff x="2016" y="1536"/>
            <a:chExt cx="1781" cy="1694"/>
          </a:xfrm>
        </p:grpSpPr>
        <p:grpSp>
          <p:nvGrpSpPr>
            <p:cNvPr id="4" name="Group 55"/>
            <p:cNvGrpSpPr>
              <a:grpSpLocks/>
            </p:cNvGrpSpPr>
            <p:nvPr/>
          </p:nvGrpSpPr>
          <p:grpSpPr bwMode="auto">
            <a:xfrm>
              <a:off x="2016" y="1584"/>
              <a:ext cx="336" cy="1230"/>
              <a:chOff x="2016" y="1584"/>
              <a:chExt cx="336" cy="1230"/>
            </a:xfrm>
          </p:grpSpPr>
          <p:grpSp>
            <p:nvGrpSpPr>
              <p:cNvPr id="13" name="Group 33"/>
              <p:cNvGrpSpPr>
                <a:grpSpLocks/>
              </p:cNvGrpSpPr>
              <p:nvPr/>
            </p:nvGrpSpPr>
            <p:grpSpPr bwMode="auto">
              <a:xfrm>
                <a:off x="2016" y="2448"/>
                <a:ext cx="336" cy="366"/>
                <a:chOff x="1200" y="1536"/>
                <a:chExt cx="533" cy="685"/>
              </a:xfrm>
            </p:grpSpPr>
            <p:sp>
              <p:nvSpPr>
                <p:cNvPr id="15" name="Freeform 34"/>
                <p:cNvSpPr>
                  <a:spLocks/>
                </p:cNvSpPr>
                <p:nvPr/>
              </p:nvSpPr>
              <p:spPr bwMode="auto">
                <a:xfrm>
                  <a:off x="1200" y="1536"/>
                  <a:ext cx="533" cy="594"/>
                </a:xfrm>
                <a:custGeom>
                  <a:avLst/>
                  <a:gdLst>
                    <a:gd name="T0" fmla="*/ 14 w 533"/>
                    <a:gd name="T1" fmla="*/ 233 h 594"/>
                    <a:gd name="T2" fmla="*/ 46 w 533"/>
                    <a:gd name="T3" fmla="*/ 111 h 594"/>
                    <a:gd name="T4" fmla="*/ 184 w 533"/>
                    <a:gd name="T5" fmla="*/ 282 h 594"/>
                    <a:gd name="T6" fmla="*/ 135 w 533"/>
                    <a:gd name="T7" fmla="*/ 266 h 594"/>
                    <a:gd name="T8" fmla="*/ 225 w 533"/>
                    <a:gd name="T9" fmla="*/ 379 h 594"/>
                    <a:gd name="T10" fmla="*/ 119 w 533"/>
                    <a:gd name="T11" fmla="*/ 452 h 594"/>
                    <a:gd name="T12" fmla="*/ 176 w 533"/>
                    <a:gd name="T13" fmla="*/ 428 h 594"/>
                    <a:gd name="T14" fmla="*/ 217 w 533"/>
                    <a:gd name="T15" fmla="*/ 322 h 594"/>
                    <a:gd name="T16" fmla="*/ 281 w 533"/>
                    <a:gd name="T17" fmla="*/ 347 h 594"/>
                    <a:gd name="T18" fmla="*/ 298 w 533"/>
                    <a:gd name="T19" fmla="*/ 339 h 594"/>
                    <a:gd name="T20" fmla="*/ 354 w 533"/>
                    <a:gd name="T21" fmla="*/ 201 h 594"/>
                    <a:gd name="T22" fmla="*/ 290 w 533"/>
                    <a:gd name="T23" fmla="*/ 233 h 594"/>
                    <a:gd name="T24" fmla="*/ 314 w 533"/>
                    <a:gd name="T25" fmla="*/ 233 h 594"/>
                    <a:gd name="T26" fmla="*/ 281 w 533"/>
                    <a:gd name="T27" fmla="*/ 63 h 594"/>
                    <a:gd name="T28" fmla="*/ 127 w 533"/>
                    <a:gd name="T29" fmla="*/ 71 h 594"/>
                    <a:gd name="T30" fmla="*/ 127 w 533"/>
                    <a:gd name="T31" fmla="*/ 111 h 594"/>
                    <a:gd name="T32" fmla="*/ 152 w 533"/>
                    <a:gd name="T33" fmla="*/ 209 h 594"/>
                    <a:gd name="T34" fmla="*/ 192 w 533"/>
                    <a:gd name="T35" fmla="*/ 331 h 594"/>
                    <a:gd name="T36" fmla="*/ 306 w 533"/>
                    <a:gd name="T37" fmla="*/ 420 h 594"/>
                    <a:gd name="T38" fmla="*/ 387 w 533"/>
                    <a:gd name="T39" fmla="*/ 322 h 594"/>
                    <a:gd name="T40" fmla="*/ 354 w 533"/>
                    <a:gd name="T41" fmla="*/ 339 h 594"/>
                    <a:gd name="T42" fmla="*/ 306 w 533"/>
                    <a:gd name="T43" fmla="*/ 225 h 594"/>
                    <a:gd name="T44" fmla="*/ 160 w 533"/>
                    <a:gd name="T45" fmla="*/ 160 h 594"/>
                    <a:gd name="T46" fmla="*/ 225 w 533"/>
                    <a:gd name="T47" fmla="*/ 136 h 594"/>
                    <a:gd name="T48" fmla="*/ 403 w 533"/>
                    <a:gd name="T49" fmla="*/ 136 h 594"/>
                    <a:gd name="T50" fmla="*/ 452 w 533"/>
                    <a:gd name="T51" fmla="*/ 233 h 594"/>
                    <a:gd name="T52" fmla="*/ 395 w 533"/>
                    <a:gd name="T53" fmla="*/ 306 h 594"/>
                    <a:gd name="T54" fmla="*/ 363 w 533"/>
                    <a:gd name="T55" fmla="*/ 339 h 594"/>
                    <a:gd name="T56" fmla="*/ 444 w 533"/>
                    <a:gd name="T57" fmla="*/ 331 h 594"/>
                    <a:gd name="T58" fmla="*/ 387 w 533"/>
                    <a:gd name="T59" fmla="*/ 395 h 594"/>
                    <a:gd name="T60" fmla="*/ 233 w 533"/>
                    <a:gd name="T61" fmla="*/ 428 h 594"/>
                    <a:gd name="T62" fmla="*/ 281 w 533"/>
                    <a:gd name="T63" fmla="*/ 460 h 594"/>
                    <a:gd name="T64" fmla="*/ 217 w 533"/>
                    <a:gd name="T65" fmla="*/ 533 h 594"/>
                    <a:gd name="T66" fmla="*/ 184 w 533"/>
                    <a:gd name="T67" fmla="*/ 395 h 594"/>
                    <a:gd name="T68" fmla="*/ 62 w 533"/>
                    <a:gd name="T69" fmla="*/ 452 h 594"/>
                    <a:gd name="T70" fmla="*/ 225 w 533"/>
                    <a:gd name="T71" fmla="*/ 517 h 594"/>
                    <a:gd name="T72" fmla="*/ 298 w 533"/>
                    <a:gd name="T73" fmla="*/ 363 h 594"/>
                    <a:gd name="T74" fmla="*/ 444 w 533"/>
                    <a:gd name="T75" fmla="*/ 493 h 594"/>
                    <a:gd name="T76" fmla="*/ 468 w 533"/>
                    <a:gd name="T77" fmla="*/ 428 h 594"/>
                    <a:gd name="T78" fmla="*/ 492 w 533"/>
                    <a:gd name="T79" fmla="*/ 363 h 594"/>
                    <a:gd name="T80" fmla="*/ 444 w 533"/>
                    <a:gd name="T81" fmla="*/ 274 h 594"/>
                    <a:gd name="T82" fmla="*/ 379 w 533"/>
                    <a:gd name="T83" fmla="*/ 136 h 594"/>
                    <a:gd name="T84" fmla="*/ 428 w 533"/>
                    <a:gd name="T85" fmla="*/ 38 h 594"/>
                    <a:gd name="T86" fmla="*/ 395 w 533"/>
                    <a:gd name="T87" fmla="*/ 71 h 594"/>
                    <a:gd name="T88" fmla="*/ 371 w 533"/>
                    <a:gd name="T89" fmla="*/ 38 h 594"/>
                    <a:gd name="T90" fmla="*/ 428 w 533"/>
                    <a:gd name="T91" fmla="*/ 209 h 594"/>
                    <a:gd name="T92" fmla="*/ 517 w 533"/>
                    <a:gd name="T93" fmla="*/ 233 h 594"/>
                    <a:gd name="T94" fmla="*/ 501 w 533"/>
                    <a:gd name="T95" fmla="*/ 331 h 594"/>
                    <a:gd name="T96" fmla="*/ 476 w 533"/>
                    <a:gd name="T97" fmla="*/ 477 h 594"/>
                    <a:gd name="T98" fmla="*/ 290 w 533"/>
                    <a:gd name="T99" fmla="*/ 582 h 594"/>
                    <a:gd name="T100" fmla="*/ 160 w 533"/>
                    <a:gd name="T101" fmla="*/ 55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3" h="594">
                      <a:moveTo>
                        <a:pt x="160" y="298"/>
                      </a:moveTo>
                      <a:cubicBezTo>
                        <a:pt x="174" y="341"/>
                        <a:pt x="157" y="319"/>
                        <a:pt x="127" y="347"/>
                      </a:cubicBezTo>
                      <a:cubicBezTo>
                        <a:pt x="94" y="344"/>
                        <a:pt x="8" y="353"/>
                        <a:pt x="6" y="322"/>
                      </a:cubicBezTo>
                      <a:cubicBezTo>
                        <a:pt x="4" y="292"/>
                        <a:pt x="0" y="259"/>
                        <a:pt x="14" y="233"/>
                      </a:cubicBezTo>
                      <a:cubicBezTo>
                        <a:pt x="15" y="232"/>
                        <a:pt x="75" y="213"/>
                        <a:pt x="87" y="209"/>
                      </a:cubicBezTo>
                      <a:cubicBezTo>
                        <a:pt x="95" y="206"/>
                        <a:pt x="111" y="201"/>
                        <a:pt x="111" y="201"/>
                      </a:cubicBezTo>
                      <a:cubicBezTo>
                        <a:pt x="141" y="170"/>
                        <a:pt x="157" y="121"/>
                        <a:pt x="103" y="103"/>
                      </a:cubicBezTo>
                      <a:cubicBezTo>
                        <a:pt x="84" y="106"/>
                        <a:pt x="63" y="103"/>
                        <a:pt x="46" y="111"/>
                      </a:cubicBezTo>
                      <a:cubicBezTo>
                        <a:pt x="1" y="131"/>
                        <a:pt x="31" y="226"/>
                        <a:pt x="62" y="257"/>
                      </a:cubicBezTo>
                      <a:cubicBezTo>
                        <a:pt x="206" y="249"/>
                        <a:pt x="216" y="282"/>
                        <a:pt x="200" y="168"/>
                      </a:cubicBezTo>
                      <a:cubicBezTo>
                        <a:pt x="187" y="171"/>
                        <a:pt x="166" y="164"/>
                        <a:pt x="160" y="176"/>
                      </a:cubicBezTo>
                      <a:cubicBezTo>
                        <a:pt x="152" y="193"/>
                        <a:pt x="179" y="266"/>
                        <a:pt x="184" y="282"/>
                      </a:cubicBezTo>
                      <a:cubicBezTo>
                        <a:pt x="187" y="290"/>
                        <a:pt x="192" y="306"/>
                        <a:pt x="192" y="306"/>
                      </a:cubicBezTo>
                      <a:cubicBezTo>
                        <a:pt x="189" y="320"/>
                        <a:pt x="195" y="338"/>
                        <a:pt x="184" y="347"/>
                      </a:cubicBezTo>
                      <a:cubicBezTo>
                        <a:pt x="168" y="360"/>
                        <a:pt x="143" y="330"/>
                        <a:pt x="135" y="322"/>
                      </a:cubicBezTo>
                      <a:cubicBezTo>
                        <a:pt x="132" y="311"/>
                        <a:pt x="118" y="278"/>
                        <a:pt x="135" y="266"/>
                      </a:cubicBezTo>
                      <a:cubicBezTo>
                        <a:pt x="149" y="256"/>
                        <a:pt x="184" y="249"/>
                        <a:pt x="184" y="249"/>
                      </a:cubicBezTo>
                      <a:cubicBezTo>
                        <a:pt x="224" y="262"/>
                        <a:pt x="206" y="249"/>
                        <a:pt x="225" y="306"/>
                      </a:cubicBezTo>
                      <a:cubicBezTo>
                        <a:pt x="228" y="314"/>
                        <a:pt x="233" y="331"/>
                        <a:pt x="233" y="331"/>
                      </a:cubicBezTo>
                      <a:cubicBezTo>
                        <a:pt x="230" y="347"/>
                        <a:pt x="239" y="370"/>
                        <a:pt x="225" y="379"/>
                      </a:cubicBezTo>
                      <a:cubicBezTo>
                        <a:pt x="212" y="387"/>
                        <a:pt x="163" y="369"/>
                        <a:pt x="144" y="363"/>
                      </a:cubicBezTo>
                      <a:cubicBezTo>
                        <a:pt x="125" y="366"/>
                        <a:pt x="104" y="363"/>
                        <a:pt x="87" y="371"/>
                      </a:cubicBezTo>
                      <a:cubicBezTo>
                        <a:pt x="79" y="375"/>
                        <a:pt x="78" y="387"/>
                        <a:pt x="79" y="395"/>
                      </a:cubicBezTo>
                      <a:cubicBezTo>
                        <a:pt x="85" y="448"/>
                        <a:pt x="85" y="441"/>
                        <a:pt x="119" y="452"/>
                      </a:cubicBezTo>
                      <a:cubicBezTo>
                        <a:pt x="193" y="444"/>
                        <a:pt x="196" y="454"/>
                        <a:pt x="217" y="395"/>
                      </a:cubicBezTo>
                      <a:cubicBezTo>
                        <a:pt x="206" y="356"/>
                        <a:pt x="206" y="332"/>
                        <a:pt x="160" y="347"/>
                      </a:cubicBezTo>
                      <a:cubicBezTo>
                        <a:pt x="142" y="374"/>
                        <a:pt x="130" y="380"/>
                        <a:pt x="152" y="420"/>
                      </a:cubicBezTo>
                      <a:cubicBezTo>
                        <a:pt x="156" y="427"/>
                        <a:pt x="168" y="424"/>
                        <a:pt x="176" y="428"/>
                      </a:cubicBezTo>
                      <a:cubicBezTo>
                        <a:pt x="185" y="432"/>
                        <a:pt x="192" y="439"/>
                        <a:pt x="200" y="444"/>
                      </a:cubicBezTo>
                      <a:cubicBezTo>
                        <a:pt x="250" y="437"/>
                        <a:pt x="270" y="443"/>
                        <a:pt x="298" y="404"/>
                      </a:cubicBezTo>
                      <a:cubicBezTo>
                        <a:pt x="295" y="366"/>
                        <a:pt x="310" y="322"/>
                        <a:pt x="290" y="290"/>
                      </a:cubicBezTo>
                      <a:cubicBezTo>
                        <a:pt x="261" y="243"/>
                        <a:pt x="225" y="310"/>
                        <a:pt x="217" y="322"/>
                      </a:cubicBezTo>
                      <a:cubicBezTo>
                        <a:pt x="231" y="365"/>
                        <a:pt x="240" y="357"/>
                        <a:pt x="281" y="347"/>
                      </a:cubicBezTo>
                      <a:cubicBezTo>
                        <a:pt x="293" y="313"/>
                        <a:pt x="314" y="266"/>
                        <a:pt x="281" y="233"/>
                      </a:cubicBezTo>
                      <a:cubicBezTo>
                        <a:pt x="264" y="216"/>
                        <a:pt x="232" y="238"/>
                        <a:pt x="208" y="241"/>
                      </a:cubicBezTo>
                      <a:cubicBezTo>
                        <a:pt x="182" y="321"/>
                        <a:pt x="231" y="314"/>
                        <a:pt x="281" y="347"/>
                      </a:cubicBezTo>
                      <a:cubicBezTo>
                        <a:pt x="349" y="334"/>
                        <a:pt x="332" y="326"/>
                        <a:pt x="322" y="257"/>
                      </a:cubicBezTo>
                      <a:cubicBezTo>
                        <a:pt x="235" y="290"/>
                        <a:pt x="301" y="361"/>
                        <a:pt x="354" y="379"/>
                      </a:cubicBezTo>
                      <a:cubicBezTo>
                        <a:pt x="359" y="375"/>
                        <a:pt x="401" y="344"/>
                        <a:pt x="363" y="331"/>
                      </a:cubicBezTo>
                      <a:cubicBezTo>
                        <a:pt x="342" y="324"/>
                        <a:pt x="320" y="336"/>
                        <a:pt x="298" y="339"/>
                      </a:cubicBezTo>
                      <a:cubicBezTo>
                        <a:pt x="266" y="369"/>
                        <a:pt x="264" y="374"/>
                        <a:pt x="273" y="420"/>
                      </a:cubicBezTo>
                      <a:cubicBezTo>
                        <a:pt x="292" y="414"/>
                        <a:pt x="308" y="412"/>
                        <a:pt x="322" y="395"/>
                      </a:cubicBezTo>
                      <a:cubicBezTo>
                        <a:pt x="335" y="380"/>
                        <a:pt x="354" y="347"/>
                        <a:pt x="354" y="347"/>
                      </a:cubicBezTo>
                      <a:cubicBezTo>
                        <a:pt x="370" y="287"/>
                        <a:pt x="372" y="295"/>
                        <a:pt x="354" y="201"/>
                      </a:cubicBezTo>
                      <a:cubicBezTo>
                        <a:pt x="349" y="175"/>
                        <a:pt x="290" y="152"/>
                        <a:pt x="290" y="152"/>
                      </a:cubicBezTo>
                      <a:cubicBezTo>
                        <a:pt x="276" y="155"/>
                        <a:pt x="261" y="152"/>
                        <a:pt x="249" y="160"/>
                      </a:cubicBezTo>
                      <a:cubicBezTo>
                        <a:pt x="234" y="170"/>
                        <a:pt x="244" y="220"/>
                        <a:pt x="249" y="225"/>
                      </a:cubicBezTo>
                      <a:cubicBezTo>
                        <a:pt x="259" y="235"/>
                        <a:pt x="276" y="230"/>
                        <a:pt x="290" y="233"/>
                      </a:cubicBezTo>
                      <a:cubicBezTo>
                        <a:pt x="309" y="230"/>
                        <a:pt x="337" y="242"/>
                        <a:pt x="346" y="225"/>
                      </a:cubicBezTo>
                      <a:cubicBezTo>
                        <a:pt x="386" y="152"/>
                        <a:pt x="349" y="148"/>
                        <a:pt x="314" y="136"/>
                      </a:cubicBezTo>
                      <a:cubicBezTo>
                        <a:pt x="305" y="139"/>
                        <a:pt x="275" y="145"/>
                        <a:pt x="273" y="160"/>
                      </a:cubicBezTo>
                      <a:cubicBezTo>
                        <a:pt x="267" y="195"/>
                        <a:pt x="285" y="223"/>
                        <a:pt x="314" y="233"/>
                      </a:cubicBezTo>
                      <a:cubicBezTo>
                        <a:pt x="325" y="230"/>
                        <a:pt x="339" y="233"/>
                        <a:pt x="346" y="225"/>
                      </a:cubicBezTo>
                      <a:cubicBezTo>
                        <a:pt x="357" y="212"/>
                        <a:pt x="363" y="176"/>
                        <a:pt x="363" y="176"/>
                      </a:cubicBezTo>
                      <a:cubicBezTo>
                        <a:pt x="358" y="135"/>
                        <a:pt x="369" y="100"/>
                        <a:pt x="330" y="79"/>
                      </a:cubicBezTo>
                      <a:cubicBezTo>
                        <a:pt x="315" y="71"/>
                        <a:pt x="281" y="63"/>
                        <a:pt x="281" y="63"/>
                      </a:cubicBezTo>
                      <a:cubicBezTo>
                        <a:pt x="260" y="66"/>
                        <a:pt x="230" y="54"/>
                        <a:pt x="217" y="71"/>
                      </a:cubicBezTo>
                      <a:cubicBezTo>
                        <a:pt x="182" y="116"/>
                        <a:pt x="226" y="137"/>
                        <a:pt x="249" y="152"/>
                      </a:cubicBezTo>
                      <a:cubicBezTo>
                        <a:pt x="292" y="123"/>
                        <a:pt x="295" y="81"/>
                        <a:pt x="241" y="63"/>
                      </a:cubicBezTo>
                      <a:cubicBezTo>
                        <a:pt x="207" y="27"/>
                        <a:pt x="146" y="14"/>
                        <a:pt x="127" y="71"/>
                      </a:cubicBezTo>
                      <a:cubicBezTo>
                        <a:pt x="135" y="126"/>
                        <a:pt x="128" y="136"/>
                        <a:pt x="176" y="152"/>
                      </a:cubicBezTo>
                      <a:cubicBezTo>
                        <a:pt x="184" y="149"/>
                        <a:pt x="200" y="152"/>
                        <a:pt x="200" y="144"/>
                      </a:cubicBezTo>
                      <a:cubicBezTo>
                        <a:pt x="200" y="134"/>
                        <a:pt x="185" y="132"/>
                        <a:pt x="176" y="128"/>
                      </a:cubicBezTo>
                      <a:cubicBezTo>
                        <a:pt x="160" y="121"/>
                        <a:pt x="127" y="111"/>
                        <a:pt x="127" y="111"/>
                      </a:cubicBezTo>
                      <a:cubicBezTo>
                        <a:pt x="119" y="114"/>
                        <a:pt x="108" y="113"/>
                        <a:pt x="103" y="120"/>
                      </a:cubicBezTo>
                      <a:cubicBezTo>
                        <a:pt x="88" y="140"/>
                        <a:pt x="98" y="208"/>
                        <a:pt x="103" y="217"/>
                      </a:cubicBezTo>
                      <a:cubicBezTo>
                        <a:pt x="108" y="227"/>
                        <a:pt x="124" y="222"/>
                        <a:pt x="135" y="225"/>
                      </a:cubicBezTo>
                      <a:cubicBezTo>
                        <a:pt x="141" y="220"/>
                        <a:pt x="159" y="212"/>
                        <a:pt x="152" y="209"/>
                      </a:cubicBezTo>
                      <a:cubicBezTo>
                        <a:pt x="142" y="204"/>
                        <a:pt x="128" y="211"/>
                        <a:pt x="119" y="217"/>
                      </a:cubicBezTo>
                      <a:cubicBezTo>
                        <a:pt x="111" y="222"/>
                        <a:pt x="108" y="233"/>
                        <a:pt x="103" y="241"/>
                      </a:cubicBezTo>
                      <a:cubicBezTo>
                        <a:pt x="90" y="283"/>
                        <a:pt x="76" y="322"/>
                        <a:pt x="127" y="339"/>
                      </a:cubicBezTo>
                      <a:cubicBezTo>
                        <a:pt x="149" y="336"/>
                        <a:pt x="173" y="342"/>
                        <a:pt x="192" y="331"/>
                      </a:cubicBezTo>
                      <a:cubicBezTo>
                        <a:pt x="222" y="314"/>
                        <a:pt x="171" y="302"/>
                        <a:pt x="160" y="298"/>
                      </a:cubicBezTo>
                      <a:cubicBezTo>
                        <a:pt x="127" y="309"/>
                        <a:pt x="122" y="323"/>
                        <a:pt x="111" y="355"/>
                      </a:cubicBezTo>
                      <a:cubicBezTo>
                        <a:pt x="126" y="447"/>
                        <a:pt x="145" y="420"/>
                        <a:pt x="249" y="428"/>
                      </a:cubicBezTo>
                      <a:cubicBezTo>
                        <a:pt x="268" y="425"/>
                        <a:pt x="289" y="428"/>
                        <a:pt x="306" y="420"/>
                      </a:cubicBezTo>
                      <a:cubicBezTo>
                        <a:pt x="348" y="401"/>
                        <a:pt x="321" y="301"/>
                        <a:pt x="298" y="266"/>
                      </a:cubicBezTo>
                      <a:cubicBezTo>
                        <a:pt x="284" y="269"/>
                        <a:pt x="265" y="263"/>
                        <a:pt x="257" y="274"/>
                      </a:cubicBezTo>
                      <a:cubicBezTo>
                        <a:pt x="229" y="315"/>
                        <a:pt x="297" y="324"/>
                        <a:pt x="314" y="331"/>
                      </a:cubicBezTo>
                      <a:cubicBezTo>
                        <a:pt x="338" y="328"/>
                        <a:pt x="373" y="342"/>
                        <a:pt x="387" y="322"/>
                      </a:cubicBezTo>
                      <a:cubicBezTo>
                        <a:pt x="439" y="244"/>
                        <a:pt x="390" y="236"/>
                        <a:pt x="354" y="225"/>
                      </a:cubicBezTo>
                      <a:cubicBezTo>
                        <a:pt x="316" y="228"/>
                        <a:pt x="271" y="210"/>
                        <a:pt x="241" y="233"/>
                      </a:cubicBezTo>
                      <a:cubicBezTo>
                        <a:pt x="222" y="248"/>
                        <a:pt x="236" y="285"/>
                        <a:pt x="249" y="306"/>
                      </a:cubicBezTo>
                      <a:cubicBezTo>
                        <a:pt x="255" y="315"/>
                        <a:pt x="342" y="336"/>
                        <a:pt x="354" y="339"/>
                      </a:cubicBezTo>
                      <a:cubicBezTo>
                        <a:pt x="368" y="336"/>
                        <a:pt x="385" y="341"/>
                        <a:pt x="395" y="331"/>
                      </a:cubicBezTo>
                      <a:cubicBezTo>
                        <a:pt x="407" y="319"/>
                        <a:pt x="411" y="282"/>
                        <a:pt x="411" y="282"/>
                      </a:cubicBezTo>
                      <a:cubicBezTo>
                        <a:pt x="404" y="215"/>
                        <a:pt x="419" y="195"/>
                        <a:pt x="363" y="176"/>
                      </a:cubicBezTo>
                      <a:cubicBezTo>
                        <a:pt x="318" y="183"/>
                        <a:pt x="289" y="175"/>
                        <a:pt x="306" y="225"/>
                      </a:cubicBezTo>
                      <a:cubicBezTo>
                        <a:pt x="330" y="222"/>
                        <a:pt x="364" y="236"/>
                        <a:pt x="379" y="217"/>
                      </a:cubicBezTo>
                      <a:cubicBezTo>
                        <a:pt x="439" y="142"/>
                        <a:pt x="293" y="102"/>
                        <a:pt x="257" y="95"/>
                      </a:cubicBezTo>
                      <a:cubicBezTo>
                        <a:pt x="233" y="98"/>
                        <a:pt x="208" y="96"/>
                        <a:pt x="184" y="103"/>
                      </a:cubicBezTo>
                      <a:cubicBezTo>
                        <a:pt x="173" y="106"/>
                        <a:pt x="144" y="154"/>
                        <a:pt x="160" y="160"/>
                      </a:cubicBezTo>
                      <a:cubicBezTo>
                        <a:pt x="191" y="171"/>
                        <a:pt x="225" y="155"/>
                        <a:pt x="257" y="152"/>
                      </a:cubicBezTo>
                      <a:cubicBezTo>
                        <a:pt x="315" y="133"/>
                        <a:pt x="297" y="150"/>
                        <a:pt x="322" y="111"/>
                      </a:cubicBezTo>
                      <a:cubicBezTo>
                        <a:pt x="311" y="0"/>
                        <a:pt x="326" y="26"/>
                        <a:pt x="217" y="14"/>
                      </a:cubicBezTo>
                      <a:cubicBezTo>
                        <a:pt x="165" y="47"/>
                        <a:pt x="178" y="106"/>
                        <a:pt x="225" y="136"/>
                      </a:cubicBezTo>
                      <a:cubicBezTo>
                        <a:pt x="242" y="162"/>
                        <a:pt x="250" y="189"/>
                        <a:pt x="298" y="152"/>
                      </a:cubicBezTo>
                      <a:cubicBezTo>
                        <a:pt x="312" y="141"/>
                        <a:pt x="309" y="119"/>
                        <a:pt x="314" y="103"/>
                      </a:cubicBezTo>
                      <a:cubicBezTo>
                        <a:pt x="317" y="95"/>
                        <a:pt x="322" y="79"/>
                        <a:pt x="322" y="79"/>
                      </a:cubicBezTo>
                      <a:cubicBezTo>
                        <a:pt x="382" y="87"/>
                        <a:pt x="386" y="83"/>
                        <a:pt x="403" y="136"/>
                      </a:cubicBezTo>
                      <a:cubicBezTo>
                        <a:pt x="390" y="201"/>
                        <a:pt x="393" y="162"/>
                        <a:pt x="354" y="201"/>
                      </a:cubicBezTo>
                      <a:cubicBezTo>
                        <a:pt x="368" y="249"/>
                        <a:pt x="353" y="230"/>
                        <a:pt x="411" y="249"/>
                      </a:cubicBezTo>
                      <a:cubicBezTo>
                        <a:pt x="419" y="252"/>
                        <a:pt x="436" y="257"/>
                        <a:pt x="436" y="257"/>
                      </a:cubicBezTo>
                      <a:cubicBezTo>
                        <a:pt x="441" y="249"/>
                        <a:pt x="448" y="242"/>
                        <a:pt x="452" y="233"/>
                      </a:cubicBezTo>
                      <a:cubicBezTo>
                        <a:pt x="459" y="217"/>
                        <a:pt x="468" y="184"/>
                        <a:pt x="468" y="184"/>
                      </a:cubicBezTo>
                      <a:cubicBezTo>
                        <a:pt x="460" y="179"/>
                        <a:pt x="454" y="169"/>
                        <a:pt x="444" y="168"/>
                      </a:cubicBezTo>
                      <a:cubicBezTo>
                        <a:pt x="422" y="166"/>
                        <a:pt x="389" y="156"/>
                        <a:pt x="379" y="176"/>
                      </a:cubicBezTo>
                      <a:cubicBezTo>
                        <a:pt x="359" y="215"/>
                        <a:pt x="368" y="272"/>
                        <a:pt x="395" y="306"/>
                      </a:cubicBezTo>
                      <a:cubicBezTo>
                        <a:pt x="406" y="320"/>
                        <a:pt x="429" y="326"/>
                        <a:pt x="444" y="331"/>
                      </a:cubicBezTo>
                      <a:cubicBezTo>
                        <a:pt x="464" y="390"/>
                        <a:pt x="464" y="363"/>
                        <a:pt x="452" y="412"/>
                      </a:cubicBezTo>
                      <a:cubicBezTo>
                        <a:pt x="415" y="405"/>
                        <a:pt x="414" y="413"/>
                        <a:pt x="395" y="387"/>
                      </a:cubicBezTo>
                      <a:cubicBezTo>
                        <a:pt x="384" y="372"/>
                        <a:pt x="363" y="339"/>
                        <a:pt x="363" y="339"/>
                      </a:cubicBezTo>
                      <a:cubicBezTo>
                        <a:pt x="366" y="309"/>
                        <a:pt x="354" y="274"/>
                        <a:pt x="371" y="249"/>
                      </a:cubicBezTo>
                      <a:cubicBezTo>
                        <a:pt x="380" y="236"/>
                        <a:pt x="407" y="246"/>
                        <a:pt x="419" y="257"/>
                      </a:cubicBezTo>
                      <a:cubicBezTo>
                        <a:pt x="432" y="268"/>
                        <a:pt x="430" y="290"/>
                        <a:pt x="436" y="306"/>
                      </a:cubicBezTo>
                      <a:cubicBezTo>
                        <a:pt x="439" y="314"/>
                        <a:pt x="444" y="331"/>
                        <a:pt x="444" y="331"/>
                      </a:cubicBezTo>
                      <a:cubicBezTo>
                        <a:pt x="430" y="401"/>
                        <a:pt x="408" y="379"/>
                        <a:pt x="330" y="387"/>
                      </a:cubicBezTo>
                      <a:cubicBezTo>
                        <a:pt x="327" y="396"/>
                        <a:pt x="301" y="443"/>
                        <a:pt x="322" y="460"/>
                      </a:cubicBezTo>
                      <a:cubicBezTo>
                        <a:pt x="331" y="467"/>
                        <a:pt x="343" y="465"/>
                        <a:pt x="354" y="468"/>
                      </a:cubicBezTo>
                      <a:cubicBezTo>
                        <a:pt x="369" y="465"/>
                        <a:pt x="471" y="459"/>
                        <a:pt x="387" y="395"/>
                      </a:cubicBezTo>
                      <a:cubicBezTo>
                        <a:pt x="370" y="382"/>
                        <a:pt x="344" y="401"/>
                        <a:pt x="322" y="404"/>
                      </a:cubicBezTo>
                      <a:cubicBezTo>
                        <a:pt x="292" y="434"/>
                        <a:pt x="263" y="473"/>
                        <a:pt x="322" y="493"/>
                      </a:cubicBezTo>
                      <a:cubicBezTo>
                        <a:pt x="366" y="478"/>
                        <a:pt x="369" y="436"/>
                        <a:pt x="322" y="420"/>
                      </a:cubicBezTo>
                      <a:cubicBezTo>
                        <a:pt x="292" y="423"/>
                        <a:pt x="261" y="419"/>
                        <a:pt x="233" y="428"/>
                      </a:cubicBezTo>
                      <a:cubicBezTo>
                        <a:pt x="207" y="436"/>
                        <a:pt x="200" y="501"/>
                        <a:pt x="200" y="501"/>
                      </a:cubicBezTo>
                      <a:cubicBezTo>
                        <a:pt x="206" y="509"/>
                        <a:pt x="209" y="520"/>
                        <a:pt x="217" y="525"/>
                      </a:cubicBezTo>
                      <a:cubicBezTo>
                        <a:pt x="231" y="534"/>
                        <a:pt x="265" y="541"/>
                        <a:pt x="265" y="541"/>
                      </a:cubicBezTo>
                      <a:cubicBezTo>
                        <a:pt x="280" y="519"/>
                        <a:pt x="305" y="488"/>
                        <a:pt x="281" y="460"/>
                      </a:cubicBezTo>
                      <a:cubicBezTo>
                        <a:pt x="268" y="446"/>
                        <a:pt x="233" y="428"/>
                        <a:pt x="233" y="428"/>
                      </a:cubicBezTo>
                      <a:cubicBezTo>
                        <a:pt x="197" y="432"/>
                        <a:pt x="144" y="412"/>
                        <a:pt x="144" y="460"/>
                      </a:cubicBezTo>
                      <a:cubicBezTo>
                        <a:pt x="144" y="473"/>
                        <a:pt x="154" y="509"/>
                        <a:pt x="168" y="517"/>
                      </a:cubicBezTo>
                      <a:cubicBezTo>
                        <a:pt x="183" y="526"/>
                        <a:pt x="217" y="533"/>
                        <a:pt x="217" y="533"/>
                      </a:cubicBezTo>
                      <a:cubicBezTo>
                        <a:pt x="257" y="520"/>
                        <a:pt x="251" y="500"/>
                        <a:pt x="241" y="460"/>
                      </a:cubicBezTo>
                      <a:cubicBezTo>
                        <a:pt x="239" y="452"/>
                        <a:pt x="238" y="443"/>
                        <a:pt x="233" y="436"/>
                      </a:cubicBezTo>
                      <a:cubicBezTo>
                        <a:pt x="227" y="428"/>
                        <a:pt x="216" y="426"/>
                        <a:pt x="208" y="420"/>
                      </a:cubicBezTo>
                      <a:cubicBezTo>
                        <a:pt x="199" y="413"/>
                        <a:pt x="194" y="402"/>
                        <a:pt x="184" y="395"/>
                      </a:cubicBezTo>
                      <a:cubicBezTo>
                        <a:pt x="177" y="390"/>
                        <a:pt x="167" y="391"/>
                        <a:pt x="160" y="387"/>
                      </a:cubicBezTo>
                      <a:cubicBezTo>
                        <a:pt x="129" y="370"/>
                        <a:pt x="92" y="350"/>
                        <a:pt x="62" y="331"/>
                      </a:cubicBezTo>
                      <a:cubicBezTo>
                        <a:pt x="51" y="334"/>
                        <a:pt x="32" y="328"/>
                        <a:pt x="30" y="339"/>
                      </a:cubicBezTo>
                      <a:cubicBezTo>
                        <a:pt x="8" y="442"/>
                        <a:pt x="12" y="435"/>
                        <a:pt x="62" y="452"/>
                      </a:cubicBezTo>
                      <a:cubicBezTo>
                        <a:pt x="84" y="449"/>
                        <a:pt x="108" y="455"/>
                        <a:pt x="127" y="444"/>
                      </a:cubicBezTo>
                      <a:cubicBezTo>
                        <a:pt x="135" y="439"/>
                        <a:pt x="112" y="426"/>
                        <a:pt x="103" y="428"/>
                      </a:cubicBezTo>
                      <a:cubicBezTo>
                        <a:pt x="95" y="430"/>
                        <a:pt x="98" y="444"/>
                        <a:pt x="95" y="452"/>
                      </a:cubicBezTo>
                      <a:cubicBezTo>
                        <a:pt x="108" y="555"/>
                        <a:pt x="109" y="526"/>
                        <a:pt x="225" y="517"/>
                      </a:cubicBezTo>
                      <a:cubicBezTo>
                        <a:pt x="230" y="501"/>
                        <a:pt x="238" y="485"/>
                        <a:pt x="241" y="468"/>
                      </a:cubicBezTo>
                      <a:cubicBezTo>
                        <a:pt x="244" y="452"/>
                        <a:pt x="240" y="433"/>
                        <a:pt x="249" y="420"/>
                      </a:cubicBezTo>
                      <a:cubicBezTo>
                        <a:pt x="255" y="411"/>
                        <a:pt x="270" y="415"/>
                        <a:pt x="281" y="412"/>
                      </a:cubicBezTo>
                      <a:cubicBezTo>
                        <a:pt x="287" y="396"/>
                        <a:pt x="292" y="379"/>
                        <a:pt x="298" y="363"/>
                      </a:cubicBezTo>
                      <a:cubicBezTo>
                        <a:pt x="311" y="326"/>
                        <a:pt x="308" y="327"/>
                        <a:pt x="298" y="387"/>
                      </a:cubicBezTo>
                      <a:cubicBezTo>
                        <a:pt x="303" y="488"/>
                        <a:pt x="260" y="594"/>
                        <a:pt x="363" y="574"/>
                      </a:cubicBezTo>
                      <a:cubicBezTo>
                        <a:pt x="391" y="532"/>
                        <a:pt x="387" y="523"/>
                        <a:pt x="379" y="468"/>
                      </a:cubicBezTo>
                      <a:cubicBezTo>
                        <a:pt x="328" y="522"/>
                        <a:pt x="433" y="495"/>
                        <a:pt x="444" y="493"/>
                      </a:cubicBezTo>
                      <a:cubicBezTo>
                        <a:pt x="457" y="451"/>
                        <a:pt x="469" y="420"/>
                        <a:pt x="419" y="404"/>
                      </a:cubicBezTo>
                      <a:cubicBezTo>
                        <a:pt x="408" y="407"/>
                        <a:pt x="394" y="403"/>
                        <a:pt x="387" y="412"/>
                      </a:cubicBezTo>
                      <a:cubicBezTo>
                        <a:pt x="382" y="419"/>
                        <a:pt x="387" y="434"/>
                        <a:pt x="395" y="436"/>
                      </a:cubicBezTo>
                      <a:cubicBezTo>
                        <a:pt x="419" y="441"/>
                        <a:pt x="444" y="431"/>
                        <a:pt x="468" y="428"/>
                      </a:cubicBezTo>
                      <a:cubicBezTo>
                        <a:pt x="517" y="354"/>
                        <a:pt x="489" y="315"/>
                        <a:pt x="419" y="298"/>
                      </a:cubicBezTo>
                      <a:cubicBezTo>
                        <a:pt x="406" y="301"/>
                        <a:pt x="388" y="296"/>
                        <a:pt x="379" y="306"/>
                      </a:cubicBezTo>
                      <a:cubicBezTo>
                        <a:pt x="363" y="322"/>
                        <a:pt x="409" y="346"/>
                        <a:pt x="411" y="347"/>
                      </a:cubicBezTo>
                      <a:cubicBezTo>
                        <a:pt x="433" y="358"/>
                        <a:pt x="473" y="360"/>
                        <a:pt x="492" y="363"/>
                      </a:cubicBezTo>
                      <a:cubicBezTo>
                        <a:pt x="506" y="326"/>
                        <a:pt x="513" y="318"/>
                        <a:pt x="492" y="266"/>
                      </a:cubicBezTo>
                      <a:cubicBezTo>
                        <a:pt x="490" y="262"/>
                        <a:pt x="449" y="252"/>
                        <a:pt x="436" y="249"/>
                      </a:cubicBezTo>
                      <a:cubicBezTo>
                        <a:pt x="428" y="250"/>
                        <a:pt x="323" y="258"/>
                        <a:pt x="395" y="282"/>
                      </a:cubicBezTo>
                      <a:cubicBezTo>
                        <a:pt x="411" y="279"/>
                        <a:pt x="432" y="285"/>
                        <a:pt x="444" y="274"/>
                      </a:cubicBezTo>
                      <a:cubicBezTo>
                        <a:pt x="457" y="263"/>
                        <a:pt x="460" y="225"/>
                        <a:pt x="460" y="225"/>
                      </a:cubicBezTo>
                      <a:cubicBezTo>
                        <a:pt x="462" y="215"/>
                        <a:pt x="477" y="159"/>
                        <a:pt x="460" y="144"/>
                      </a:cubicBezTo>
                      <a:cubicBezTo>
                        <a:pt x="447" y="133"/>
                        <a:pt x="411" y="128"/>
                        <a:pt x="411" y="128"/>
                      </a:cubicBezTo>
                      <a:cubicBezTo>
                        <a:pt x="400" y="131"/>
                        <a:pt x="384" y="126"/>
                        <a:pt x="379" y="136"/>
                      </a:cubicBezTo>
                      <a:cubicBezTo>
                        <a:pt x="367" y="160"/>
                        <a:pt x="390" y="179"/>
                        <a:pt x="403" y="193"/>
                      </a:cubicBezTo>
                      <a:cubicBezTo>
                        <a:pt x="419" y="190"/>
                        <a:pt x="438" y="192"/>
                        <a:pt x="452" y="184"/>
                      </a:cubicBezTo>
                      <a:cubicBezTo>
                        <a:pt x="459" y="180"/>
                        <a:pt x="460" y="168"/>
                        <a:pt x="460" y="160"/>
                      </a:cubicBezTo>
                      <a:cubicBezTo>
                        <a:pt x="460" y="42"/>
                        <a:pt x="485" y="60"/>
                        <a:pt x="428" y="38"/>
                      </a:cubicBezTo>
                      <a:cubicBezTo>
                        <a:pt x="401" y="41"/>
                        <a:pt x="372" y="38"/>
                        <a:pt x="346" y="47"/>
                      </a:cubicBezTo>
                      <a:cubicBezTo>
                        <a:pt x="334" y="51"/>
                        <a:pt x="336" y="94"/>
                        <a:pt x="346" y="111"/>
                      </a:cubicBezTo>
                      <a:cubicBezTo>
                        <a:pt x="351" y="120"/>
                        <a:pt x="363" y="122"/>
                        <a:pt x="371" y="128"/>
                      </a:cubicBezTo>
                      <a:cubicBezTo>
                        <a:pt x="396" y="122"/>
                        <a:pt x="438" y="99"/>
                        <a:pt x="395" y="71"/>
                      </a:cubicBezTo>
                      <a:cubicBezTo>
                        <a:pt x="352" y="42"/>
                        <a:pt x="292" y="58"/>
                        <a:pt x="241" y="55"/>
                      </a:cubicBezTo>
                      <a:cubicBezTo>
                        <a:pt x="274" y="20"/>
                        <a:pt x="307" y="25"/>
                        <a:pt x="322" y="71"/>
                      </a:cubicBezTo>
                      <a:cubicBezTo>
                        <a:pt x="253" y="94"/>
                        <a:pt x="289" y="28"/>
                        <a:pt x="330" y="14"/>
                      </a:cubicBezTo>
                      <a:cubicBezTo>
                        <a:pt x="346" y="19"/>
                        <a:pt x="362" y="21"/>
                        <a:pt x="371" y="38"/>
                      </a:cubicBezTo>
                      <a:cubicBezTo>
                        <a:pt x="379" y="53"/>
                        <a:pt x="387" y="87"/>
                        <a:pt x="387" y="87"/>
                      </a:cubicBezTo>
                      <a:cubicBezTo>
                        <a:pt x="390" y="122"/>
                        <a:pt x="391" y="158"/>
                        <a:pt x="395" y="193"/>
                      </a:cubicBezTo>
                      <a:cubicBezTo>
                        <a:pt x="396" y="201"/>
                        <a:pt x="395" y="213"/>
                        <a:pt x="403" y="217"/>
                      </a:cubicBezTo>
                      <a:cubicBezTo>
                        <a:pt x="411" y="221"/>
                        <a:pt x="420" y="212"/>
                        <a:pt x="428" y="209"/>
                      </a:cubicBezTo>
                      <a:cubicBezTo>
                        <a:pt x="436" y="201"/>
                        <a:pt x="446" y="194"/>
                        <a:pt x="452" y="184"/>
                      </a:cubicBezTo>
                      <a:cubicBezTo>
                        <a:pt x="471" y="155"/>
                        <a:pt x="444" y="155"/>
                        <a:pt x="484" y="168"/>
                      </a:cubicBezTo>
                      <a:cubicBezTo>
                        <a:pt x="490" y="173"/>
                        <a:pt x="497" y="177"/>
                        <a:pt x="501" y="184"/>
                      </a:cubicBezTo>
                      <a:cubicBezTo>
                        <a:pt x="509" y="199"/>
                        <a:pt x="517" y="233"/>
                        <a:pt x="517" y="233"/>
                      </a:cubicBezTo>
                      <a:cubicBezTo>
                        <a:pt x="514" y="247"/>
                        <a:pt x="519" y="264"/>
                        <a:pt x="509" y="274"/>
                      </a:cubicBezTo>
                      <a:cubicBezTo>
                        <a:pt x="497" y="286"/>
                        <a:pt x="460" y="290"/>
                        <a:pt x="460" y="290"/>
                      </a:cubicBezTo>
                      <a:cubicBezTo>
                        <a:pt x="457" y="298"/>
                        <a:pt x="446" y="308"/>
                        <a:pt x="452" y="314"/>
                      </a:cubicBezTo>
                      <a:cubicBezTo>
                        <a:pt x="464" y="326"/>
                        <a:pt x="501" y="331"/>
                        <a:pt x="501" y="331"/>
                      </a:cubicBezTo>
                      <a:cubicBezTo>
                        <a:pt x="506" y="339"/>
                        <a:pt x="513" y="346"/>
                        <a:pt x="517" y="355"/>
                      </a:cubicBezTo>
                      <a:cubicBezTo>
                        <a:pt x="524" y="371"/>
                        <a:pt x="533" y="404"/>
                        <a:pt x="533" y="404"/>
                      </a:cubicBezTo>
                      <a:cubicBezTo>
                        <a:pt x="517" y="451"/>
                        <a:pt x="477" y="439"/>
                        <a:pt x="428" y="444"/>
                      </a:cubicBezTo>
                      <a:cubicBezTo>
                        <a:pt x="437" y="529"/>
                        <a:pt x="431" y="545"/>
                        <a:pt x="476" y="477"/>
                      </a:cubicBezTo>
                      <a:cubicBezTo>
                        <a:pt x="473" y="463"/>
                        <a:pt x="480" y="443"/>
                        <a:pt x="468" y="436"/>
                      </a:cubicBezTo>
                      <a:cubicBezTo>
                        <a:pt x="457" y="430"/>
                        <a:pt x="411" y="447"/>
                        <a:pt x="395" y="452"/>
                      </a:cubicBezTo>
                      <a:cubicBezTo>
                        <a:pt x="377" y="479"/>
                        <a:pt x="330" y="525"/>
                        <a:pt x="330" y="525"/>
                      </a:cubicBezTo>
                      <a:cubicBezTo>
                        <a:pt x="311" y="582"/>
                        <a:pt x="330" y="569"/>
                        <a:pt x="290" y="582"/>
                      </a:cubicBezTo>
                      <a:cubicBezTo>
                        <a:pt x="193" y="571"/>
                        <a:pt x="197" y="583"/>
                        <a:pt x="208" y="485"/>
                      </a:cubicBezTo>
                      <a:cubicBezTo>
                        <a:pt x="220" y="516"/>
                        <a:pt x="231" y="534"/>
                        <a:pt x="208" y="574"/>
                      </a:cubicBezTo>
                      <a:cubicBezTo>
                        <a:pt x="204" y="581"/>
                        <a:pt x="192" y="570"/>
                        <a:pt x="184" y="566"/>
                      </a:cubicBezTo>
                      <a:cubicBezTo>
                        <a:pt x="175" y="562"/>
                        <a:pt x="168" y="555"/>
                        <a:pt x="160" y="550"/>
                      </a:cubicBezTo>
                      <a:cubicBezTo>
                        <a:pt x="149" y="515"/>
                        <a:pt x="160" y="489"/>
                        <a:pt x="160" y="452"/>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Text Box 35"/>
                <p:cNvSpPr txBox="1">
                  <a:spLocks noChangeArrowheads="1"/>
                </p:cNvSpPr>
                <p:nvPr/>
              </p:nvSpPr>
              <p:spPr bwMode="auto">
                <a:xfrm>
                  <a:off x="1263" y="1682"/>
                  <a:ext cx="184"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grpSp>
          <p:sp>
            <p:nvSpPr>
              <p:cNvPr id="14" name="Line 41"/>
              <p:cNvSpPr>
                <a:spLocks noChangeShapeType="1"/>
              </p:cNvSpPr>
              <p:nvPr/>
            </p:nvSpPr>
            <p:spPr bwMode="auto">
              <a:xfrm>
                <a:off x="2160" y="1584"/>
                <a:ext cx="0" cy="81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 name="Group 56"/>
            <p:cNvGrpSpPr>
              <a:grpSpLocks/>
            </p:cNvGrpSpPr>
            <p:nvPr/>
          </p:nvGrpSpPr>
          <p:grpSpPr bwMode="auto">
            <a:xfrm>
              <a:off x="2814" y="1645"/>
              <a:ext cx="240" cy="1585"/>
              <a:chOff x="2814" y="1645"/>
              <a:chExt cx="240" cy="1585"/>
            </a:xfrm>
          </p:grpSpPr>
          <p:grpSp>
            <p:nvGrpSpPr>
              <p:cNvPr id="9" name="Group 30"/>
              <p:cNvGrpSpPr>
                <a:grpSpLocks/>
              </p:cNvGrpSpPr>
              <p:nvPr/>
            </p:nvGrpSpPr>
            <p:grpSpPr bwMode="auto">
              <a:xfrm>
                <a:off x="2814" y="2883"/>
                <a:ext cx="240" cy="347"/>
                <a:chOff x="1200" y="1536"/>
                <a:chExt cx="533" cy="875"/>
              </a:xfrm>
            </p:grpSpPr>
            <p:sp>
              <p:nvSpPr>
                <p:cNvPr id="11" name="Freeform 31"/>
                <p:cNvSpPr>
                  <a:spLocks/>
                </p:cNvSpPr>
                <p:nvPr/>
              </p:nvSpPr>
              <p:spPr bwMode="auto">
                <a:xfrm>
                  <a:off x="1200" y="1536"/>
                  <a:ext cx="533" cy="594"/>
                </a:xfrm>
                <a:custGeom>
                  <a:avLst/>
                  <a:gdLst>
                    <a:gd name="T0" fmla="*/ 14 w 533"/>
                    <a:gd name="T1" fmla="*/ 233 h 594"/>
                    <a:gd name="T2" fmla="*/ 46 w 533"/>
                    <a:gd name="T3" fmla="*/ 111 h 594"/>
                    <a:gd name="T4" fmla="*/ 184 w 533"/>
                    <a:gd name="T5" fmla="*/ 282 h 594"/>
                    <a:gd name="T6" fmla="*/ 135 w 533"/>
                    <a:gd name="T7" fmla="*/ 266 h 594"/>
                    <a:gd name="T8" fmla="*/ 225 w 533"/>
                    <a:gd name="T9" fmla="*/ 379 h 594"/>
                    <a:gd name="T10" fmla="*/ 119 w 533"/>
                    <a:gd name="T11" fmla="*/ 452 h 594"/>
                    <a:gd name="T12" fmla="*/ 176 w 533"/>
                    <a:gd name="T13" fmla="*/ 428 h 594"/>
                    <a:gd name="T14" fmla="*/ 217 w 533"/>
                    <a:gd name="T15" fmla="*/ 322 h 594"/>
                    <a:gd name="T16" fmla="*/ 281 w 533"/>
                    <a:gd name="T17" fmla="*/ 347 h 594"/>
                    <a:gd name="T18" fmla="*/ 298 w 533"/>
                    <a:gd name="T19" fmla="*/ 339 h 594"/>
                    <a:gd name="T20" fmla="*/ 354 w 533"/>
                    <a:gd name="T21" fmla="*/ 201 h 594"/>
                    <a:gd name="T22" fmla="*/ 290 w 533"/>
                    <a:gd name="T23" fmla="*/ 233 h 594"/>
                    <a:gd name="T24" fmla="*/ 314 w 533"/>
                    <a:gd name="T25" fmla="*/ 233 h 594"/>
                    <a:gd name="T26" fmla="*/ 281 w 533"/>
                    <a:gd name="T27" fmla="*/ 63 h 594"/>
                    <a:gd name="T28" fmla="*/ 127 w 533"/>
                    <a:gd name="T29" fmla="*/ 71 h 594"/>
                    <a:gd name="T30" fmla="*/ 127 w 533"/>
                    <a:gd name="T31" fmla="*/ 111 h 594"/>
                    <a:gd name="T32" fmla="*/ 152 w 533"/>
                    <a:gd name="T33" fmla="*/ 209 h 594"/>
                    <a:gd name="T34" fmla="*/ 192 w 533"/>
                    <a:gd name="T35" fmla="*/ 331 h 594"/>
                    <a:gd name="T36" fmla="*/ 306 w 533"/>
                    <a:gd name="T37" fmla="*/ 420 h 594"/>
                    <a:gd name="T38" fmla="*/ 387 w 533"/>
                    <a:gd name="T39" fmla="*/ 322 h 594"/>
                    <a:gd name="T40" fmla="*/ 354 w 533"/>
                    <a:gd name="T41" fmla="*/ 339 h 594"/>
                    <a:gd name="T42" fmla="*/ 306 w 533"/>
                    <a:gd name="T43" fmla="*/ 225 h 594"/>
                    <a:gd name="T44" fmla="*/ 160 w 533"/>
                    <a:gd name="T45" fmla="*/ 160 h 594"/>
                    <a:gd name="T46" fmla="*/ 225 w 533"/>
                    <a:gd name="T47" fmla="*/ 136 h 594"/>
                    <a:gd name="T48" fmla="*/ 403 w 533"/>
                    <a:gd name="T49" fmla="*/ 136 h 594"/>
                    <a:gd name="T50" fmla="*/ 452 w 533"/>
                    <a:gd name="T51" fmla="*/ 233 h 594"/>
                    <a:gd name="T52" fmla="*/ 395 w 533"/>
                    <a:gd name="T53" fmla="*/ 306 h 594"/>
                    <a:gd name="T54" fmla="*/ 363 w 533"/>
                    <a:gd name="T55" fmla="*/ 339 h 594"/>
                    <a:gd name="T56" fmla="*/ 444 w 533"/>
                    <a:gd name="T57" fmla="*/ 331 h 594"/>
                    <a:gd name="T58" fmla="*/ 387 w 533"/>
                    <a:gd name="T59" fmla="*/ 395 h 594"/>
                    <a:gd name="T60" fmla="*/ 233 w 533"/>
                    <a:gd name="T61" fmla="*/ 428 h 594"/>
                    <a:gd name="T62" fmla="*/ 281 w 533"/>
                    <a:gd name="T63" fmla="*/ 460 h 594"/>
                    <a:gd name="T64" fmla="*/ 217 w 533"/>
                    <a:gd name="T65" fmla="*/ 533 h 594"/>
                    <a:gd name="T66" fmla="*/ 184 w 533"/>
                    <a:gd name="T67" fmla="*/ 395 h 594"/>
                    <a:gd name="T68" fmla="*/ 62 w 533"/>
                    <a:gd name="T69" fmla="*/ 452 h 594"/>
                    <a:gd name="T70" fmla="*/ 225 w 533"/>
                    <a:gd name="T71" fmla="*/ 517 h 594"/>
                    <a:gd name="T72" fmla="*/ 298 w 533"/>
                    <a:gd name="T73" fmla="*/ 363 h 594"/>
                    <a:gd name="T74" fmla="*/ 444 w 533"/>
                    <a:gd name="T75" fmla="*/ 493 h 594"/>
                    <a:gd name="T76" fmla="*/ 468 w 533"/>
                    <a:gd name="T77" fmla="*/ 428 h 594"/>
                    <a:gd name="T78" fmla="*/ 492 w 533"/>
                    <a:gd name="T79" fmla="*/ 363 h 594"/>
                    <a:gd name="T80" fmla="*/ 444 w 533"/>
                    <a:gd name="T81" fmla="*/ 274 h 594"/>
                    <a:gd name="T82" fmla="*/ 379 w 533"/>
                    <a:gd name="T83" fmla="*/ 136 h 594"/>
                    <a:gd name="T84" fmla="*/ 428 w 533"/>
                    <a:gd name="T85" fmla="*/ 38 h 594"/>
                    <a:gd name="T86" fmla="*/ 395 w 533"/>
                    <a:gd name="T87" fmla="*/ 71 h 594"/>
                    <a:gd name="T88" fmla="*/ 371 w 533"/>
                    <a:gd name="T89" fmla="*/ 38 h 594"/>
                    <a:gd name="T90" fmla="*/ 428 w 533"/>
                    <a:gd name="T91" fmla="*/ 209 h 594"/>
                    <a:gd name="T92" fmla="*/ 517 w 533"/>
                    <a:gd name="T93" fmla="*/ 233 h 594"/>
                    <a:gd name="T94" fmla="*/ 501 w 533"/>
                    <a:gd name="T95" fmla="*/ 331 h 594"/>
                    <a:gd name="T96" fmla="*/ 476 w 533"/>
                    <a:gd name="T97" fmla="*/ 477 h 594"/>
                    <a:gd name="T98" fmla="*/ 290 w 533"/>
                    <a:gd name="T99" fmla="*/ 582 h 594"/>
                    <a:gd name="T100" fmla="*/ 160 w 533"/>
                    <a:gd name="T101" fmla="*/ 55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3" h="594">
                      <a:moveTo>
                        <a:pt x="160" y="298"/>
                      </a:moveTo>
                      <a:cubicBezTo>
                        <a:pt x="174" y="341"/>
                        <a:pt x="157" y="319"/>
                        <a:pt x="127" y="347"/>
                      </a:cubicBezTo>
                      <a:cubicBezTo>
                        <a:pt x="94" y="344"/>
                        <a:pt x="8" y="353"/>
                        <a:pt x="6" y="322"/>
                      </a:cubicBezTo>
                      <a:cubicBezTo>
                        <a:pt x="4" y="292"/>
                        <a:pt x="0" y="259"/>
                        <a:pt x="14" y="233"/>
                      </a:cubicBezTo>
                      <a:cubicBezTo>
                        <a:pt x="15" y="232"/>
                        <a:pt x="75" y="213"/>
                        <a:pt x="87" y="209"/>
                      </a:cubicBezTo>
                      <a:cubicBezTo>
                        <a:pt x="95" y="206"/>
                        <a:pt x="111" y="201"/>
                        <a:pt x="111" y="201"/>
                      </a:cubicBezTo>
                      <a:cubicBezTo>
                        <a:pt x="141" y="170"/>
                        <a:pt x="157" y="121"/>
                        <a:pt x="103" y="103"/>
                      </a:cubicBezTo>
                      <a:cubicBezTo>
                        <a:pt x="84" y="106"/>
                        <a:pt x="63" y="103"/>
                        <a:pt x="46" y="111"/>
                      </a:cubicBezTo>
                      <a:cubicBezTo>
                        <a:pt x="1" y="131"/>
                        <a:pt x="31" y="226"/>
                        <a:pt x="62" y="257"/>
                      </a:cubicBezTo>
                      <a:cubicBezTo>
                        <a:pt x="206" y="249"/>
                        <a:pt x="216" y="282"/>
                        <a:pt x="200" y="168"/>
                      </a:cubicBezTo>
                      <a:cubicBezTo>
                        <a:pt x="187" y="171"/>
                        <a:pt x="166" y="164"/>
                        <a:pt x="160" y="176"/>
                      </a:cubicBezTo>
                      <a:cubicBezTo>
                        <a:pt x="152" y="193"/>
                        <a:pt x="179" y="266"/>
                        <a:pt x="184" y="282"/>
                      </a:cubicBezTo>
                      <a:cubicBezTo>
                        <a:pt x="187" y="290"/>
                        <a:pt x="192" y="306"/>
                        <a:pt x="192" y="306"/>
                      </a:cubicBezTo>
                      <a:cubicBezTo>
                        <a:pt x="189" y="320"/>
                        <a:pt x="195" y="338"/>
                        <a:pt x="184" y="347"/>
                      </a:cubicBezTo>
                      <a:cubicBezTo>
                        <a:pt x="168" y="360"/>
                        <a:pt x="143" y="330"/>
                        <a:pt x="135" y="322"/>
                      </a:cubicBezTo>
                      <a:cubicBezTo>
                        <a:pt x="132" y="311"/>
                        <a:pt x="118" y="278"/>
                        <a:pt x="135" y="266"/>
                      </a:cubicBezTo>
                      <a:cubicBezTo>
                        <a:pt x="149" y="256"/>
                        <a:pt x="184" y="249"/>
                        <a:pt x="184" y="249"/>
                      </a:cubicBezTo>
                      <a:cubicBezTo>
                        <a:pt x="224" y="262"/>
                        <a:pt x="206" y="249"/>
                        <a:pt x="225" y="306"/>
                      </a:cubicBezTo>
                      <a:cubicBezTo>
                        <a:pt x="228" y="314"/>
                        <a:pt x="233" y="331"/>
                        <a:pt x="233" y="331"/>
                      </a:cubicBezTo>
                      <a:cubicBezTo>
                        <a:pt x="230" y="347"/>
                        <a:pt x="239" y="370"/>
                        <a:pt x="225" y="379"/>
                      </a:cubicBezTo>
                      <a:cubicBezTo>
                        <a:pt x="212" y="387"/>
                        <a:pt x="163" y="369"/>
                        <a:pt x="144" y="363"/>
                      </a:cubicBezTo>
                      <a:cubicBezTo>
                        <a:pt x="125" y="366"/>
                        <a:pt x="104" y="363"/>
                        <a:pt x="87" y="371"/>
                      </a:cubicBezTo>
                      <a:cubicBezTo>
                        <a:pt x="79" y="375"/>
                        <a:pt x="78" y="387"/>
                        <a:pt x="79" y="395"/>
                      </a:cubicBezTo>
                      <a:cubicBezTo>
                        <a:pt x="85" y="448"/>
                        <a:pt x="85" y="441"/>
                        <a:pt x="119" y="452"/>
                      </a:cubicBezTo>
                      <a:cubicBezTo>
                        <a:pt x="193" y="444"/>
                        <a:pt x="196" y="454"/>
                        <a:pt x="217" y="395"/>
                      </a:cubicBezTo>
                      <a:cubicBezTo>
                        <a:pt x="206" y="356"/>
                        <a:pt x="206" y="332"/>
                        <a:pt x="160" y="347"/>
                      </a:cubicBezTo>
                      <a:cubicBezTo>
                        <a:pt x="142" y="374"/>
                        <a:pt x="130" y="380"/>
                        <a:pt x="152" y="420"/>
                      </a:cubicBezTo>
                      <a:cubicBezTo>
                        <a:pt x="156" y="427"/>
                        <a:pt x="168" y="424"/>
                        <a:pt x="176" y="428"/>
                      </a:cubicBezTo>
                      <a:cubicBezTo>
                        <a:pt x="185" y="432"/>
                        <a:pt x="192" y="439"/>
                        <a:pt x="200" y="444"/>
                      </a:cubicBezTo>
                      <a:cubicBezTo>
                        <a:pt x="250" y="437"/>
                        <a:pt x="270" y="443"/>
                        <a:pt x="298" y="404"/>
                      </a:cubicBezTo>
                      <a:cubicBezTo>
                        <a:pt x="295" y="366"/>
                        <a:pt x="310" y="322"/>
                        <a:pt x="290" y="290"/>
                      </a:cubicBezTo>
                      <a:cubicBezTo>
                        <a:pt x="261" y="243"/>
                        <a:pt x="225" y="310"/>
                        <a:pt x="217" y="322"/>
                      </a:cubicBezTo>
                      <a:cubicBezTo>
                        <a:pt x="231" y="365"/>
                        <a:pt x="240" y="357"/>
                        <a:pt x="281" y="347"/>
                      </a:cubicBezTo>
                      <a:cubicBezTo>
                        <a:pt x="293" y="313"/>
                        <a:pt x="314" y="266"/>
                        <a:pt x="281" y="233"/>
                      </a:cubicBezTo>
                      <a:cubicBezTo>
                        <a:pt x="264" y="216"/>
                        <a:pt x="232" y="238"/>
                        <a:pt x="208" y="241"/>
                      </a:cubicBezTo>
                      <a:cubicBezTo>
                        <a:pt x="182" y="321"/>
                        <a:pt x="231" y="314"/>
                        <a:pt x="281" y="347"/>
                      </a:cubicBezTo>
                      <a:cubicBezTo>
                        <a:pt x="349" y="334"/>
                        <a:pt x="332" y="326"/>
                        <a:pt x="322" y="257"/>
                      </a:cubicBezTo>
                      <a:cubicBezTo>
                        <a:pt x="235" y="290"/>
                        <a:pt x="301" y="361"/>
                        <a:pt x="354" y="379"/>
                      </a:cubicBezTo>
                      <a:cubicBezTo>
                        <a:pt x="359" y="375"/>
                        <a:pt x="401" y="344"/>
                        <a:pt x="363" y="331"/>
                      </a:cubicBezTo>
                      <a:cubicBezTo>
                        <a:pt x="342" y="324"/>
                        <a:pt x="320" y="336"/>
                        <a:pt x="298" y="339"/>
                      </a:cubicBezTo>
                      <a:cubicBezTo>
                        <a:pt x="266" y="369"/>
                        <a:pt x="264" y="374"/>
                        <a:pt x="273" y="420"/>
                      </a:cubicBezTo>
                      <a:cubicBezTo>
                        <a:pt x="292" y="414"/>
                        <a:pt x="308" y="412"/>
                        <a:pt x="322" y="395"/>
                      </a:cubicBezTo>
                      <a:cubicBezTo>
                        <a:pt x="335" y="380"/>
                        <a:pt x="354" y="347"/>
                        <a:pt x="354" y="347"/>
                      </a:cubicBezTo>
                      <a:cubicBezTo>
                        <a:pt x="370" y="287"/>
                        <a:pt x="372" y="295"/>
                        <a:pt x="354" y="201"/>
                      </a:cubicBezTo>
                      <a:cubicBezTo>
                        <a:pt x="349" y="175"/>
                        <a:pt x="290" y="152"/>
                        <a:pt x="290" y="152"/>
                      </a:cubicBezTo>
                      <a:cubicBezTo>
                        <a:pt x="276" y="155"/>
                        <a:pt x="261" y="152"/>
                        <a:pt x="249" y="160"/>
                      </a:cubicBezTo>
                      <a:cubicBezTo>
                        <a:pt x="234" y="170"/>
                        <a:pt x="244" y="220"/>
                        <a:pt x="249" y="225"/>
                      </a:cubicBezTo>
                      <a:cubicBezTo>
                        <a:pt x="259" y="235"/>
                        <a:pt x="276" y="230"/>
                        <a:pt x="290" y="233"/>
                      </a:cubicBezTo>
                      <a:cubicBezTo>
                        <a:pt x="309" y="230"/>
                        <a:pt x="337" y="242"/>
                        <a:pt x="346" y="225"/>
                      </a:cubicBezTo>
                      <a:cubicBezTo>
                        <a:pt x="386" y="152"/>
                        <a:pt x="349" y="148"/>
                        <a:pt x="314" y="136"/>
                      </a:cubicBezTo>
                      <a:cubicBezTo>
                        <a:pt x="305" y="139"/>
                        <a:pt x="275" y="145"/>
                        <a:pt x="273" y="160"/>
                      </a:cubicBezTo>
                      <a:cubicBezTo>
                        <a:pt x="267" y="195"/>
                        <a:pt x="285" y="223"/>
                        <a:pt x="314" y="233"/>
                      </a:cubicBezTo>
                      <a:cubicBezTo>
                        <a:pt x="325" y="230"/>
                        <a:pt x="339" y="233"/>
                        <a:pt x="346" y="225"/>
                      </a:cubicBezTo>
                      <a:cubicBezTo>
                        <a:pt x="357" y="212"/>
                        <a:pt x="363" y="176"/>
                        <a:pt x="363" y="176"/>
                      </a:cubicBezTo>
                      <a:cubicBezTo>
                        <a:pt x="358" y="135"/>
                        <a:pt x="369" y="100"/>
                        <a:pt x="330" y="79"/>
                      </a:cubicBezTo>
                      <a:cubicBezTo>
                        <a:pt x="315" y="71"/>
                        <a:pt x="281" y="63"/>
                        <a:pt x="281" y="63"/>
                      </a:cubicBezTo>
                      <a:cubicBezTo>
                        <a:pt x="260" y="66"/>
                        <a:pt x="230" y="54"/>
                        <a:pt x="217" y="71"/>
                      </a:cubicBezTo>
                      <a:cubicBezTo>
                        <a:pt x="182" y="116"/>
                        <a:pt x="226" y="137"/>
                        <a:pt x="249" y="152"/>
                      </a:cubicBezTo>
                      <a:cubicBezTo>
                        <a:pt x="292" y="123"/>
                        <a:pt x="295" y="81"/>
                        <a:pt x="241" y="63"/>
                      </a:cubicBezTo>
                      <a:cubicBezTo>
                        <a:pt x="207" y="27"/>
                        <a:pt x="146" y="14"/>
                        <a:pt x="127" y="71"/>
                      </a:cubicBezTo>
                      <a:cubicBezTo>
                        <a:pt x="135" y="126"/>
                        <a:pt x="128" y="136"/>
                        <a:pt x="176" y="152"/>
                      </a:cubicBezTo>
                      <a:cubicBezTo>
                        <a:pt x="184" y="149"/>
                        <a:pt x="200" y="152"/>
                        <a:pt x="200" y="144"/>
                      </a:cubicBezTo>
                      <a:cubicBezTo>
                        <a:pt x="200" y="134"/>
                        <a:pt x="185" y="132"/>
                        <a:pt x="176" y="128"/>
                      </a:cubicBezTo>
                      <a:cubicBezTo>
                        <a:pt x="160" y="121"/>
                        <a:pt x="127" y="111"/>
                        <a:pt x="127" y="111"/>
                      </a:cubicBezTo>
                      <a:cubicBezTo>
                        <a:pt x="119" y="114"/>
                        <a:pt x="108" y="113"/>
                        <a:pt x="103" y="120"/>
                      </a:cubicBezTo>
                      <a:cubicBezTo>
                        <a:pt x="88" y="140"/>
                        <a:pt x="98" y="208"/>
                        <a:pt x="103" y="217"/>
                      </a:cubicBezTo>
                      <a:cubicBezTo>
                        <a:pt x="108" y="227"/>
                        <a:pt x="124" y="222"/>
                        <a:pt x="135" y="225"/>
                      </a:cubicBezTo>
                      <a:cubicBezTo>
                        <a:pt x="141" y="220"/>
                        <a:pt x="159" y="212"/>
                        <a:pt x="152" y="209"/>
                      </a:cubicBezTo>
                      <a:cubicBezTo>
                        <a:pt x="142" y="204"/>
                        <a:pt x="128" y="211"/>
                        <a:pt x="119" y="217"/>
                      </a:cubicBezTo>
                      <a:cubicBezTo>
                        <a:pt x="111" y="222"/>
                        <a:pt x="108" y="233"/>
                        <a:pt x="103" y="241"/>
                      </a:cubicBezTo>
                      <a:cubicBezTo>
                        <a:pt x="90" y="283"/>
                        <a:pt x="76" y="322"/>
                        <a:pt x="127" y="339"/>
                      </a:cubicBezTo>
                      <a:cubicBezTo>
                        <a:pt x="149" y="336"/>
                        <a:pt x="173" y="342"/>
                        <a:pt x="192" y="331"/>
                      </a:cubicBezTo>
                      <a:cubicBezTo>
                        <a:pt x="222" y="314"/>
                        <a:pt x="171" y="302"/>
                        <a:pt x="160" y="298"/>
                      </a:cubicBezTo>
                      <a:cubicBezTo>
                        <a:pt x="127" y="309"/>
                        <a:pt x="122" y="323"/>
                        <a:pt x="111" y="355"/>
                      </a:cubicBezTo>
                      <a:cubicBezTo>
                        <a:pt x="126" y="447"/>
                        <a:pt x="145" y="420"/>
                        <a:pt x="249" y="428"/>
                      </a:cubicBezTo>
                      <a:cubicBezTo>
                        <a:pt x="268" y="425"/>
                        <a:pt x="289" y="428"/>
                        <a:pt x="306" y="420"/>
                      </a:cubicBezTo>
                      <a:cubicBezTo>
                        <a:pt x="348" y="401"/>
                        <a:pt x="321" y="301"/>
                        <a:pt x="298" y="266"/>
                      </a:cubicBezTo>
                      <a:cubicBezTo>
                        <a:pt x="284" y="269"/>
                        <a:pt x="265" y="263"/>
                        <a:pt x="257" y="274"/>
                      </a:cubicBezTo>
                      <a:cubicBezTo>
                        <a:pt x="229" y="315"/>
                        <a:pt x="297" y="324"/>
                        <a:pt x="314" y="331"/>
                      </a:cubicBezTo>
                      <a:cubicBezTo>
                        <a:pt x="338" y="328"/>
                        <a:pt x="373" y="342"/>
                        <a:pt x="387" y="322"/>
                      </a:cubicBezTo>
                      <a:cubicBezTo>
                        <a:pt x="439" y="244"/>
                        <a:pt x="390" y="236"/>
                        <a:pt x="354" y="225"/>
                      </a:cubicBezTo>
                      <a:cubicBezTo>
                        <a:pt x="316" y="228"/>
                        <a:pt x="271" y="210"/>
                        <a:pt x="241" y="233"/>
                      </a:cubicBezTo>
                      <a:cubicBezTo>
                        <a:pt x="222" y="248"/>
                        <a:pt x="236" y="285"/>
                        <a:pt x="249" y="306"/>
                      </a:cubicBezTo>
                      <a:cubicBezTo>
                        <a:pt x="255" y="315"/>
                        <a:pt x="342" y="336"/>
                        <a:pt x="354" y="339"/>
                      </a:cubicBezTo>
                      <a:cubicBezTo>
                        <a:pt x="368" y="336"/>
                        <a:pt x="385" y="341"/>
                        <a:pt x="395" y="331"/>
                      </a:cubicBezTo>
                      <a:cubicBezTo>
                        <a:pt x="407" y="319"/>
                        <a:pt x="411" y="282"/>
                        <a:pt x="411" y="282"/>
                      </a:cubicBezTo>
                      <a:cubicBezTo>
                        <a:pt x="404" y="215"/>
                        <a:pt x="419" y="195"/>
                        <a:pt x="363" y="176"/>
                      </a:cubicBezTo>
                      <a:cubicBezTo>
                        <a:pt x="318" y="183"/>
                        <a:pt x="289" y="175"/>
                        <a:pt x="306" y="225"/>
                      </a:cubicBezTo>
                      <a:cubicBezTo>
                        <a:pt x="330" y="222"/>
                        <a:pt x="364" y="236"/>
                        <a:pt x="379" y="217"/>
                      </a:cubicBezTo>
                      <a:cubicBezTo>
                        <a:pt x="439" y="142"/>
                        <a:pt x="293" y="102"/>
                        <a:pt x="257" y="95"/>
                      </a:cubicBezTo>
                      <a:cubicBezTo>
                        <a:pt x="233" y="98"/>
                        <a:pt x="208" y="96"/>
                        <a:pt x="184" y="103"/>
                      </a:cubicBezTo>
                      <a:cubicBezTo>
                        <a:pt x="173" y="106"/>
                        <a:pt x="144" y="154"/>
                        <a:pt x="160" y="160"/>
                      </a:cubicBezTo>
                      <a:cubicBezTo>
                        <a:pt x="191" y="171"/>
                        <a:pt x="225" y="155"/>
                        <a:pt x="257" y="152"/>
                      </a:cubicBezTo>
                      <a:cubicBezTo>
                        <a:pt x="315" y="133"/>
                        <a:pt x="297" y="150"/>
                        <a:pt x="322" y="111"/>
                      </a:cubicBezTo>
                      <a:cubicBezTo>
                        <a:pt x="311" y="0"/>
                        <a:pt x="326" y="26"/>
                        <a:pt x="217" y="14"/>
                      </a:cubicBezTo>
                      <a:cubicBezTo>
                        <a:pt x="165" y="47"/>
                        <a:pt x="178" y="106"/>
                        <a:pt x="225" y="136"/>
                      </a:cubicBezTo>
                      <a:cubicBezTo>
                        <a:pt x="242" y="162"/>
                        <a:pt x="250" y="189"/>
                        <a:pt x="298" y="152"/>
                      </a:cubicBezTo>
                      <a:cubicBezTo>
                        <a:pt x="312" y="141"/>
                        <a:pt x="309" y="119"/>
                        <a:pt x="314" y="103"/>
                      </a:cubicBezTo>
                      <a:cubicBezTo>
                        <a:pt x="317" y="95"/>
                        <a:pt x="322" y="79"/>
                        <a:pt x="322" y="79"/>
                      </a:cubicBezTo>
                      <a:cubicBezTo>
                        <a:pt x="382" y="87"/>
                        <a:pt x="386" y="83"/>
                        <a:pt x="403" y="136"/>
                      </a:cubicBezTo>
                      <a:cubicBezTo>
                        <a:pt x="390" y="201"/>
                        <a:pt x="393" y="162"/>
                        <a:pt x="354" y="201"/>
                      </a:cubicBezTo>
                      <a:cubicBezTo>
                        <a:pt x="368" y="249"/>
                        <a:pt x="353" y="230"/>
                        <a:pt x="411" y="249"/>
                      </a:cubicBezTo>
                      <a:cubicBezTo>
                        <a:pt x="419" y="252"/>
                        <a:pt x="436" y="257"/>
                        <a:pt x="436" y="257"/>
                      </a:cubicBezTo>
                      <a:cubicBezTo>
                        <a:pt x="441" y="249"/>
                        <a:pt x="448" y="242"/>
                        <a:pt x="452" y="233"/>
                      </a:cubicBezTo>
                      <a:cubicBezTo>
                        <a:pt x="459" y="217"/>
                        <a:pt x="468" y="184"/>
                        <a:pt x="468" y="184"/>
                      </a:cubicBezTo>
                      <a:cubicBezTo>
                        <a:pt x="460" y="179"/>
                        <a:pt x="454" y="169"/>
                        <a:pt x="444" y="168"/>
                      </a:cubicBezTo>
                      <a:cubicBezTo>
                        <a:pt x="422" y="166"/>
                        <a:pt x="389" y="156"/>
                        <a:pt x="379" y="176"/>
                      </a:cubicBezTo>
                      <a:cubicBezTo>
                        <a:pt x="359" y="215"/>
                        <a:pt x="368" y="272"/>
                        <a:pt x="395" y="306"/>
                      </a:cubicBezTo>
                      <a:cubicBezTo>
                        <a:pt x="406" y="320"/>
                        <a:pt x="429" y="326"/>
                        <a:pt x="444" y="331"/>
                      </a:cubicBezTo>
                      <a:cubicBezTo>
                        <a:pt x="464" y="390"/>
                        <a:pt x="464" y="363"/>
                        <a:pt x="452" y="412"/>
                      </a:cubicBezTo>
                      <a:cubicBezTo>
                        <a:pt x="415" y="405"/>
                        <a:pt x="414" y="413"/>
                        <a:pt x="395" y="387"/>
                      </a:cubicBezTo>
                      <a:cubicBezTo>
                        <a:pt x="384" y="372"/>
                        <a:pt x="363" y="339"/>
                        <a:pt x="363" y="339"/>
                      </a:cubicBezTo>
                      <a:cubicBezTo>
                        <a:pt x="366" y="309"/>
                        <a:pt x="354" y="274"/>
                        <a:pt x="371" y="249"/>
                      </a:cubicBezTo>
                      <a:cubicBezTo>
                        <a:pt x="380" y="236"/>
                        <a:pt x="407" y="246"/>
                        <a:pt x="419" y="257"/>
                      </a:cubicBezTo>
                      <a:cubicBezTo>
                        <a:pt x="432" y="268"/>
                        <a:pt x="430" y="290"/>
                        <a:pt x="436" y="306"/>
                      </a:cubicBezTo>
                      <a:cubicBezTo>
                        <a:pt x="439" y="314"/>
                        <a:pt x="444" y="331"/>
                        <a:pt x="444" y="331"/>
                      </a:cubicBezTo>
                      <a:cubicBezTo>
                        <a:pt x="430" y="401"/>
                        <a:pt x="408" y="379"/>
                        <a:pt x="330" y="387"/>
                      </a:cubicBezTo>
                      <a:cubicBezTo>
                        <a:pt x="327" y="396"/>
                        <a:pt x="301" y="443"/>
                        <a:pt x="322" y="460"/>
                      </a:cubicBezTo>
                      <a:cubicBezTo>
                        <a:pt x="331" y="467"/>
                        <a:pt x="343" y="465"/>
                        <a:pt x="354" y="468"/>
                      </a:cubicBezTo>
                      <a:cubicBezTo>
                        <a:pt x="369" y="465"/>
                        <a:pt x="471" y="459"/>
                        <a:pt x="387" y="395"/>
                      </a:cubicBezTo>
                      <a:cubicBezTo>
                        <a:pt x="370" y="382"/>
                        <a:pt x="344" y="401"/>
                        <a:pt x="322" y="404"/>
                      </a:cubicBezTo>
                      <a:cubicBezTo>
                        <a:pt x="292" y="434"/>
                        <a:pt x="263" y="473"/>
                        <a:pt x="322" y="493"/>
                      </a:cubicBezTo>
                      <a:cubicBezTo>
                        <a:pt x="366" y="478"/>
                        <a:pt x="369" y="436"/>
                        <a:pt x="322" y="420"/>
                      </a:cubicBezTo>
                      <a:cubicBezTo>
                        <a:pt x="292" y="423"/>
                        <a:pt x="261" y="419"/>
                        <a:pt x="233" y="428"/>
                      </a:cubicBezTo>
                      <a:cubicBezTo>
                        <a:pt x="207" y="436"/>
                        <a:pt x="200" y="501"/>
                        <a:pt x="200" y="501"/>
                      </a:cubicBezTo>
                      <a:cubicBezTo>
                        <a:pt x="206" y="509"/>
                        <a:pt x="209" y="520"/>
                        <a:pt x="217" y="525"/>
                      </a:cubicBezTo>
                      <a:cubicBezTo>
                        <a:pt x="231" y="534"/>
                        <a:pt x="265" y="541"/>
                        <a:pt x="265" y="541"/>
                      </a:cubicBezTo>
                      <a:cubicBezTo>
                        <a:pt x="280" y="519"/>
                        <a:pt x="305" y="488"/>
                        <a:pt x="281" y="460"/>
                      </a:cubicBezTo>
                      <a:cubicBezTo>
                        <a:pt x="268" y="446"/>
                        <a:pt x="233" y="428"/>
                        <a:pt x="233" y="428"/>
                      </a:cubicBezTo>
                      <a:cubicBezTo>
                        <a:pt x="197" y="432"/>
                        <a:pt x="144" y="412"/>
                        <a:pt x="144" y="460"/>
                      </a:cubicBezTo>
                      <a:cubicBezTo>
                        <a:pt x="144" y="473"/>
                        <a:pt x="154" y="509"/>
                        <a:pt x="168" y="517"/>
                      </a:cubicBezTo>
                      <a:cubicBezTo>
                        <a:pt x="183" y="526"/>
                        <a:pt x="217" y="533"/>
                        <a:pt x="217" y="533"/>
                      </a:cubicBezTo>
                      <a:cubicBezTo>
                        <a:pt x="257" y="520"/>
                        <a:pt x="251" y="500"/>
                        <a:pt x="241" y="460"/>
                      </a:cubicBezTo>
                      <a:cubicBezTo>
                        <a:pt x="239" y="452"/>
                        <a:pt x="238" y="443"/>
                        <a:pt x="233" y="436"/>
                      </a:cubicBezTo>
                      <a:cubicBezTo>
                        <a:pt x="227" y="428"/>
                        <a:pt x="216" y="426"/>
                        <a:pt x="208" y="420"/>
                      </a:cubicBezTo>
                      <a:cubicBezTo>
                        <a:pt x="199" y="413"/>
                        <a:pt x="194" y="402"/>
                        <a:pt x="184" y="395"/>
                      </a:cubicBezTo>
                      <a:cubicBezTo>
                        <a:pt x="177" y="390"/>
                        <a:pt x="167" y="391"/>
                        <a:pt x="160" y="387"/>
                      </a:cubicBezTo>
                      <a:cubicBezTo>
                        <a:pt x="129" y="370"/>
                        <a:pt x="92" y="350"/>
                        <a:pt x="62" y="331"/>
                      </a:cubicBezTo>
                      <a:cubicBezTo>
                        <a:pt x="51" y="334"/>
                        <a:pt x="32" y="328"/>
                        <a:pt x="30" y="339"/>
                      </a:cubicBezTo>
                      <a:cubicBezTo>
                        <a:pt x="8" y="442"/>
                        <a:pt x="12" y="435"/>
                        <a:pt x="62" y="452"/>
                      </a:cubicBezTo>
                      <a:cubicBezTo>
                        <a:pt x="84" y="449"/>
                        <a:pt x="108" y="455"/>
                        <a:pt x="127" y="444"/>
                      </a:cubicBezTo>
                      <a:cubicBezTo>
                        <a:pt x="135" y="439"/>
                        <a:pt x="112" y="426"/>
                        <a:pt x="103" y="428"/>
                      </a:cubicBezTo>
                      <a:cubicBezTo>
                        <a:pt x="95" y="430"/>
                        <a:pt x="98" y="444"/>
                        <a:pt x="95" y="452"/>
                      </a:cubicBezTo>
                      <a:cubicBezTo>
                        <a:pt x="108" y="555"/>
                        <a:pt x="109" y="526"/>
                        <a:pt x="225" y="517"/>
                      </a:cubicBezTo>
                      <a:cubicBezTo>
                        <a:pt x="230" y="501"/>
                        <a:pt x="238" y="485"/>
                        <a:pt x="241" y="468"/>
                      </a:cubicBezTo>
                      <a:cubicBezTo>
                        <a:pt x="244" y="452"/>
                        <a:pt x="240" y="433"/>
                        <a:pt x="249" y="420"/>
                      </a:cubicBezTo>
                      <a:cubicBezTo>
                        <a:pt x="255" y="411"/>
                        <a:pt x="270" y="415"/>
                        <a:pt x="281" y="412"/>
                      </a:cubicBezTo>
                      <a:cubicBezTo>
                        <a:pt x="287" y="396"/>
                        <a:pt x="292" y="379"/>
                        <a:pt x="298" y="363"/>
                      </a:cubicBezTo>
                      <a:cubicBezTo>
                        <a:pt x="311" y="326"/>
                        <a:pt x="308" y="327"/>
                        <a:pt x="298" y="387"/>
                      </a:cubicBezTo>
                      <a:cubicBezTo>
                        <a:pt x="303" y="488"/>
                        <a:pt x="260" y="594"/>
                        <a:pt x="363" y="574"/>
                      </a:cubicBezTo>
                      <a:cubicBezTo>
                        <a:pt x="391" y="532"/>
                        <a:pt x="387" y="523"/>
                        <a:pt x="379" y="468"/>
                      </a:cubicBezTo>
                      <a:cubicBezTo>
                        <a:pt x="328" y="522"/>
                        <a:pt x="433" y="495"/>
                        <a:pt x="444" y="493"/>
                      </a:cubicBezTo>
                      <a:cubicBezTo>
                        <a:pt x="457" y="451"/>
                        <a:pt x="469" y="420"/>
                        <a:pt x="419" y="404"/>
                      </a:cubicBezTo>
                      <a:cubicBezTo>
                        <a:pt x="408" y="407"/>
                        <a:pt x="394" y="403"/>
                        <a:pt x="387" y="412"/>
                      </a:cubicBezTo>
                      <a:cubicBezTo>
                        <a:pt x="382" y="419"/>
                        <a:pt x="387" y="434"/>
                        <a:pt x="395" y="436"/>
                      </a:cubicBezTo>
                      <a:cubicBezTo>
                        <a:pt x="419" y="441"/>
                        <a:pt x="444" y="431"/>
                        <a:pt x="468" y="428"/>
                      </a:cubicBezTo>
                      <a:cubicBezTo>
                        <a:pt x="517" y="354"/>
                        <a:pt x="489" y="315"/>
                        <a:pt x="419" y="298"/>
                      </a:cubicBezTo>
                      <a:cubicBezTo>
                        <a:pt x="406" y="301"/>
                        <a:pt x="388" y="296"/>
                        <a:pt x="379" y="306"/>
                      </a:cubicBezTo>
                      <a:cubicBezTo>
                        <a:pt x="363" y="322"/>
                        <a:pt x="409" y="346"/>
                        <a:pt x="411" y="347"/>
                      </a:cubicBezTo>
                      <a:cubicBezTo>
                        <a:pt x="433" y="358"/>
                        <a:pt x="473" y="360"/>
                        <a:pt x="492" y="363"/>
                      </a:cubicBezTo>
                      <a:cubicBezTo>
                        <a:pt x="506" y="326"/>
                        <a:pt x="513" y="318"/>
                        <a:pt x="492" y="266"/>
                      </a:cubicBezTo>
                      <a:cubicBezTo>
                        <a:pt x="490" y="262"/>
                        <a:pt x="449" y="252"/>
                        <a:pt x="436" y="249"/>
                      </a:cubicBezTo>
                      <a:cubicBezTo>
                        <a:pt x="428" y="250"/>
                        <a:pt x="323" y="258"/>
                        <a:pt x="395" y="282"/>
                      </a:cubicBezTo>
                      <a:cubicBezTo>
                        <a:pt x="411" y="279"/>
                        <a:pt x="432" y="285"/>
                        <a:pt x="444" y="274"/>
                      </a:cubicBezTo>
                      <a:cubicBezTo>
                        <a:pt x="457" y="263"/>
                        <a:pt x="460" y="225"/>
                        <a:pt x="460" y="225"/>
                      </a:cubicBezTo>
                      <a:cubicBezTo>
                        <a:pt x="462" y="215"/>
                        <a:pt x="477" y="159"/>
                        <a:pt x="460" y="144"/>
                      </a:cubicBezTo>
                      <a:cubicBezTo>
                        <a:pt x="447" y="133"/>
                        <a:pt x="411" y="128"/>
                        <a:pt x="411" y="128"/>
                      </a:cubicBezTo>
                      <a:cubicBezTo>
                        <a:pt x="400" y="131"/>
                        <a:pt x="384" y="126"/>
                        <a:pt x="379" y="136"/>
                      </a:cubicBezTo>
                      <a:cubicBezTo>
                        <a:pt x="367" y="160"/>
                        <a:pt x="390" y="179"/>
                        <a:pt x="403" y="193"/>
                      </a:cubicBezTo>
                      <a:cubicBezTo>
                        <a:pt x="419" y="190"/>
                        <a:pt x="438" y="192"/>
                        <a:pt x="452" y="184"/>
                      </a:cubicBezTo>
                      <a:cubicBezTo>
                        <a:pt x="459" y="180"/>
                        <a:pt x="460" y="168"/>
                        <a:pt x="460" y="160"/>
                      </a:cubicBezTo>
                      <a:cubicBezTo>
                        <a:pt x="460" y="42"/>
                        <a:pt x="485" y="60"/>
                        <a:pt x="428" y="38"/>
                      </a:cubicBezTo>
                      <a:cubicBezTo>
                        <a:pt x="401" y="41"/>
                        <a:pt x="372" y="38"/>
                        <a:pt x="346" y="47"/>
                      </a:cubicBezTo>
                      <a:cubicBezTo>
                        <a:pt x="334" y="51"/>
                        <a:pt x="336" y="94"/>
                        <a:pt x="346" y="111"/>
                      </a:cubicBezTo>
                      <a:cubicBezTo>
                        <a:pt x="351" y="120"/>
                        <a:pt x="363" y="122"/>
                        <a:pt x="371" y="128"/>
                      </a:cubicBezTo>
                      <a:cubicBezTo>
                        <a:pt x="396" y="122"/>
                        <a:pt x="438" y="99"/>
                        <a:pt x="395" y="71"/>
                      </a:cubicBezTo>
                      <a:cubicBezTo>
                        <a:pt x="352" y="42"/>
                        <a:pt x="292" y="58"/>
                        <a:pt x="241" y="55"/>
                      </a:cubicBezTo>
                      <a:cubicBezTo>
                        <a:pt x="274" y="20"/>
                        <a:pt x="307" y="25"/>
                        <a:pt x="322" y="71"/>
                      </a:cubicBezTo>
                      <a:cubicBezTo>
                        <a:pt x="253" y="94"/>
                        <a:pt x="289" y="28"/>
                        <a:pt x="330" y="14"/>
                      </a:cubicBezTo>
                      <a:cubicBezTo>
                        <a:pt x="346" y="19"/>
                        <a:pt x="362" y="21"/>
                        <a:pt x="371" y="38"/>
                      </a:cubicBezTo>
                      <a:cubicBezTo>
                        <a:pt x="379" y="53"/>
                        <a:pt x="387" y="87"/>
                        <a:pt x="387" y="87"/>
                      </a:cubicBezTo>
                      <a:cubicBezTo>
                        <a:pt x="390" y="122"/>
                        <a:pt x="391" y="158"/>
                        <a:pt x="395" y="193"/>
                      </a:cubicBezTo>
                      <a:cubicBezTo>
                        <a:pt x="396" y="201"/>
                        <a:pt x="395" y="213"/>
                        <a:pt x="403" y="217"/>
                      </a:cubicBezTo>
                      <a:cubicBezTo>
                        <a:pt x="411" y="221"/>
                        <a:pt x="420" y="212"/>
                        <a:pt x="428" y="209"/>
                      </a:cubicBezTo>
                      <a:cubicBezTo>
                        <a:pt x="436" y="201"/>
                        <a:pt x="446" y="194"/>
                        <a:pt x="452" y="184"/>
                      </a:cubicBezTo>
                      <a:cubicBezTo>
                        <a:pt x="471" y="155"/>
                        <a:pt x="444" y="155"/>
                        <a:pt x="484" y="168"/>
                      </a:cubicBezTo>
                      <a:cubicBezTo>
                        <a:pt x="490" y="173"/>
                        <a:pt x="497" y="177"/>
                        <a:pt x="501" y="184"/>
                      </a:cubicBezTo>
                      <a:cubicBezTo>
                        <a:pt x="509" y="199"/>
                        <a:pt x="517" y="233"/>
                        <a:pt x="517" y="233"/>
                      </a:cubicBezTo>
                      <a:cubicBezTo>
                        <a:pt x="514" y="247"/>
                        <a:pt x="519" y="264"/>
                        <a:pt x="509" y="274"/>
                      </a:cubicBezTo>
                      <a:cubicBezTo>
                        <a:pt x="497" y="286"/>
                        <a:pt x="460" y="290"/>
                        <a:pt x="460" y="290"/>
                      </a:cubicBezTo>
                      <a:cubicBezTo>
                        <a:pt x="457" y="298"/>
                        <a:pt x="446" y="308"/>
                        <a:pt x="452" y="314"/>
                      </a:cubicBezTo>
                      <a:cubicBezTo>
                        <a:pt x="464" y="326"/>
                        <a:pt x="501" y="331"/>
                        <a:pt x="501" y="331"/>
                      </a:cubicBezTo>
                      <a:cubicBezTo>
                        <a:pt x="506" y="339"/>
                        <a:pt x="513" y="346"/>
                        <a:pt x="517" y="355"/>
                      </a:cubicBezTo>
                      <a:cubicBezTo>
                        <a:pt x="524" y="371"/>
                        <a:pt x="533" y="404"/>
                        <a:pt x="533" y="404"/>
                      </a:cubicBezTo>
                      <a:cubicBezTo>
                        <a:pt x="517" y="451"/>
                        <a:pt x="477" y="439"/>
                        <a:pt x="428" y="444"/>
                      </a:cubicBezTo>
                      <a:cubicBezTo>
                        <a:pt x="437" y="529"/>
                        <a:pt x="431" y="545"/>
                        <a:pt x="476" y="477"/>
                      </a:cubicBezTo>
                      <a:cubicBezTo>
                        <a:pt x="473" y="463"/>
                        <a:pt x="480" y="443"/>
                        <a:pt x="468" y="436"/>
                      </a:cubicBezTo>
                      <a:cubicBezTo>
                        <a:pt x="457" y="430"/>
                        <a:pt x="411" y="447"/>
                        <a:pt x="395" y="452"/>
                      </a:cubicBezTo>
                      <a:cubicBezTo>
                        <a:pt x="377" y="479"/>
                        <a:pt x="330" y="525"/>
                        <a:pt x="330" y="525"/>
                      </a:cubicBezTo>
                      <a:cubicBezTo>
                        <a:pt x="311" y="582"/>
                        <a:pt x="330" y="569"/>
                        <a:pt x="290" y="582"/>
                      </a:cubicBezTo>
                      <a:cubicBezTo>
                        <a:pt x="193" y="571"/>
                        <a:pt x="197" y="583"/>
                        <a:pt x="208" y="485"/>
                      </a:cubicBezTo>
                      <a:cubicBezTo>
                        <a:pt x="220" y="516"/>
                        <a:pt x="231" y="534"/>
                        <a:pt x="208" y="574"/>
                      </a:cubicBezTo>
                      <a:cubicBezTo>
                        <a:pt x="204" y="581"/>
                        <a:pt x="192" y="570"/>
                        <a:pt x="184" y="566"/>
                      </a:cubicBezTo>
                      <a:cubicBezTo>
                        <a:pt x="175" y="562"/>
                        <a:pt x="168" y="555"/>
                        <a:pt x="160" y="550"/>
                      </a:cubicBezTo>
                      <a:cubicBezTo>
                        <a:pt x="149" y="515"/>
                        <a:pt x="160" y="489"/>
                        <a:pt x="160" y="452"/>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Text Box 32"/>
                <p:cNvSpPr txBox="1">
                  <a:spLocks noChangeArrowheads="1"/>
                </p:cNvSpPr>
                <p:nvPr/>
              </p:nvSpPr>
              <p:spPr bwMode="auto">
                <a:xfrm>
                  <a:off x="1207" y="1685"/>
                  <a:ext cx="257" cy="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grpSp>
          <p:sp>
            <p:nvSpPr>
              <p:cNvPr id="10" name="Line 42"/>
              <p:cNvSpPr>
                <a:spLocks noChangeShapeType="1"/>
              </p:cNvSpPr>
              <p:nvPr/>
            </p:nvSpPr>
            <p:spPr bwMode="auto">
              <a:xfrm>
                <a:off x="2927" y="1645"/>
                <a:ext cx="1" cy="11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 name="Group 57"/>
            <p:cNvGrpSpPr>
              <a:grpSpLocks/>
            </p:cNvGrpSpPr>
            <p:nvPr/>
          </p:nvGrpSpPr>
          <p:grpSpPr bwMode="auto">
            <a:xfrm>
              <a:off x="3648" y="1536"/>
              <a:ext cx="149" cy="880"/>
              <a:chOff x="3648" y="1536"/>
              <a:chExt cx="149" cy="880"/>
            </a:xfrm>
          </p:grpSpPr>
          <p:sp>
            <p:nvSpPr>
              <p:cNvPr id="7" name="Freeform 36"/>
              <p:cNvSpPr>
                <a:spLocks/>
              </p:cNvSpPr>
              <p:nvPr/>
            </p:nvSpPr>
            <p:spPr bwMode="auto">
              <a:xfrm rot="19528146" flipH="1">
                <a:off x="3648" y="1872"/>
                <a:ext cx="149" cy="544"/>
              </a:xfrm>
              <a:custGeom>
                <a:avLst/>
                <a:gdLst>
                  <a:gd name="T0" fmla="*/ 14 w 533"/>
                  <a:gd name="T1" fmla="*/ 233 h 594"/>
                  <a:gd name="T2" fmla="*/ 46 w 533"/>
                  <a:gd name="T3" fmla="*/ 111 h 594"/>
                  <a:gd name="T4" fmla="*/ 184 w 533"/>
                  <a:gd name="T5" fmla="*/ 282 h 594"/>
                  <a:gd name="T6" fmla="*/ 135 w 533"/>
                  <a:gd name="T7" fmla="*/ 266 h 594"/>
                  <a:gd name="T8" fmla="*/ 225 w 533"/>
                  <a:gd name="T9" fmla="*/ 379 h 594"/>
                  <a:gd name="T10" fmla="*/ 119 w 533"/>
                  <a:gd name="T11" fmla="*/ 452 h 594"/>
                  <a:gd name="T12" fmla="*/ 176 w 533"/>
                  <a:gd name="T13" fmla="*/ 428 h 594"/>
                  <a:gd name="T14" fmla="*/ 217 w 533"/>
                  <a:gd name="T15" fmla="*/ 322 h 594"/>
                  <a:gd name="T16" fmla="*/ 281 w 533"/>
                  <a:gd name="T17" fmla="*/ 347 h 594"/>
                  <a:gd name="T18" fmla="*/ 298 w 533"/>
                  <a:gd name="T19" fmla="*/ 339 h 594"/>
                  <a:gd name="T20" fmla="*/ 354 w 533"/>
                  <a:gd name="T21" fmla="*/ 201 h 594"/>
                  <a:gd name="T22" fmla="*/ 290 w 533"/>
                  <a:gd name="T23" fmla="*/ 233 h 594"/>
                  <a:gd name="T24" fmla="*/ 314 w 533"/>
                  <a:gd name="T25" fmla="*/ 233 h 594"/>
                  <a:gd name="T26" fmla="*/ 281 w 533"/>
                  <a:gd name="T27" fmla="*/ 63 h 594"/>
                  <a:gd name="T28" fmla="*/ 127 w 533"/>
                  <a:gd name="T29" fmla="*/ 71 h 594"/>
                  <a:gd name="T30" fmla="*/ 127 w 533"/>
                  <a:gd name="T31" fmla="*/ 111 h 594"/>
                  <a:gd name="T32" fmla="*/ 152 w 533"/>
                  <a:gd name="T33" fmla="*/ 209 h 594"/>
                  <a:gd name="T34" fmla="*/ 192 w 533"/>
                  <a:gd name="T35" fmla="*/ 331 h 594"/>
                  <a:gd name="T36" fmla="*/ 306 w 533"/>
                  <a:gd name="T37" fmla="*/ 420 h 594"/>
                  <a:gd name="T38" fmla="*/ 387 w 533"/>
                  <a:gd name="T39" fmla="*/ 322 h 594"/>
                  <a:gd name="T40" fmla="*/ 354 w 533"/>
                  <a:gd name="T41" fmla="*/ 339 h 594"/>
                  <a:gd name="T42" fmla="*/ 306 w 533"/>
                  <a:gd name="T43" fmla="*/ 225 h 594"/>
                  <a:gd name="T44" fmla="*/ 160 w 533"/>
                  <a:gd name="T45" fmla="*/ 160 h 594"/>
                  <a:gd name="T46" fmla="*/ 225 w 533"/>
                  <a:gd name="T47" fmla="*/ 136 h 594"/>
                  <a:gd name="T48" fmla="*/ 403 w 533"/>
                  <a:gd name="T49" fmla="*/ 136 h 594"/>
                  <a:gd name="T50" fmla="*/ 452 w 533"/>
                  <a:gd name="T51" fmla="*/ 233 h 594"/>
                  <a:gd name="T52" fmla="*/ 395 w 533"/>
                  <a:gd name="T53" fmla="*/ 306 h 594"/>
                  <a:gd name="T54" fmla="*/ 363 w 533"/>
                  <a:gd name="T55" fmla="*/ 339 h 594"/>
                  <a:gd name="T56" fmla="*/ 444 w 533"/>
                  <a:gd name="T57" fmla="*/ 331 h 594"/>
                  <a:gd name="T58" fmla="*/ 387 w 533"/>
                  <a:gd name="T59" fmla="*/ 395 h 594"/>
                  <a:gd name="T60" fmla="*/ 233 w 533"/>
                  <a:gd name="T61" fmla="*/ 428 h 594"/>
                  <a:gd name="T62" fmla="*/ 281 w 533"/>
                  <a:gd name="T63" fmla="*/ 460 h 594"/>
                  <a:gd name="T64" fmla="*/ 217 w 533"/>
                  <a:gd name="T65" fmla="*/ 533 h 594"/>
                  <a:gd name="T66" fmla="*/ 184 w 533"/>
                  <a:gd name="T67" fmla="*/ 395 h 594"/>
                  <a:gd name="T68" fmla="*/ 62 w 533"/>
                  <a:gd name="T69" fmla="*/ 452 h 594"/>
                  <a:gd name="T70" fmla="*/ 225 w 533"/>
                  <a:gd name="T71" fmla="*/ 517 h 594"/>
                  <a:gd name="T72" fmla="*/ 298 w 533"/>
                  <a:gd name="T73" fmla="*/ 363 h 594"/>
                  <a:gd name="T74" fmla="*/ 444 w 533"/>
                  <a:gd name="T75" fmla="*/ 493 h 594"/>
                  <a:gd name="T76" fmla="*/ 468 w 533"/>
                  <a:gd name="T77" fmla="*/ 428 h 594"/>
                  <a:gd name="T78" fmla="*/ 492 w 533"/>
                  <a:gd name="T79" fmla="*/ 363 h 594"/>
                  <a:gd name="T80" fmla="*/ 444 w 533"/>
                  <a:gd name="T81" fmla="*/ 274 h 594"/>
                  <a:gd name="T82" fmla="*/ 379 w 533"/>
                  <a:gd name="T83" fmla="*/ 136 h 594"/>
                  <a:gd name="T84" fmla="*/ 428 w 533"/>
                  <a:gd name="T85" fmla="*/ 38 h 594"/>
                  <a:gd name="T86" fmla="*/ 395 w 533"/>
                  <a:gd name="T87" fmla="*/ 71 h 594"/>
                  <a:gd name="T88" fmla="*/ 371 w 533"/>
                  <a:gd name="T89" fmla="*/ 38 h 594"/>
                  <a:gd name="T90" fmla="*/ 428 w 533"/>
                  <a:gd name="T91" fmla="*/ 209 h 594"/>
                  <a:gd name="T92" fmla="*/ 517 w 533"/>
                  <a:gd name="T93" fmla="*/ 233 h 594"/>
                  <a:gd name="T94" fmla="*/ 501 w 533"/>
                  <a:gd name="T95" fmla="*/ 331 h 594"/>
                  <a:gd name="T96" fmla="*/ 476 w 533"/>
                  <a:gd name="T97" fmla="*/ 477 h 594"/>
                  <a:gd name="T98" fmla="*/ 290 w 533"/>
                  <a:gd name="T99" fmla="*/ 582 h 594"/>
                  <a:gd name="T100" fmla="*/ 160 w 533"/>
                  <a:gd name="T101" fmla="*/ 55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3" h="594">
                    <a:moveTo>
                      <a:pt x="160" y="298"/>
                    </a:moveTo>
                    <a:cubicBezTo>
                      <a:pt x="174" y="341"/>
                      <a:pt x="157" y="319"/>
                      <a:pt x="127" y="347"/>
                    </a:cubicBezTo>
                    <a:cubicBezTo>
                      <a:pt x="94" y="344"/>
                      <a:pt x="8" y="353"/>
                      <a:pt x="6" y="322"/>
                    </a:cubicBezTo>
                    <a:cubicBezTo>
                      <a:pt x="4" y="292"/>
                      <a:pt x="0" y="259"/>
                      <a:pt x="14" y="233"/>
                    </a:cubicBezTo>
                    <a:cubicBezTo>
                      <a:pt x="15" y="232"/>
                      <a:pt x="75" y="213"/>
                      <a:pt x="87" y="209"/>
                    </a:cubicBezTo>
                    <a:cubicBezTo>
                      <a:pt x="95" y="206"/>
                      <a:pt x="111" y="201"/>
                      <a:pt x="111" y="201"/>
                    </a:cubicBezTo>
                    <a:cubicBezTo>
                      <a:pt x="141" y="170"/>
                      <a:pt x="157" y="121"/>
                      <a:pt x="103" y="103"/>
                    </a:cubicBezTo>
                    <a:cubicBezTo>
                      <a:pt x="84" y="106"/>
                      <a:pt x="63" y="103"/>
                      <a:pt x="46" y="111"/>
                    </a:cubicBezTo>
                    <a:cubicBezTo>
                      <a:pt x="1" y="131"/>
                      <a:pt x="31" y="226"/>
                      <a:pt x="62" y="257"/>
                    </a:cubicBezTo>
                    <a:cubicBezTo>
                      <a:pt x="206" y="249"/>
                      <a:pt x="216" y="282"/>
                      <a:pt x="200" y="168"/>
                    </a:cubicBezTo>
                    <a:cubicBezTo>
                      <a:pt x="187" y="171"/>
                      <a:pt x="166" y="164"/>
                      <a:pt x="160" y="176"/>
                    </a:cubicBezTo>
                    <a:cubicBezTo>
                      <a:pt x="152" y="193"/>
                      <a:pt x="179" y="266"/>
                      <a:pt x="184" y="282"/>
                    </a:cubicBezTo>
                    <a:cubicBezTo>
                      <a:pt x="187" y="290"/>
                      <a:pt x="192" y="306"/>
                      <a:pt x="192" y="306"/>
                    </a:cubicBezTo>
                    <a:cubicBezTo>
                      <a:pt x="189" y="320"/>
                      <a:pt x="195" y="338"/>
                      <a:pt x="184" y="347"/>
                    </a:cubicBezTo>
                    <a:cubicBezTo>
                      <a:pt x="168" y="360"/>
                      <a:pt x="143" y="330"/>
                      <a:pt x="135" y="322"/>
                    </a:cubicBezTo>
                    <a:cubicBezTo>
                      <a:pt x="132" y="311"/>
                      <a:pt x="118" y="278"/>
                      <a:pt x="135" y="266"/>
                    </a:cubicBezTo>
                    <a:cubicBezTo>
                      <a:pt x="149" y="256"/>
                      <a:pt x="184" y="249"/>
                      <a:pt x="184" y="249"/>
                    </a:cubicBezTo>
                    <a:cubicBezTo>
                      <a:pt x="224" y="262"/>
                      <a:pt x="206" y="249"/>
                      <a:pt x="225" y="306"/>
                    </a:cubicBezTo>
                    <a:cubicBezTo>
                      <a:pt x="228" y="314"/>
                      <a:pt x="233" y="331"/>
                      <a:pt x="233" y="331"/>
                    </a:cubicBezTo>
                    <a:cubicBezTo>
                      <a:pt x="230" y="347"/>
                      <a:pt x="239" y="370"/>
                      <a:pt x="225" y="379"/>
                    </a:cubicBezTo>
                    <a:cubicBezTo>
                      <a:pt x="212" y="387"/>
                      <a:pt x="163" y="369"/>
                      <a:pt x="144" y="363"/>
                    </a:cubicBezTo>
                    <a:cubicBezTo>
                      <a:pt x="125" y="366"/>
                      <a:pt x="104" y="363"/>
                      <a:pt x="87" y="371"/>
                    </a:cubicBezTo>
                    <a:cubicBezTo>
                      <a:pt x="79" y="375"/>
                      <a:pt x="78" y="387"/>
                      <a:pt x="79" y="395"/>
                    </a:cubicBezTo>
                    <a:cubicBezTo>
                      <a:pt x="85" y="448"/>
                      <a:pt x="85" y="441"/>
                      <a:pt x="119" y="452"/>
                    </a:cubicBezTo>
                    <a:cubicBezTo>
                      <a:pt x="193" y="444"/>
                      <a:pt x="196" y="454"/>
                      <a:pt x="217" y="395"/>
                    </a:cubicBezTo>
                    <a:cubicBezTo>
                      <a:pt x="206" y="356"/>
                      <a:pt x="206" y="332"/>
                      <a:pt x="160" y="347"/>
                    </a:cubicBezTo>
                    <a:cubicBezTo>
                      <a:pt x="142" y="374"/>
                      <a:pt x="130" y="380"/>
                      <a:pt x="152" y="420"/>
                    </a:cubicBezTo>
                    <a:cubicBezTo>
                      <a:pt x="156" y="427"/>
                      <a:pt x="168" y="424"/>
                      <a:pt x="176" y="428"/>
                    </a:cubicBezTo>
                    <a:cubicBezTo>
                      <a:pt x="185" y="432"/>
                      <a:pt x="192" y="439"/>
                      <a:pt x="200" y="444"/>
                    </a:cubicBezTo>
                    <a:cubicBezTo>
                      <a:pt x="250" y="437"/>
                      <a:pt x="270" y="443"/>
                      <a:pt x="298" y="404"/>
                    </a:cubicBezTo>
                    <a:cubicBezTo>
                      <a:pt x="295" y="366"/>
                      <a:pt x="310" y="322"/>
                      <a:pt x="290" y="290"/>
                    </a:cubicBezTo>
                    <a:cubicBezTo>
                      <a:pt x="261" y="243"/>
                      <a:pt x="225" y="310"/>
                      <a:pt x="217" y="322"/>
                    </a:cubicBezTo>
                    <a:cubicBezTo>
                      <a:pt x="231" y="365"/>
                      <a:pt x="240" y="357"/>
                      <a:pt x="281" y="347"/>
                    </a:cubicBezTo>
                    <a:cubicBezTo>
                      <a:pt x="293" y="313"/>
                      <a:pt x="314" y="266"/>
                      <a:pt x="281" y="233"/>
                    </a:cubicBezTo>
                    <a:cubicBezTo>
                      <a:pt x="264" y="216"/>
                      <a:pt x="232" y="238"/>
                      <a:pt x="208" y="241"/>
                    </a:cubicBezTo>
                    <a:cubicBezTo>
                      <a:pt x="182" y="321"/>
                      <a:pt x="231" y="314"/>
                      <a:pt x="281" y="347"/>
                    </a:cubicBezTo>
                    <a:cubicBezTo>
                      <a:pt x="349" y="334"/>
                      <a:pt x="332" y="326"/>
                      <a:pt x="322" y="257"/>
                    </a:cubicBezTo>
                    <a:cubicBezTo>
                      <a:pt x="235" y="290"/>
                      <a:pt x="301" y="361"/>
                      <a:pt x="354" y="379"/>
                    </a:cubicBezTo>
                    <a:cubicBezTo>
                      <a:pt x="359" y="375"/>
                      <a:pt x="401" y="344"/>
                      <a:pt x="363" y="331"/>
                    </a:cubicBezTo>
                    <a:cubicBezTo>
                      <a:pt x="342" y="324"/>
                      <a:pt x="320" y="336"/>
                      <a:pt x="298" y="339"/>
                    </a:cubicBezTo>
                    <a:cubicBezTo>
                      <a:pt x="266" y="369"/>
                      <a:pt x="264" y="374"/>
                      <a:pt x="273" y="420"/>
                    </a:cubicBezTo>
                    <a:cubicBezTo>
                      <a:pt x="292" y="414"/>
                      <a:pt x="308" y="412"/>
                      <a:pt x="322" y="395"/>
                    </a:cubicBezTo>
                    <a:cubicBezTo>
                      <a:pt x="335" y="380"/>
                      <a:pt x="354" y="347"/>
                      <a:pt x="354" y="347"/>
                    </a:cubicBezTo>
                    <a:cubicBezTo>
                      <a:pt x="370" y="287"/>
                      <a:pt x="372" y="295"/>
                      <a:pt x="354" y="201"/>
                    </a:cubicBezTo>
                    <a:cubicBezTo>
                      <a:pt x="349" y="175"/>
                      <a:pt x="290" y="152"/>
                      <a:pt x="290" y="152"/>
                    </a:cubicBezTo>
                    <a:cubicBezTo>
                      <a:pt x="276" y="155"/>
                      <a:pt x="261" y="152"/>
                      <a:pt x="249" y="160"/>
                    </a:cubicBezTo>
                    <a:cubicBezTo>
                      <a:pt x="234" y="170"/>
                      <a:pt x="244" y="220"/>
                      <a:pt x="249" y="225"/>
                    </a:cubicBezTo>
                    <a:cubicBezTo>
                      <a:pt x="259" y="235"/>
                      <a:pt x="276" y="230"/>
                      <a:pt x="290" y="233"/>
                    </a:cubicBezTo>
                    <a:cubicBezTo>
                      <a:pt x="309" y="230"/>
                      <a:pt x="337" y="242"/>
                      <a:pt x="346" y="225"/>
                    </a:cubicBezTo>
                    <a:cubicBezTo>
                      <a:pt x="386" y="152"/>
                      <a:pt x="349" y="148"/>
                      <a:pt x="314" y="136"/>
                    </a:cubicBezTo>
                    <a:cubicBezTo>
                      <a:pt x="305" y="139"/>
                      <a:pt x="275" y="145"/>
                      <a:pt x="273" y="160"/>
                    </a:cubicBezTo>
                    <a:cubicBezTo>
                      <a:pt x="267" y="195"/>
                      <a:pt x="285" y="223"/>
                      <a:pt x="314" y="233"/>
                    </a:cubicBezTo>
                    <a:cubicBezTo>
                      <a:pt x="325" y="230"/>
                      <a:pt x="339" y="233"/>
                      <a:pt x="346" y="225"/>
                    </a:cubicBezTo>
                    <a:cubicBezTo>
                      <a:pt x="357" y="212"/>
                      <a:pt x="363" y="176"/>
                      <a:pt x="363" y="176"/>
                    </a:cubicBezTo>
                    <a:cubicBezTo>
                      <a:pt x="358" y="135"/>
                      <a:pt x="369" y="100"/>
                      <a:pt x="330" y="79"/>
                    </a:cubicBezTo>
                    <a:cubicBezTo>
                      <a:pt x="315" y="71"/>
                      <a:pt x="281" y="63"/>
                      <a:pt x="281" y="63"/>
                    </a:cubicBezTo>
                    <a:cubicBezTo>
                      <a:pt x="260" y="66"/>
                      <a:pt x="230" y="54"/>
                      <a:pt x="217" y="71"/>
                    </a:cubicBezTo>
                    <a:cubicBezTo>
                      <a:pt x="182" y="116"/>
                      <a:pt x="226" y="137"/>
                      <a:pt x="249" y="152"/>
                    </a:cubicBezTo>
                    <a:cubicBezTo>
                      <a:pt x="292" y="123"/>
                      <a:pt x="295" y="81"/>
                      <a:pt x="241" y="63"/>
                    </a:cubicBezTo>
                    <a:cubicBezTo>
                      <a:pt x="207" y="27"/>
                      <a:pt x="146" y="14"/>
                      <a:pt x="127" y="71"/>
                    </a:cubicBezTo>
                    <a:cubicBezTo>
                      <a:pt x="135" y="126"/>
                      <a:pt x="128" y="136"/>
                      <a:pt x="176" y="152"/>
                    </a:cubicBezTo>
                    <a:cubicBezTo>
                      <a:pt x="184" y="149"/>
                      <a:pt x="200" y="152"/>
                      <a:pt x="200" y="144"/>
                    </a:cubicBezTo>
                    <a:cubicBezTo>
                      <a:pt x="200" y="134"/>
                      <a:pt x="185" y="132"/>
                      <a:pt x="176" y="128"/>
                    </a:cubicBezTo>
                    <a:cubicBezTo>
                      <a:pt x="160" y="121"/>
                      <a:pt x="127" y="111"/>
                      <a:pt x="127" y="111"/>
                    </a:cubicBezTo>
                    <a:cubicBezTo>
                      <a:pt x="119" y="114"/>
                      <a:pt x="108" y="113"/>
                      <a:pt x="103" y="120"/>
                    </a:cubicBezTo>
                    <a:cubicBezTo>
                      <a:pt x="88" y="140"/>
                      <a:pt x="98" y="208"/>
                      <a:pt x="103" y="217"/>
                    </a:cubicBezTo>
                    <a:cubicBezTo>
                      <a:pt x="108" y="227"/>
                      <a:pt x="124" y="222"/>
                      <a:pt x="135" y="225"/>
                    </a:cubicBezTo>
                    <a:cubicBezTo>
                      <a:pt x="141" y="220"/>
                      <a:pt x="159" y="212"/>
                      <a:pt x="152" y="209"/>
                    </a:cubicBezTo>
                    <a:cubicBezTo>
                      <a:pt x="142" y="204"/>
                      <a:pt x="128" y="211"/>
                      <a:pt x="119" y="217"/>
                    </a:cubicBezTo>
                    <a:cubicBezTo>
                      <a:pt x="111" y="222"/>
                      <a:pt x="108" y="233"/>
                      <a:pt x="103" y="241"/>
                    </a:cubicBezTo>
                    <a:cubicBezTo>
                      <a:pt x="90" y="283"/>
                      <a:pt x="76" y="322"/>
                      <a:pt x="127" y="339"/>
                    </a:cubicBezTo>
                    <a:cubicBezTo>
                      <a:pt x="149" y="336"/>
                      <a:pt x="173" y="342"/>
                      <a:pt x="192" y="331"/>
                    </a:cubicBezTo>
                    <a:cubicBezTo>
                      <a:pt x="222" y="314"/>
                      <a:pt x="171" y="302"/>
                      <a:pt x="160" y="298"/>
                    </a:cubicBezTo>
                    <a:cubicBezTo>
                      <a:pt x="127" y="309"/>
                      <a:pt x="122" y="323"/>
                      <a:pt x="111" y="355"/>
                    </a:cubicBezTo>
                    <a:cubicBezTo>
                      <a:pt x="126" y="447"/>
                      <a:pt x="145" y="420"/>
                      <a:pt x="249" y="428"/>
                    </a:cubicBezTo>
                    <a:cubicBezTo>
                      <a:pt x="268" y="425"/>
                      <a:pt x="289" y="428"/>
                      <a:pt x="306" y="420"/>
                    </a:cubicBezTo>
                    <a:cubicBezTo>
                      <a:pt x="348" y="401"/>
                      <a:pt x="321" y="301"/>
                      <a:pt x="298" y="266"/>
                    </a:cubicBezTo>
                    <a:cubicBezTo>
                      <a:pt x="284" y="269"/>
                      <a:pt x="265" y="263"/>
                      <a:pt x="257" y="274"/>
                    </a:cubicBezTo>
                    <a:cubicBezTo>
                      <a:pt x="229" y="315"/>
                      <a:pt x="297" y="324"/>
                      <a:pt x="314" y="331"/>
                    </a:cubicBezTo>
                    <a:cubicBezTo>
                      <a:pt x="338" y="328"/>
                      <a:pt x="373" y="342"/>
                      <a:pt x="387" y="322"/>
                    </a:cubicBezTo>
                    <a:cubicBezTo>
                      <a:pt x="439" y="244"/>
                      <a:pt x="390" y="236"/>
                      <a:pt x="354" y="225"/>
                    </a:cubicBezTo>
                    <a:cubicBezTo>
                      <a:pt x="316" y="228"/>
                      <a:pt x="271" y="210"/>
                      <a:pt x="241" y="233"/>
                    </a:cubicBezTo>
                    <a:cubicBezTo>
                      <a:pt x="222" y="248"/>
                      <a:pt x="236" y="285"/>
                      <a:pt x="249" y="306"/>
                    </a:cubicBezTo>
                    <a:cubicBezTo>
                      <a:pt x="255" y="315"/>
                      <a:pt x="342" y="336"/>
                      <a:pt x="354" y="339"/>
                    </a:cubicBezTo>
                    <a:cubicBezTo>
                      <a:pt x="368" y="336"/>
                      <a:pt x="385" y="341"/>
                      <a:pt x="395" y="331"/>
                    </a:cubicBezTo>
                    <a:cubicBezTo>
                      <a:pt x="407" y="319"/>
                      <a:pt x="411" y="282"/>
                      <a:pt x="411" y="282"/>
                    </a:cubicBezTo>
                    <a:cubicBezTo>
                      <a:pt x="404" y="215"/>
                      <a:pt x="419" y="195"/>
                      <a:pt x="363" y="176"/>
                    </a:cubicBezTo>
                    <a:cubicBezTo>
                      <a:pt x="318" y="183"/>
                      <a:pt x="289" y="175"/>
                      <a:pt x="306" y="225"/>
                    </a:cubicBezTo>
                    <a:cubicBezTo>
                      <a:pt x="330" y="222"/>
                      <a:pt x="364" y="236"/>
                      <a:pt x="379" y="217"/>
                    </a:cubicBezTo>
                    <a:cubicBezTo>
                      <a:pt x="439" y="142"/>
                      <a:pt x="293" y="102"/>
                      <a:pt x="257" y="95"/>
                    </a:cubicBezTo>
                    <a:cubicBezTo>
                      <a:pt x="233" y="98"/>
                      <a:pt x="208" y="96"/>
                      <a:pt x="184" y="103"/>
                    </a:cubicBezTo>
                    <a:cubicBezTo>
                      <a:pt x="173" y="106"/>
                      <a:pt x="144" y="154"/>
                      <a:pt x="160" y="160"/>
                    </a:cubicBezTo>
                    <a:cubicBezTo>
                      <a:pt x="191" y="171"/>
                      <a:pt x="225" y="155"/>
                      <a:pt x="257" y="152"/>
                    </a:cubicBezTo>
                    <a:cubicBezTo>
                      <a:pt x="315" y="133"/>
                      <a:pt x="297" y="150"/>
                      <a:pt x="322" y="111"/>
                    </a:cubicBezTo>
                    <a:cubicBezTo>
                      <a:pt x="311" y="0"/>
                      <a:pt x="326" y="26"/>
                      <a:pt x="217" y="14"/>
                    </a:cubicBezTo>
                    <a:cubicBezTo>
                      <a:pt x="165" y="47"/>
                      <a:pt x="178" y="106"/>
                      <a:pt x="225" y="136"/>
                    </a:cubicBezTo>
                    <a:cubicBezTo>
                      <a:pt x="242" y="162"/>
                      <a:pt x="250" y="189"/>
                      <a:pt x="298" y="152"/>
                    </a:cubicBezTo>
                    <a:cubicBezTo>
                      <a:pt x="312" y="141"/>
                      <a:pt x="309" y="119"/>
                      <a:pt x="314" y="103"/>
                    </a:cubicBezTo>
                    <a:cubicBezTo>
                      <a:pt x="317" y="95"/>
                      <a:pt x="322" y="79"/>
                      <a:pt x="322" y="79"/>
                    </a:cubicBezTo>
                    <a:cubicBezTo>
                      <a:pt x="382" y="87"/>
                      <a:pt x="386" y="83"/>
                      <a:pt x="403" y="136"/>
                    </a:cubicBezTo>
                    <a:cubicBezTo>
                      <a:pt x="390" y="201"/>
                      <a:pt x="393" y="162"/>
                      <a:pt x="354" y="201"/>
                    </a:cubicBezTo>
                    <a:cubicBezTo>
                      <a:pt x="368" y="249"/>
                      <a:pt x="353" y="230"/>
                      <a:pt x="411" y="249"/>
                    </a:cubicBezTo>
                    <a:cubicBezTo>
                      <a:pt x="419" y="252"/>
                      <a:pt x="436" y="257"/>
                      <a:pt x="436" y="257"/>
                    </a:cubicBezTo>
                    <a:cubicBezTo>
                      <a:pt x="441" y="249"/>
                      <a:pt x="448" y="242"/>
                      <a:pt x="452" y="233"/>
                    </a:cubicBezTo>
                    <a:cubicBezTo>
                      <a:pt x="459" y="217"/>
                      <a:pt x="468" y="184"/>
                      <a:pt x="468" y="184"/>
                    </a:cubicBezTo>
                    <a:cubicBezTo>
                      <a:pt x="460" y="179"/>
                      <a:pt x="454" y="169"/>
                      <a:pt x="444" y="168"/>
                    </a:cubicBezTo>
                    <a:cubicBezTo>
                      <a:pt x="422" y="166"/>
                      <a:pt x="389" y="156"/>
                      <a:pt x="379" y="176"/>
                    </a:cubicBezTo>
                    <a:cubicBezTo>
                      <a:pt x="359" y="215"/>
                      <a:pt x="368" y="272"/>
                      <a:pt x="395" y="306"/>
                    </a:cubicBezTo>
                    <a:cubicBezTo>
                      <a:pt x="406" y="320"/>
                      <a:pt x="429" y="326"/>
                      <a:pt x="444" y="331"/>
                    </a:cubicBezTo>
                    <a:cubicBezTo>
                      <a:pt x="464" y="390"/>
                      <a:pt x="464" y="363"/>
                      <a:pt x="452" y="412"/>
                    </a:cubicBezTo>
                    <a:cubicBezTo>
                      <a:pt x="415" y="405"/>
                      <a:pt x="414" y="413"/>
                      <a:pt x="395" y="387"/>
                    </a:cubicBezTo>
                    <a:cubicBezTo>
                      <a:pt x="384" y="372"/>
                      <a:pt x="363" y="339"/>
                      <a:pt x="363" y="339"/>
                    </a:cubicBezTo>
                    <a:cubicBezTo>
                      <a:pt x="366" y="309"/>
                      <a:pt x="354" y="274"/>
                      <a:pt x="371" y="249"/>
                    </a:cubicBezTo>
                    <a:cubicBezTo>
                      <a:pt x="380" y="236"/>
                      <a:pt x="407" y="246"/>
                      <a:pt x="419" y="257"/>
                    </a:cubicBezTo>
                    <a:cubicBezTo>
                      <a:pt x="432" y="268"/>
                      <a:pt x="430" y="290"/>
                      <a:pt x="436" y="306"/>
                    </a:cubicBezTo>
                    <a:cubicBezTo>
                      <a:pt x="439" y="314"/>
                      <a:pt x="444" y="331"/>
                      <a:pt x="444" y="331"/>
                    </a:cubicBezTo>
                    <a:cubicBezTo>
                      <a:pt x="430" y="401"/>
                      <a:pt x="408" y="379"/>
                      <a:pt x="330" y="387"/>
                    </a:cubicBezTo>
                    <a:cubicBezTo>
                      <a:pt x="327" y="396"/>
                      <a:pt x="301" y="443"/>
                      <a:pt x="322" y="460"/>
                    </a:cubicBezTo>
                    <a:cubicBezTo>
                      <a:pt x="331" y="467"/>
                      <a:pt x="343" y="465"/>
                      <a:pt x="354" y="468"/>
                    </a:cubicBezTo>
                    <a:cubicBezTo>
                      <a:pt x="369" y="465"/>
                      <a:pt x="471" y="459"/>
                      <a:pt x="387" y="395"/>
                    </a:cubicBezTo>
                    <a:cubicBezTo>
                      <a:pt x="370" y="382"/>
                      <a:pt x="344" y="401"/>
                      <a:pt x="322" y="404"/>
                    </a:cubicBezTo>
                    <a:cubicBezTo>
                      <a:pt x="292" y="434"/>
                      <a:pt x="263" y="473"/>
                      <a:pt x="322" y="493"/>
                    </a:cubicBezTo>
                    <a:cubicBezTo>
                      <a:pt x="366" y="478"/>
                      <a:pt x="369" y="436"/>
                      <a:pt x="322" y="420"/>
                    </a:cubicBezTo>
                    <a:cubicBezTo>
                      <a:pt x="292" y="423"/>
                      <a:pt x="261" y="419"/>
                      <a:pt x="233" y="428"/>
                    </a:cubicBezTo>
                    <a:cubicBezTo>
                      <a:pt x="207" y="436"/>
                      <a:pt x="200" y="501"/>
                      <a:pt x="200" y="501"/>
                    </a:cubicBezTo>
                    <a:cubicBezTo>
                      <a:pt x="206" y="509"/>
                      <a:pt x="209" y="520"/>
                      <a:pt x="217" y="525"/>
                    </a:cubicBezTo>
                    <a:cubicBezTo>
                      <a:pt x="231" y="534"/>
                      <a:pt x="265" y="541"/>
                      <a:pt x="265" y="541"/>
                    </a:cubicBezTo>
                    <a:cubicBezTo>
                      <a:pt x="280" y="519"/>
                      <a:pt x="305" y="488"/>
                      <a:pt x="281" y="460"/>
                    </a:cubicBezTo>
                    <a:cubicBezTo>
                      <a:pt x="268" y="446"/>
                      <a:pt x="233" y="428"/>
                      <a:pt x="233" y="428"/>
                    </a:cubicBezTo>
                    <a:cubicBezTo>
                      <a:pt x="197" y="432"/>
                      <a:pt x="144" y="412"/>
                      <a:pt x="144" y="460"/>
                    </a:cubicBezTo>
                    <a:cubicBezTo>
                      <a:pt x="144" y="473"/>
                      <a:pt x="154" y="509"/>
                      <a:pt x="168" y="517"/>
                    </a:cubicBezTo>
                    <a:cubicBezTo>
                      <a:pt x="183" y="526"/>
                      <a:pt x="217" y="533"/>
                      <a:pt x="217" y="533"/>
                    </a:cubicBezTo>
                    <a:cubicBezTo>
                      <a:pt x="257" y="520"/>
                      <a:pt x="251" y="500"/>
                      <a:pt x="241" y="460"/>
                    </a:cubicBezTo>
                    <a:cubicBezTo>
                      <a:pt x="239" y="452"/>
                      <a:pt x="238" y="443"/>
                      <a:pt x="233" y="436"/>
                    </a:cubicBezTo>
                    <a:cubicBezTo>
                      <a:pt x="227" y="428"/>
                      <a:pt x="216" y="426"/>
                      <a:pt x="208" y="420"/>
                    </a:cubicBezTo>
                    <a:cubicBezTo>
                      <a:pt x="199" y="413"/>
                      <a:pt x="194" y="402"/>
                      <a:pt x="184" y="395"/>
                    </a:cubicBezTo>
                    <a:cubicBezTo>
                      <a:pt x="177" y="390"/>
                      <a:pt x="167" y="391"/>
                      <a:pt x="160" y="387"/>
                    </a:cubicBezTo>
                    <a:cubicBezTo>
                      <a:pt x="129" y="370"/>
                      <a:pt x="92" y="350"/>
                      <a:pt x="62" y="331"/>
                    </a:cubicBezTo>
                    <a:cubicBezTo>
                      <a:pt x="51" y="334"/>
                      <a:pt x="32" y="328"/>
                      <a:pt x="30" y="339"/>
                    </a:cubicBezTo>
                    <a:cubicBezTo>
                      <a:pt x="8" y="442"/>
                      <a:pt x="12" y="435"/>
                      <a:pt x="62" y="452"/>
                    </a:cubicBezTo>
                    <a:cubicBezTo>
                      <a:pt x="84" y="449"/>
                      <a:pt x="108" y="455"/>
                      <a:pt x="127" y="444"/>
                    </a:cubicBezTo>
                    <a:cubicBezTo>
                      <a:pt x="135" y="439"/>
                      <a:pt x="112" y="426"/>
                      <a:pt x="103" y="428"/>
                    </a:cubicBezTo>
                    <a:cubicBezTo>
                      <a:pt x="95" y="430"/>
                      <a:pt x="98" y="444"/>
                      <a:pt x="95" y="452"/>
                    </a:cubicBezTo>
                    <a:cubicBezTo>
                      <a:pt x="108" y="555"/>
                      <a:pt x="109" y="526"/>
                      <a:pt x="225" y="517"/>
                    </a:cubicBezTo>
                    <a:cubicBezTo>
                      <a:pt x="230" y="501"/>
                      <a:pt x="238" y="485"/>
                      <a:pt x="241" y="468"/>
                    </a:cubicBezTo>
                    <a:cubicBezTo>
                      <a:pt x="244" y="452"/>
                      <a:pt x="240" y="433"/>
                      <a:pt x="249" y="420"/>
                    </a:cubicBezTo>
                    <a:cubicBezTo>
                      <a:pt x="255" y="411"/>
                      <a:pt x="270" y="415"/>
                      <a:pt x="281" y="412"/>
                    </a:cubicBezTo>
                    <a:cubicBezTo>
                      <a:pt x="287" y="396"/>
                      <a:pt x="292" y="379"/>
                      <a:pt x="298" y="363"/>
                    </a:cubicBezTo>
                    <a:cubicBezTo>
                      <a:pt x="311" y="326"/>
                      <a:pt x="308" y="327"/>
                      <a:pt x="298" y="387"/>
                    </a:cubicBezTo>
                    <a:cubicBezTo>
                      <a:pt x="303" y="488"/>
                      <a:pt x="260" y="594"/>
                      <a:pt x="363" y="574"/>
                    </a:cubicBezTo>
                    <a:cubicBezTo>
                      <a:pt x="391" y="532"/>
                      <a:pt x="387" y="523"/>
                      <a:pt x="379" y="468"/>
                    </a:cubicBezTo>
                    <a:cubicBezTo>
                      <a:pt x="328" y="522"/>
                      <a:pt x="433" y="495"/>
                      <a:pt x="444" y="493"/>
                    </a:cubicBezTo>
                    <a:cubicBezTo>
                      <a:pt x="457" y="451"/>
                      <a:pt x="469" y="420"/>
                      <a:pt x="419" y="404"/>
                    </a:cubicBezTo>
                    <a:cubicBezTo>
                      <a:pt x="408" y="407"/>
                      <a:pt x="394" y="403"/>
                      <a:pt x="387" y="412"/>
                    </a:cubicBezTo>
                    <a:cubicBezTo>
                      <a:pt x="382" y="419"/>
                      <a:pt x="387" y="434"/>
                      <a:pt x="395" y="436"/>
                    </a:cubicBezTo>
                    <a:cubicBezTo>
                      <a:pt x="419" y="441"/>
                      <a:pt x="444" y="431"/>
                      <a:pt x="468" y="428"/>
                    </a:cubicBezTo>
                    <a:cubicBezTo>
                      <a:pt x="517" y="354"/>
                      <a:pt x="489" y="315"/>
                      <a:pt x="419" y="298"/>
                    </a:cubicBezTo>
                    <a:cubicBezTo>
                      <a:pt x="406" y="301"/>
                      <a:pt x="388" y="296"/>
                      <a:pt x="379" y="306"/>
                    </a:cubicBezTo>
                    <a:cubicBezTo>
                      <a:pt x="363" y="322"/>
                      <a:pt x="409" y="346"/>
                      <a:pt x="411" y="347"/>
                    </a:cubicBezTo>
                    <a:cubicBezTo>
                      <a:pt x="433" y="358"/>
                      <a:pt x="473" y="360"/>
                      <a:pt x="492" y="363"/>
                    </a:cubicBezTo>
                    <a:cubicBezTo>
                      <a:pt x="506" y="326"/>
                      <a:pt x="513" y="318"/>
                      <a:pt x="492" y="266"/>
                    </a:cubicBezTo>
                    <a:cubicBezTo>
                      <a:pt x="490" y="262"/>
                      <a:pt x="449" y="252"/>
                      <a:pt x="436" y="249"/>
                    </a:cubicBezTo>
                    <a:cubicBezTo>
                      <a:pt x="428" y="250"/>
                      <a:pt x="323" y="258"/>
                      <a:pt x="395" y="282"/>
                    </a:cubicBezTo>
                    <a:cubicBezTo>
                      <a:pt x="411" y="279"/>
                      <a:pt x="432" y="285"/>
                      <a:pt x="444" y="274"/>
                    </a:cubicBezTo>
                    <a:cubicBezTo>
                      <a:pt x="457" y="263"/>
                      <a:pt x="460" y="225"/>
                      <a:pt x="460" y="225"/>
                    </a:cubicBezTo>
                    <a:cubicBezTo>
                      <a:pt x="462" y="215"/>
                      <a:pt x="477" y="159"/>
                      <a:pt x="460" y="144"/>
                    </a:cubicBezTo>
                    <a:cubicBezTo>
                      <a:pt x="447" y="133"/>
                      <a:pt x="411" y="128"/>
                      <a:pt x="411" y="128"/>
                    </a:cubicBezTo>
                    <a:cubicBezTo>
                      <a:pt x="400" y="131"/>
                      <a:pt x="384" y="126"/>
                      <a:pt x="379" y="136"/>
                    </a:cubicBezTo>
                    <a:cubicBezTo>
                      <a:pt x="367" y="160"/>
                      <a:pt x="390" y="179"/>
                      <a:pt x="403" y="193"/>
                    </a:cubicBezTo>
                    <a:cubicBezTo>
                      <a:pt x="419" y="190"/>
                      <a:pt x="438" y="192"/>
                      <a:pt x="452" y="184"/>
                    </a:cubicBezTo>
                    <a:cubicBezTo>
                      <a:pt x="459" y="180"/>
                      <a:pt x="460" y="168"/>
                      <a:pt x="460" y="160"/>
                    </a:cubicBezTo>
                    <a:cubicBezTo>
                      <a:pt x="460" y="42"/>
                      <a:pt x="485" y="60"/>
                      <a:pt x="428" y="38"/>
                    </a:cubicBezTo>
                    <a:cubicBezTo>
                      <a:pt x="401" y="41"/>
                      <a:pt x="372" y="38"/>
                      <a:pt x="346" y="47"/>
                    </a:cubicBezTo>
                    <a:cubicBezTo>
                      <a:pt x="334" y="51"/>
                      <a:pt x="336" y="94"/>
                      <a:pt x="346" y="111"/>
                    </a:cubicBezTo>
                    <a:cubicBezTo>
                      <a:pt x="351" y="120"/>
                      <a:pt x="363" y="122"/>
                      <a:pt x="371" y="128"/>
                    </a:cubicBezTo>
                    <a:cubicBezTo>
                      <a:pt x="396" y="122"/>
                      <a:pt x="438" y="99"/>
                      <a:pt x="395" y="71"/>
                    </a:cubicBezTo>
                    <a:cubicBezTo>
                      <a:pt x="352" y="42"/>
                      <a:pt x="292" y="58"/>
                      <a:pt x="241" y="55"/>
                    </a:cubicBezTo>
                    <a:cubicBezTo>
                      <a:pt x="274" y="20"/>
                      <a:pt x="307" y="25"/>
                      <a:pt x="322" y="71"/>
                    </a:cubicBezTo>
                    <a:cubicBezTo>
                      <a:pt x="253" y="94"/>
                      <a:pt x="289" y="28"/>
                      <a:pt x="330" y="14"/>
                    </a:cubicBezTo>
                    <a:cubicBezTo>
                      <a:pt x="346" y="19"/>
                      <a:pt x="362" y="21"/>
                      <a:pt x="371" y="38"/>
                    </a:cubicBezTo>
                    <a:cubicBezTo>
                      <a:pt x="379" y="53"/>
                      <a:pt x="387" y="87"/>
                      <a:pt x="387" y="87"/>
                    </a:cubicBezTo>
                    <a:cubicBezTo>
                      <a:pt x="390" y="122"/>
                      <a:pt x="391" y="158"/>
                      <a:pt x="395" y="193"/>
                    </a:cubicBezTo>
                    <a:cubicBezTo>
                      <a:pt x="396" y="201"/>
                      <a:pt x="395" y="213"/>
                      <a:pt x="403" y="217"/>
                    </a:cubicBezTo>
                    <a:cubicBezTo>
                      <a:pt x="411" y="221"/>
                      <a:pt x="420" y="212"/>
                      <a:pt x="428" y="209"/>
                    </a:cubicBezTo>
                    <a:cubicBezTo>
                      <a:pt x="436" y="201"/>
                      <a:pt x="446" y="194"/>
                      <a:pt x="452" y="184"/>
                    </a:cubicBezTo>
                    <a:cubicBezTo>
                      <a:pt x="471" y="155"/>
                      <a:pt x="444" y="155"/>
                      <a:pt x="484" y="168"/>
                    </a:cubicBezTo>
                    <a:cubicBezTo>
                      <a:pt x="490" y="173"/>
                      <a:pt x="497" y="177"/>
                      <a:pt x="501" y="184"/>
                    </a:cubicBezTo>
                    <a:cubicBezTo>
                      <a:pt x="509" y="199"/>
                      <a:pt x="517" y="233"/>
                      <a:pt x="517" y="233"/>
                    </a:cubicBezTo>
                    <a:cubicBezTo>
                      <a:pt x="514" y="247"/>
                      <a:pt x="519" y="264"/>
                      <a:pt x="509" y="274"/>
                    </a:cubicBezTo>
                    <a:cubicBezTo>
                      <a:pt x="497" y="286"/>
                      <a:pt x="460" y="290"/>
                      <a:pt x="460" y="290"/>
                    </a:cubicBezTo>
                    <a:cubicBezTo>
                      <a:pt x="457" y="298"/>
                      <a:pt x="446" y="308"/>
                      <a:pt x="452" y="314"/>
                    </a:cubicBezTo>
                    <a:cubicBezTo>
                      <a:pt x="464" y="326"/>
                      <a:pt x="501" y="331"/>
                      <a:pt x="501" y="331"/>
                    </a:cubicBezTo>
                    <a:cubicBezTo>
                      <a:pt x="506" y="339"/>
                      <a:pt x="513" y="346"/>
                      <a:pt x="517" y="355"/>
                    </a:cubicBezTo>
                    <a:cubicBezTo>
                      <a:pt x="524" y="371"/>
                      <a:pt x="533" y="404"/>
                      <a:pt x="533" y="404"/>
                    </a:cubicBezTo>
                    <a:cubicBezTo>
                      <a:pt x="517" y="451"/>
                      <a:pt x="477" y="439"/>
                      <a:pt x="428" y="444"/>
                    </a:cubicBezTo>
                    <a:cubicBezTo>
                      <a:pt x="437" y="529"/>
                      <a:pt x="431" y="545"/>
                      <a:pt x="476" y="477"/>
                    </a:cubicBezTo>
                    <a:cubicBezTo>
                      <a:pt x="473" y="463"/>
                      <a:pt x="480" y="443"/>
                      <a:pt x="468" y="436"/>
                    </a:cubicBezTo>
                    <a:cubicBezTo>
                      <a:pt x="457" y="430"/>
                      <a:pt x="411" y="447"/>
                      <a:pt x="395" y="452"/>
                    </a:cubicBezTo>
                    <a:cubicBezTo>
                      <a:pt x="377" y="479"/>
                      <a:pt x="330" y="525"/>
                      <a:pt x="330" y="525"/>
                    </a:cubicBezTo>
                    <a:cubicBezTo>
                      <a:pt x="311" y="582"/>
                      <a:pt x="330" y="569"/>
                      <a:pt x="290" y="582"/>
                    </a:cubicBezTo>
                    <a:cubicBezTo>
                      <a:pt x="193" y="571"/>
                      <a:pt x="197" y="583"/>
                      <a:pt x="208" y="485"/>
                    </a:cubicBezTo>
                    <a:cubicBezTo>
                      <a:pt x="220" y="516"/>
                      <a:pt x="231" y="534"/>
                      <a:pt x="208" y="574"/>
                    </a:cubicBezTo>
                    <a:cubicBezTo>
                      <a:pt x="204" y="581"/>
                      <a:pt x="192" y="570"/>
                      <a:pt x="184" y="566"/>
                    </a:cubicBezTo>
                    <a:cubicBezTo>
                      <a:pt x="175" y="562"/>
                      <a:pt x="168" y="555"/>
                      <a:pt x="160" y="550"/>
                    </a:cubicBezTo>
                    <a:cubicBezTo>
                      <a:pt x="149" y="515"/>
                      <a:pt x="160" y="489"/>
                      <a:pt x="160" y="452"/>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3"/>
              <p:cNvSpPr>
                <a:spLocks noChangeShapeType="1"/>
              </p:cNvSpPr>
              <p:nvPr/>
            </p:nvSpPr>
            <p:spPr bwMode="auto">
              <a:xfrm>
                <a:off x="3648" y="1536"/>
                <a:ext cx="0" cy="33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17" name="Group 47"/>
          <p:cNvGrpSpPr>
            <a:grpSpLocks/>
          </p:cNvGrpSpPr>
          <p:nvPr/>
        </p:nvGrpSpPr>
        <p:grpSpPr bwMode="auto">
          <a:xfrm>
            <a:off x="1905000" y="609600"/>
            <a:ext cx="5526088" cy="3617913"/>
            <a:chOff x="1266" y="553"/>
            <a:chExt cx="3481" cy="2279"/>
          </a:xfrm>
        </p:grpSpPr>
        <p:sp>
          <p:nvSpPr>
            <p:cNvPr id="18" name="Line 3"/>
            <p:cNvSpPr>
              <a:spLocks noChangeShapeType="1"/>
            </p:cNvSpPr>
            <p:nvPr/>
          </p:nvSpPr>
          <p:spPr bwMode="auto">
            <a:xfrm rot="3738413" flipV="1">
              <a:off x="3777" y="1069"/>
              <a:ext cx="6" cy="1934"/>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4"/>
            <p:cNvSpPr>
              <a:spLocks noChangeShapeType="1"/>
            </p:cNvSpPr>
            <p:nvPr/>
          </p:nvSpPr>
          <p:spPr bwMode="auto">
            <a:xfrm rot="3738413" flipV="1">
              <a:off x="3467" y="767"/>
              <a:ext cx="17" cy="2312"/>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
            <p:cNvSpPr>
              <a:spLocks noChangeShapeType="1"/>
            </p:cNvSpPr>
            <p:nvPr/>
          </p:nvSpPr>
          <p:spPr bwMode="auto">
            <a:xfrm rot="3738413" flipV="1">
              <a:off x="3160" y="536"/>
              <a:ext cx="7" cy="2487"/>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6"/>
            <p:cNvSpPr>
              <a:spLocks noChangeShapeType="1"/>
            </p:cNvSpPr>
            <p:nvPr/>
          </p:nvSpPr>
          <p:spPr bwMode="auto">
            <a:xfrm rot="-17861587">
              <a:off x="2827" y="406"/>
              <a:ext cx="10" cy="2479"/>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7"/>
            <p:cNvSpPr>
              <a:spLocks noChangeShapeType="1"/>
            </p:cNvSpPr>
            <p:nvPr/>
          </p:nvSpPr>
          <p:spPr bwMode="auto">
            <a:xfrm rot="-17861587">
              <a:off x="2519" y="363"/>
              <a:ext cx="28" cy="2302"/>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8"/>
            <p:cNvSpPr>
              <a:spLocks noChangeShapeType="1"/>
            </p:cNvSpPr>
            <p:nvPr/>
          </p:nvSpPr>
          <p:spPr bwMode="auto">
            <a:xfrm rot="-17861587">
              <a:off x="2196" y="426"/>
              <a:ext cx="24" cy="1883"/>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14"/>
            <p:cNvSpPr>
              <a:spLocks noChangeShapeType="1"/>
            </p:cNvSpPr>
            <p:nvPr/>
          </p:nvSpPr>
          <p:spPr bwMode="auto">
            <a:xfrm rot="3738413" flipV="1">
              <a:off x="2735" y="907"/>
              <a:ext cx="1817" cy="111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15"/>
            <p:cNvSpPr>
              <a:spLocks noChangeShapeType="1"/>
            </p:cNvSpPr>
            <p:nvPr/>
          </p:nvSpPr>
          <p:spPr bwMode="auto">
            <a:xfrm rot="3738413" flipV="1">
              <a:off x="2302" y="962"/>
              <a:ext cx="2015" cy="1243"/>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16"/>
            <p:cNvSpPr>
              <a:spLocks noChangeShapeType="1"/>
            </p:cNvSpPr>
            <p:nvPr/>
          </p:nvSpPr>
          <p:spPr bwMode="auto">
            <a:xfrm rot="3738413" flipV="1">
              <a:off x="1989" y="1083"/>
              <a:ext cx="2065" cy="1244"/>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17"/>
            <p:cNvSpPr>
              <a:spLocks noChangeShapeType="1"/>
            </p:cNvSpPr>
            <p:nvPr/>
          </p:nvSpPr>
          <p:spPr bwMode="auto">
            <a:xfrm rot="3738413" flipV="1">
              <a:off x="1677" y="1250"/>
              <a:ext cx="1968" cy="1193"/>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18"/>
            <p:cNvSpPr>
              <a:spLocks noChangeShapeType="1"/>
            </p:cNvSpPr>
            <p:nvPr/>
          </p:nvSpPr>
          <p:spPr bwMode="auto">
            <a:xfrm rot="3738413" flipV="1">
              <a:off x="1437" y="1443"/>
              <a:ext cx="1728" cy="1049"/>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Oval 44"/>
            <p:cNvSpPr>
              <a:spLocks noChangeArrowheads="1"/>
            </p:cNvSpPr>
            <p:nvPr/>
          </p:nvSpPr>
          <p:spPr bwMode="auto">
            <a:xfrm>
              <a:off x="1344" y="912"/>
              <a:ext cx="3312" cy="1584"/>
            </a:xfrm>
            <a:prstGeom prst="ellipse">
              <a:avLst/>
            </a:prstGeom>
            <a:noFill/>
            <a:ln w="381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 name="Line 45"/>
            <p:cNvSpPr>
              <a:spLocks noChangeShapeType="1"/>
            </p:cNvSpPr>
            <p:nvPr/>
          </p:nvSpPr>
          <p:spPr bwMode="auto">
            <a:xfrm rot="3738413" flipV="1">
              <a:off x="3345" y="921"/>
              <a:ext cx="1287" cy="785"/>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46"/>
            <p:cNvSpPr>
              <a:spLocks noChangeShapeType="1"/>
            </p:cNvSpPr>
            <p:nvPr/>
          </p:nvSpPr>
          <p:spPr bwMode="auto">
            <a:xfrm rot="3738413" flipV="1">
              <a:off x="1360" y="1762"/>
              <a:ext cx="1174" cy="70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2" name="Group 37"/>
          <p:cNvGrpSpPr>
            <a:grpSpLocks/>
          </p:cNvGrpSpPr>
          <p:nvPr/>
        </p:nvGrpSpPr>
        <p:grpSpPr bwMode="auto">
          <a:xfrm>
            <a:off x="3200400" y="1600200"/>
            <a:ext cx="2674938" cy="1008063"/>
            <a:chOff x="2016" y="1008"/>
            <a:chExt cx="1685" cy="635"/>
          </a:xfrm>
        </p:grpSpPr>
        <p:grpSp>
          <p:nvGrpSpPr>
            <p:cNvPr id="33" name="Group 21"/>
            <p:cNvGrpSpPr>
              <a:grpSpLocks/>
            </p:cNvGrpSpPr>
            <p:nvPr/>
          </p:nvGrpSpPr>
          <p:grpSpPr bwMode="auto">
            <a:xfrm>
              <a:off x="2016" y="1152"/>
              <a:ext cx="336" cy="366"/>
              <a:chOff x="1200" y="1536"/>
              <a:chExt cx="533" cy="685"/>
            </a:xfrm>
          </p:grpSpPr>
          <p:sp>
            <p:nvSpPr>
              <p:cNvPr id="38" name="Freeform 22"/>
              <p:cNvSpPr>
                <a:spLocks/>
              </p:cNvSpPr>
              <p:nvPr/>
            </p:nvSpPr>
            <p:spPr bwMode="auto">
              <a:xfrm>
                <a:off x="1200" y="1536"/>
                <a:ext cx="533" cy="594"/>
              </a:xfrm>
              <a:custGeom>
                <a:avLst/>
                <a:gdLst>
                  <a:gd name="T0" fmla="*/ 14 w 533"/>
                  <a:gd name="T1" fmla="*/ 233 h 594"/>
                  <a:gd name="T2" fmla="*/ 46 w 533"/>
                  <a:gd name="T3" fmla="*/ 111 h 594"/>
                  <a:gd name="T4" fmla="*/ 184 w 533"/>
                  <a:gd name="T5" fmla="*/ 282 h 594"/>
                  <a:gd name="T6" fmla="*/ 135 w 533"/>
                  <a:gd name="T7" fmla="*/ 266 h 594"/>
                  <a:gd name="T8" fmla="*/ 225 w 533"/>
                  <a:gd name="T9" fmla="*/ 379 h 594"/>
                  <a:gd name="T10" fmla="*/ 119 w 533"/>
                  <a:gd name="T11" fmla="*/ 452 h 594"/>
                  <a:gd name="T12" fmla="*/ 176 w 533"/>
                  <a:gd name="T13" fmla="*/ 428 h 594"/>
                  <a:gd name="T14" fmla="*/ 217 w 533"/>
                  <a:gd name="T15" fmla="*/ 322 h 594"/>
                  <a:gd name="T16" fmla="*/ 281 w 533"/>
                  <a:gd name="T17" fmla="*/ 347 h 594"/>
                  <a:gd name="T18" fmla="*/ 298 w 533"/>
                  <a:gd name="T19" fmla="*/ 339 h 594"/>
                  <a:gd name="T20" fmla="*/ 354 w 533"/>
                  <a:gd name="T21" fmla="*/ 201 h 594"/>
                  <a:gd name="T22" fmla="*/ 290 w 533"/>
                  <a:gd name="T23" fmla="*/ 233 h 594"/>
                  <a:gd name="T24" fmla="*/ 314 w 533"/>
                  <a:gd name="T25" fmla="*/ 233 h 594"/>
                  <a:gd name="T26" fmla="*/ 281 w 533"/>
                  <a:gd name="T27" fmla="*/ 63 h 594"/>
                  <a:gd name="T28" fmla="*/ 127 w 533"/>
                  <a:gd name="T29" fmla="*/ 71 h 594"/>
                  <a:gd name="T30" fmla="*/ 127 w 533"/>
                  <a:gd name="T31" fmla="*/ 111 h 594"/>
                  <a:gd name="T32" fmla="*/ 152 w 533"/>
                  <a:gd name="T33" fmla="*/ 209 h 594"/>
                  <a:gd name="T34" fmla="*/ 192 w 533"/>
                  <a:gd name="T35" fmla="*/ 331 h 594"/>
                  <a:gd name="T36" fmla="*/ 306 w 533"/>
                  <a:gd name="T37" fmla="*/ 420 h 594"/>
                  <a:gd name="T38" fmla="*/ 387 w 533"/>
                  <a:gd name="T39" fmla="*/ 322 h 594"/>
                  <a:gd name="T40" fmla="*/ 354 w 533"/>
                  <a:gd name="T41" fmla="*/ 339 h 594"/>
                  <a:gd name="T42" fmla="*/ 306 w 533"/>
                  <a:gd name="T43" fmla="*/ 225 h 594"/>
                  <a:gd name="T44" fmla="*/ 160 w 533"/>
                  <a:gd name="T45" fmla="*/ 160 h 594"/>
                  <a:gd name="T46" fmla="*/ 225 w 533"/>
                  <a:gd name="T47" fmla="*/ 136 h 594"/>
                  <a:gd name="T48" fmla="*/ 403 w 533"/>
                  <a:gd name="T49" fmla="*/ 136 h 594"/>
                  <a:gd name="T50" fmla="*/ 452 w 533"/>
                  <a:gd name="T51" fmla="*/ 233 h 594"/>
                  <a:gd name="T52" fmla="*/ 395 w 533"/>
                  <a:gd name="T53" fmla="*/ 306 h 594"/>
                  <a:gd name="T54" fmla="*/ 363 w 533"/>
                  <a:gd name="T55" fmla="*/ 339 h 594"/>
                  <a:gd name="T56" fmla="*/ 444 w 533"/>
                  <a:gd name="T57" fmla="*/ 331 h 594"/>
                  <a:gd name="T58" fmla="*/ 387 w 533"/>
                  <a:gd name="T59" fmla="*/ 395 h 594"/>
                  <a:gd name="T60" fmla="*/ 233 w 533"/>
                  <a:gd name="T61" fmla="*/ 428 h 594"/>
                  <a:gd name="T62" fmla="*/ 281 w 533"/>
                  <a:gd name="T63" fmla="*/ 460 h 594"/>
                  <a:gd name="T64" fmla="*/ 217 w 533"/>
                  <a:gd name="T65" fmla="*/ 533 h 594"/>
                  <a:gd name="T66" fmla="*/ 184 w 533"/>
                  <a:gd name="T67" fmla="*/ 395 h 594"/>
                  <a:gd name="T68" fmla="*/ 62 w 533"/>
                  <a:gd name="T69" fmla="*/ 452 h 594"/>
                  <a:gd name="T70" fmla="*/ 225 w 533"/>
                  <a:gd name="T71" fmla="*/ 517 h 594"/>
                  <a:gd name="T72" fmla="*/ 298 w 533"/>
                  <a:gd name="T73" fmla="*/ 363 h 594"/>
                  <a:gd name="T74" fmla="*/ 444 w 533"/>
                  <a:gd name="T75" fmla="*/ 493 h 594"/>
                  <a:gd name="T76" fmla="*/ 468 w 533"/>
                  <a:gd name="T77" fmla="*/ 428 h 594"/>
                  <a:gd name="T78" fmla="*/ 492 w 533"/>
                  <a:gd name="T79" fmla="*/ 363 h 594"/>
                  <a:gd name="T80" fmla="*/ 444 w 533"/>
                  <a:gd name="T81" fmla="*/ 274 h 594"/>
                  <a:gd name="T82" fmla="*/ 379 w 533"/>
                  <a:gd name="T83" fmla="*/ 136 h 594"/>
                  <a:gd name="T84" fmla="*/ 428 w 533"/>
                  <a:gd name="T85" fmla="*/ 38 h 594"/>
                  <a:gd name="T86" fmla="*/ 395 w 533"/>
                  <a:gd name="T87" fmla="*/ 71 h 594"/>
                  <a:gd name="T88" fmla="*/ 371 w 533"/>
                  <a:gd name="T89" fmla="*/ 38 h 594"/>
                  <a:gd name="T90" fmla="*/ 428 w 533"/>
                  <a:gd name="T91" fmla="*/ 209 h 594"/>
                  <a:gd name="T92" fmla="*/ 517 w 533"/>
                  <a:gd name="T93" fmla="*/ 233 h 594"/>
                  <a:gd name="T94" fmla="*/ 501 w 533"/>
                  <a:gd name="T95" fmla="*/ 331 h 594"/>
                  <a:gd name="T96" fmla="*/ 476 w 533"/>
                  <a:gd name="T97" fmla="*/ 477 h 594"/>
                  <a:gd name="T98" fmla="*/ 290 w 533"/>
                  <a:gd name="T99" fmla="*/ 582 h 594"/>
                  <a:gd name="T100" fmla="*/ 160 w 533"/>
                  <a:gd name="T101" fmla="*/ 55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3" h="594">
                    <a:moveTo>
                      <a:pt x="160" y="298"/>
                    </a:moveTo>
                    <a:cubicBezTo>
                      <a:pt x="174" y="341"/>
                      <a:pt x="157" y="319"/>
                      <a:pt x="127" y="347"/>
                    </a:cubicBezTo>
                    <a:cubicBezTo>
                      <a:pt x="94" y="344"/>
                      <a:pt x="8" y="353"/>
                      <a:pt x="6" y="322"/>
                    </a:cubicBezTo>
                    <a:cubicBezTo>
                      <a:pt x="4" y="292"/>
                      <a:pt x="0" y="259"/>
                      <a:pt x="14" y="233"/>
                    </a:cubicBezTo>
                    <a:cubicBezTo>
                      <a:pt x="15" y="232"/>
                      <a:pt x="75" y="213"/>
                      <a:pt x="87" y="209"/>
                    </a:cubicBezTo>
                    <a:cubicBezTo>
                      <a:pt x="95" y="206"/>
                      <a:pt x="111" y="201"/>
                      <a:pt x="111" y="201"/>
                    </a:cubicBezTo>
                    <a:cubicBezTo>
                      <a:pt x="141" y="170"/>
                      <a:pt x="157" y="121"/>
                      <a:pt x="103" y="103"/>
                    </a:cubicBezTo>
                    <a:cubicBezTo>
                      <a:pt x="84" y="106"/>
                      <a:pt x="63" y="103"/>
                      <a:pt x="46" y="111"/>
                    </a:cubicBezTo>
                    <a:cubicBezTo>
                      <a:pt x="1" y="131"/>
                      <a:pt x="31" y="226"/>
                      <a:pt x="62" y="257"/>
                    </a:cubicBezTo>
                    <a:cubicBezTo>
                      <a:pt x="206" y="249"/>
                      <a:pt x="216" y="282"/>
                      <a:pt x="200" y="168"/>
                    </a:cubicBezTo>
                    <a:cubicBezTo>
                      <a:pt x="187" y="171"/>
                      <a:pt x="166" y="164"/>
                      <a:pt x="160" y="176"/>
                    </a:cubicBezTo>
                    <a:cubicBezTo>
                      <a:pt x="152" y="193"/>
                      <a:pt x="179" y="266"/>
                      <a:pt x="184" y="282"/>
                    </a:cubicBezTo>
                    <a:cubicBezTo>
                      <a:pt x="187" y="290"/>
                      <a:pt x="192" y="306"/>
                      <a:pt x="192" y="306"/>
                    </a:cubicBezTo>
                    <a:cubicBezTo>
                      <a:pt x="189" y="320"/>
                      <a:pt x="195" y="338"/>
                      <a:pt x="184" y="347"/>
                    </a:cubicBezTo>
                    <a:cubicBezTo>
                      <a:pt x="168" y="360"/>
                      <a:pt x="143" y="330"/>
                      <a:pt x="135" y="322"/>
                    </a:cubicBezTo>
                    <a:cubicBezTo>
                      <a:pt x="132" y="311"/>
                      <a:pt x="118" y="278"/>
                      <a:pt x="135" y="266"/>
                    </a:cubicBezTo>
                    <a:cubicBezTo>
                      <a:pt x="149" y="256"/>
                      <a:pt x="184" y="249"/>
                      <a:pt x="184" y="249"/>
                    </a:cubicBezTo>
                    <a:cubicBezTo>
                      <a:pt x="224" y="262"/>
                      <a:pt x="206" y="249"/>
                      <a:pt x="225" y="306"/>
                    </a:cubicBezTo>
                    <a:cubicBezTo>
                      <a:pt x="228" y="314"/>
                      <a:pt x="233" y="331"/>
                      <a:pt x="233" y="331"/>
                    </a:cubicBezTo>
                    <a:cubicBezTo>
                      <a:pt x="230" y="347"/>
                      <a:pt x="239" y="370"/>
                      <a:pt x="225" y="379"/>
                    </a:cubicBezTo>
                    <a:cubicBezTo>
                      <a:pt x="212" y="387"/>
                      <a:pt x="163" y="369"/>
                      <a:pt x="144" y="363"/>
                    </a:cubicBezTo>
                    <a:cubicBezTo>
                      <a:pt x="125" y="366"/>
                      <a:pt x="104" y="363"/>
                      <a:pt x="87" y="371"/>
                    </a:cubicBezTo>
                    <a:cubicBezTo>
                      <a:pt x="79" y="375"/>
                      <a:pt x="78" y="387"/>
                      <a:pt x="79" y="395"/>
                    </a:cubicBezTo>
                    <a:cubicBezTo>
                      <a:pt x="85" y="448"/>
                      <a:pt x="85" y="441"/>
                      <a:pt x="119" y="452"/>
                    </a:cubicBezTo>
                    <a:cubicBezTo>
                      <a:pt x="193" y="444"/>
                      <a:pt x="196" y="454"/>
                      <a:pt x="217" y="395"/>
                    </a:cubicBezTo>
                    <a:cubicBezTo>
                      <a:pt x="206" y="356"/>
                      <a:pt x="206" y="332"/>
                      <a:pt x="160" y="347"/>
                    </a:cubicBezTo>
                    <a:cubicBezTo>
                      <a:pt x="142" y="374"/>
                      <a:pt x="130" y="380"/>
                      <a:pt x="152" y="420"/>
                    </a:cubicBezTo>
                    <a:cubicBezTo>
                      <a:pt x="156" y="427"/>
                      <a:pt x="168" y="424"/>
                      <a:pt x="176" y="428"/>
                    </a:cubicBezTo>
                    <a:cubicBezTo>
                      <a:pt x="185" y="432"/>
                      <a:pt x="192" y="439"/>
                      <a:pt x="200" y="444"/>
                    </a:cubicBezTo>
                    <a:cubicBezTo>
                      <a:pt x="250" y="437"/>
                      <a:pt x="270" y="443"/>
                      <a:pt x="298" y="404"/>
                    </a:cubicBezTo>
                    <a:cubicBezTo>
                      <a:pt x="295" y="366"/>
                      <a:pt x="310" y="322"/>
                      <a:pt x="290" y="290"/>
                    </a:cubicBezTo>
                    <a:cubicBezTo>
                      <a:pt x="261" y="243"/>
                      <a:pt x="225" y="310"/>
                      <a:pt x="217" y="322"/>
                    </a:cubicBezTo>
                    <a:cubicBezTo>
                      <a:pt x="231" y="365"/>
                      <a:pt x="240" y="357"/>
                      <a:pt x="281" y="347"/>
                    </a:cubicBezTo>
                    <a:cubicBezTo>
                      <a:pt x="293" y="313"/>
                      <a:pt x="314" y="266"/>
                      <a:pt x="281" y="233"/>
                    </a:cubicBezTo>
                    <a:cubicBezTo>
                      <a:pt x="264" y="216"/>
                      <a:pt x="232" y="238"/>
                      <a:pt x="208" y="241"/>
                    </a:cubicBezTo>
                    <a:cubicBezTo>
                      <a:pt x="182" y="321"/>
                      <a:pt x="231" y="314"/>
                      <a:pt x="281" y="347"/>
                    </a:cubicBezTo>
                    <a:cubicBezTo>
                      <a:pt x="349" y="334"/>
                      <a:pt x="332" y="326"/>
                      <a:pt x="322" y="257"/>
                    </a:cubicBezTo>
                    <a:cubicBezTo>
                      <a:pt x="235" y="290"/>
                      <a:pt x="301" y="361"/>
                      <a:pt x="354" y="379"/>
                    </a:cubicBezTo>
                    <a:cubicBezTo>
                      <a:pt x="359" y="375"/>
                      <a:pt x="401" y="344"/>
                      <a:pt x="363" y="331"/>
                    </a:cubicBezTo>
                    <a:cubicBezTo>
                      <a:pt x="342" y="324"/>
                      <a:pt x="320" y="336"/>
                      <a:pt x="298" y="339"/>
                    </a:cubicBezTo>
                    <a:cubicBezTo>
                      <a:pt x="266" y="369"/>
                      <a:pt x="264" y="374"/>
                      <a:pt x="273" y="420"/>
                    </a:cubicBezTo>
                    <a:cubicBezTo>
                      <a:pt x="292" y="414"/>
                      <a:pt x="308" y="412"/>
                      <a:pt x="322" y="395"/>
                    </a:cubicBezTo>
                    <a:cubicBezTo>
                      <a:pt x="335" y="380"/>
                      <a:pt x="354" y="347"/>
                      <a:pt x="354" y="347"/>
                    </a:cubicBezTo>
                    <a:cubicBezTo>
                      <a:pt x="370" y="287"/>
                      <a:pt x="372" y="295"/>
                      <a:pt x="354" y="201"/>
                    </a:cubicBezTo>
                    <a:cubicBezTo>
                      <a:pt x="349" y="175"/>
                      <a:pt x="290" y="152"/>
                      <a:pt x="290" y="152"/>
                    </a:cubicBezTo>
                    <a:cubicBezTo>
                      <a:pt x="276" y="155"/>
                      <a:pt x="261" y="152"/>
                      <a:pt x="249" y="160"/>
                    </a:cubicBezTo>
                    <a:cubicBezTo>
                      <a:pt x="234" y="170"/>
                      <a:pt x="244" y="220"/>
                      <a:pt x="249" y="225"/>
                    </a:cubicBezTo>
                    <a:cubicBezTo>
                      <a:pt x="259" y="235"/>
                      <a:pt x="276" y="230"/>
                      <a:pt x="290" y="233"/>
                    </a:cubicBezTo>
                    <a:cubicBezTo>
                      <a:pt x="309" y="230"/>
                      <a:pt x="337" y="242"/>
                      <a:pt x="346" y="225"/>
                    </a:cubicBezTo>
                    <a:cubicBezTo>
                      <a:pt x="386" y="152"/>
                      <a:pt x="349" y="148"/>
                      <a:pt x="314" y="136"/>
                    </a:cubicBezTo>
                    <a:cubicBezTo>
                      <a:pt x="305" y="139"/>
                      <a:pt x="275" y="145"/>
                      <a:pt x="273" y="160"/>
                    </a:cubicBezTo>
                    <a:cubicBezTo>
                      <a:pt x="267" y="195"/>
                      <a:pt x="285" y="223"/>
                      <a:pt x="314" y="233"/>
                    </a:cubicBezTo>
                    <a:cubicBezTo>
                      <a:pt x="325" y="230"/>
                      <a:pt x="339" y="233"/>
                      <a:pt x="346" y="225"/>
                    </a:cubicBezTo>
                    <a:cubicBezTo>
                      <a:pt x="357" y="212"/>
                      <a:pt x="363" y="176"/>
                      <a:pt x="363" y="176"/>
                    </a:cubicBezTo>
                    <a:cubicBezTo>
                      <a:pt x="358" y="135"/>
                      <a:pt x="369" y="100"/>
                      <a:pt x="330" y="79"/>
                    </a:cubicBezTo>
                    <a:cubicBezTo>
                      <a:pt x="315" y="71"/>
                      <a:pt x="281" y="63"/>
                      <a:pt x="281" y="63"/>
                    </a:cubicBezTo>
                    <a:cubicBezTo>
                      <a:pt x="260" y="66"/>
                      <a:pt x="230" y="54"/>
                      <a:pt x="217" y="71"/>
                    </a:cubicBezTo>
                    <a:cubicBezTo>
                      <a:pt x="182" y="116"/>
                      <a:pt x="226" y="137"/>
                      <a:pt x="249" y="152"/>
                    </a:cubicBezTo>
                    <a:cubicBezTo>
                      <a:pt x="292" y="123"/>
                      <a:pt x="295" y="81"/>
                      <a:pt x="241" y="63"/>
                    </a:cubicBezTo>
                    <a:cubicBezTo>
                      <a:pt x="207" y="27"/>
                      <a:pt x="146" y="14"/>
                      <a:pt x="127" y="71"/>
                    </a:cubicBezTo>
                    <a:cubicBezTo>
                      <a:pt x="135" y="126"/>
                      <a:pt x="128" y="136"/>
                      <a:pt x="176" y="152"/>
                    </a:cubicBezTo>
                    <a:cubicBezTo>
                      <a:pt x="184" y="149"/>
                      <a:pt x="200" y="152"/>
                      <a:pt x="200" y="144"/>
                    </a:cubicBezTo>
                    <a:cubicBezTo>
                      <a:pt x="200" y="134"/>
                      <a:pt x="185" y="132"/>
                      <a:pt x="176" y="128"/>
                    </a:cubicBezTo>
                    <a:cubicBezTo>
                      <a:pt x="160" y="121"/>
                      <a:pt x="127" y="111"/>
                      <a:pt x="127" y="111"/>
                    </a:cubicBezTo>
                    <a:cubicBezTo>
                      <a:pt x="119" y="114"/>
                      <a:pt x="108" y="113"/>
                      <a:pt x="103" y="120"/>
                    </a:cubicBezTo>
                    <a:cubicBezTo>
                      <a:pt x="88" y="140"/>
                      <a:pt x="98" y="208"/>
                      <a:pt x="103" y="217"/>
                    </a:cubicBezTo>
                    <a:cubicBezTo>
                      <a:pt x="108" y="227"/>
                      <a:pt x="124" y="222"/>
                      <a:pt x="135" y="225"/>
                    </a:cubicBezTo>
                    <a:cubicBezTo>
                      <a:pt x="141" y="220"/>
                      <a:pt x="159" y="212"/>
                      <a:pt x="152" y="209"/>
                    </a:cubicBezTo>
                    <a:cubicBezTo>
                      <a:pt x="142" y="204"/>
                      <a:pt x="128" y="211"/>
                      <a:pt x="119" y="217"/>
                    </a:cubicBezTo>
                    <a:cubicBezTo>
                      <a:pt x="111" y="222"/>
                      <a:pt x="108" y="233"/>
                      <a:pt x="103" y="241"/>
                    </a:cubicBezTo>
                    <a:cubicBezTo>
                      <a:pt x="90" y="283"/>
                      <a:pt x="76" y="322"/>
                      <a:pt x="127" y="339"/>
                    </a:cubicBezTo>
                    <a:cubicBezTo>
                      <a:pt x="149" y="336"/>
                      <a:pt x="173" y="342"/>
                      <a:pt x="192" y="331"/>
                    </a:cubicBezTo>
                    <a:cubicBezTo>
                      <a:pt x="222" y="314"/>
                      <a:pt x="171" y="302"/>
                      <a:pt x="160" y="298"/>
                    </a:cubicBezTo>
                    <a:cubicBezTo>
                      <a:pt x="127" y="309"/>
                      <a:pt x="122" y="323"/>
                      <a:pt x="111" y="355"/>
                    </a:cubicBezTo>
                    <a:cubicBezTo>
                      <a:pt x="126" y="447"/>
                      <a:pt x="145" y="420"/>
                      <a:pt x="249" y="428"/>
                    </a:cubicBezTo>
                    <a:cubicBezTo>
                      <a:pt x="268" y="425"/>
                      <a:pt x="289" y="428"/>
                      <a:pt x="306" y="420"/>
                    </a:cubicBezTo>
                    <a:cubicBezTo>
                      <a:pt x="348" y="401"/>
                      <a:pt x="321" y="301"/>
                      <a:pt x="298" y="266"/>
                    </a:cubicBezTo>
                    <a:cubicBezTo>
                      <a:pt x="284" y="269"/>
                      <a:pt x="265" y="263"/>
                      <a:pt x="257" y="274"/>
                    </a:cubicBezTo>
                    <a:cubicBezTo>
                      <a:pt x="229" y="315"/>
                      <a:pt x="297" y="324"/>
                      <a:pt x="314" y="331"/>
                    </a:cubicBezTo>
                    <a:cubicBezTo>
                      <a:pt x="338" y="328"/>
                      <a:pt x="373" y="342"/>
                      <a:pt x="387" y="322"/>
                    </a:cubicBezTo>
                    <a:cubicBezTo>
                      <a:pt x="439" y="244"/>
                      <a:pt x="390" y="236"/>
                      <a:pt x="354" y="225"/>
                    </a:cubicBezTo>
                    <a:cubicBezTo>
                      <a:pt x="316" y="228"/>
                      <a:pt x="271" y="210"/>
                      <a:pt x="241" y="233"/>
                    </a:cubicBezTo>
                    <a:cubicBezTo>
                      <a:pt x="222" y="248"/>
                      <a:pt x="236" y="285"/>
                      <a:pt x="249" y="306"/>
                    </a:cubicBezTo>
                    <a:cubicBezTo>
                      <a:pt x="255" y="315"/>
                      <a:pt x="342" y="336"/>
                      <a:pt x="354" y="339"/>
                    </a:cubicBezTo>
                    <a:cubicBezTo>
                      <a:pt x="368" y="336"/>
                      <a:pt x="385" y="341"/>
                      <a:pt x="395" y="331"/>
                    </a:cubicBezTo>
                    <a:cubicBezTo>
                      <a:pt x="407" y="319"/>
                      <a:pt x="411" y="282"/>
                      <a:pt x="411" y="282"/>
                    </a:cubicBezTo>
                    <a:cubicBezTo>
                      <a:pt x="404" y="215"/>
                      <a:pt x="419" y="195"/>
                      <a:pt x="363" y="176"/>
                    </a:cubicBezTo>
                    <a:cubicBezTo>
                      <a:pt x="318" y="183"/>
                      <a:pt x="289" y="175"/>
                      <a:pt x="306" y="225"/>
                    </a:cubicBezTo>
                    <a:cubicBezTo>
                      <a:pt x="330" y="222"/>
                      <a:pt x="364" y="236"/>
                      <a:pt x="379" y="217"/>
                    </a:cubicBezTo>
                    <a:cubicBezTo>
                      <a:pt x="439" y="142"/>
                      <a:pt x="293" y="102"/>
                      <a:pt x="257" y="95"/>
                    </a:cubicBezTo>
                    <a:cubicBezTo>
                      <a:pt x="233" y="98"/>
                      <a:pt x="208" y="96"/>
                      <a:pt x="184" y="103"/>
                    </a:cubicBezTo>
                    <a:cubicBezTo>
                      <a:pt x="173" y="106"/>
                      <a:pt x="144" y="154"/>
                      <a:pt x="160" y="160"/>
                    </a:cubicBezTo>
                    <a:cubicBezTo>
                      <a:pt x="191" y="171"/>
                      <a:pt x="225" y="155"/>
                      <a:pt x="257" y="152"/>
                    </a:cubicBezTo>
                    <a:cubicBezTo>
                      <a:pt x="315" y="133"/>
                      <a:pt x="297" y="150"/>
                      <a:pt x="322" y="111"/>
                    </a:cubicBezTo>
                    <a:cubicBezTo>
                      <a:pt x="311" y="0"/>
                      <a:pt x="326" y="26"/>
                      <a:pt x="217" y="14"/>
                    </a:cubicBezTo>
                    <a:cubicBezTo>
                      <a:pt x="165" y="47"/>
                      <a:pt x="178" y="106"/>
                      <a:pt x="225" y="136"/>
                    </a:cubicBezTo>
                    <a:cubicBezTo>
                      <a:pt x="242" y="162"/>
                      <a:pt x="250" y="189"/>
                      <a:pt x="298" y="152"/>
                    </a:cubicBezTo>
                    <a:cubicBezTo>
                      <a:pt x="312" y="141"/>
                      <a:pt x="309" y="119"/>
                      <a:pt x="314" y="103"/>
                    </a:cubicBezTo>
                    <a:cubicBezTo>
                      <a:pt x="317" y="95"/>
                      <a:pt x="322" y="79"/>
                      <a:pt x="322" y="79"/>
                    </a:cubicBezTo>
                    <a:cubicBezTo>
                      <a:pt x="382" y="87"/>
                      <a:pt x="386" y="83"/>
                      <a:pt x="403" y="136"/>
                    </a:cubicBezTo>
                    <a:cubicBezTo>
                      <a:pt x="390" y="201"/>
                      <a:pt x="393" y="162"/>
                      <a:pt x="354" y="201"/>
                    </a:cubicBezTo>
                    <a:cubicBezTo>
                      <a:pt x="368" y="249"/>
                      <a:pt x="353" y="230"/>
                      <a:pt x="411" y="249"/>
                    </a:cubicBezTo>
                    <a:cubicBezTo>
                      <a:pt x="419" y="252"/>
                      <a:pt x="436" y="257"/>
                      <a:pt x="436" y="257"/>
                    </a:cubicBezTo>
                    <a:cubicBezTo>
                      <a:pt x="441" y="249"/>
                      <a:pt x="448" y="242"/>
                      <a:pt x="452" y="233"/>
                    </a:cubicBezTo>
                    <a:cubicBezTo>
                      <a:pt x="459" y="217"/>
                      <a:pt x="468" y="184"/>
                      <a:pt x="468" y="184"/>
                    </a:cubicBezTo>
                    <a:cubicBezTo>
                      <a:pt x="460" y="179"/>
                      <a:pt x="454" y="169"/>
                      <a:pt x="444" y="168"/>
                    </a:cubicBezTo>
                    <a:cubicBezTo>
                      <a:pt x="422" y="166"/>
                      <a:pt x="389" y="156"/>
                      <a:pt x="379" y="176"/>
                    </a:cubicBezTo>
                    <a:cubicBezTo>
                      <a:pt x="359" y="215"/>
                      <a:pt x="368" y="272"/>
                      <a:pt x="395" y="306"/>
                    </a:cubicBezTo>
                    <a:cubicBezTo>
                      <a:pt x="406" y="320"/>
                      <a:pt x="429" y="326"/>
                      <a:pt x="444" y="331"/>
                    </a:cubicBezTo>
                    <a:cubicBezTo>
                      <a:pt x="464" y="390"/>
                      <a:pt x="464" y="363"/>
                      <a:pt x="452" y="412"/>
                    </a:cubicBezTo>
                    <a:cubicBezTo>
                      <a:pt x="415" y="405"/>
                      <a:pt x="414" y="413"/>
                      <a:pt x="395" y="387"/>
                    </a:cubicBezTo>
                    <a:cubicBezTo>
                      <a:pt x="384" y="372"/>
                      <a:pt x="363" y="339"/>
                      <a:pt x="363" y="339"/>
                    </a:cubicBezTo>
                    <a:cubicBezTo>
                      <a:pt x="366" y="309"/>
                      <a:pt x="354" y="274"/>
                      <a:pt x="371" y="249"/>
                    </a:cubicBezTo>
                    <a:cubicBezTo>
                      <a:pt x="380" y="236"/>
                      <a:pt x="407" y="246"/>
                      <a:pt x="419" y="257"/>
                    </a:cubicBezTo>
                    <a:cubicBezTo>
                      <a:pt x="432" y="268"/>
                      <a:pt x="430" y="290"/>
                      <a:pt x="436" y="306"/>
                    </a:cubicBezTo>
                    <a:cubicBezTo>
                      <a:pt x="439" y="314"/>
                      <a:pt x="444" y="331"/>
                      <a:pt x="444" y="331"/>
                    </a:cubicBezTo>
                    <a:cubicBezTo>
                      <a:pt x="430" y="401"/>
                      <a:pt x="408" y="379"/>
                      <a:pt x="330" y="387"/>
                    </a:cubicBezTo>
                    <a:cubicBezTo>
                      <a:pt x="327" y="396"/>
                      <a:pt x="301" y="443"/>
                      <a:pt x="322" y="460"/>
                    </a:cubicBezTo>
                    <a:cubicBezTo>
                      <a:pt x="331" y="467"/>
                      <a:pt x="343" y="465"/>
                      <a:pt x="354" y="468"/>
                    </a:cubicBezTo>
                    <a:cubicBezTo>
                      <a:pt x="369" y="465"/>
                      <a:pt x="471" y="459"/>
                      <a:pt x="387" y="395"/>
                    </a:cubicBezTo>
                    <a:cubicBezTo>
                      <a:pt x="370" y="382"/>
                      <a:pt x="344" y="401"/>
                      <a:pt x="322" y="404"/>
                    </a:cubicBezTo>
                    <a:cubicBezTo>
                      <a:pt x="292" y="434"/>
                      <a:pt x="263" y="473"/>
                      <a:pt x="322" y="493"/>
                    </a:cubicBezTo>
                    <a:cubicBezTo>
                      <a:pt x="366" y="478"/>
                      <a:pt x="369" y="436"/>
                      <a:pt x="322" y="420"/>
                    </a:cubicBezTo>
                    <a:cubicBezTo>
                      <a:pt x="292" y="423"/>
                      <a:pt x="261" y="419"/>
                      <a:pt x="233" y="428"/>
                    </a:cubicBezTo>
                    <a:cubicBezTo>
                      <a:pt x="207" y="436"/>
                      <a:pt x="200" y="501"/>
                      <a:pt x="200" y="501"/>
                    </a:cubicBezTo>
                    <a:cubicBezTo>
                      <a:pt x="206" y="509"/>
                      <a:pt x="209" y="520"/>
                      <a:pt x="217" y="525"/>
                    </a:cubicBezTo>
                    <a:cubicBezTo>
                      <a:pt x="231" y="534"/>
                      <a:pt x="265" y="541"/>
                      <a:pt x="265" y="541"/>
                    </a:cubicBezTo>
                    <a:cubicBezTo>
                      <a:pt x="280" y="519"/>
                      <a:pt x="305" y="488"/>
                      <a:pt x="281" y="460"/>
                    </a:cubicBezTo>
                    <a:cubicBezTo>
                      <a:pt x="268" y="446"/>
                      <a:pt x="233" y="428"/>
                      <a:pt x="233" y="428"/>
                    </a:cubicBezTo>
                    <a:cubicBezTo>
                      <a:pt x="197" y="432"/>
                      <a:pt x="144" y="412"/>
                      <a:pt x="144" y="460"/>
                    </a:cubicBezTo>
                    <a:cubicBezTo>
                      <a:pt x="144" y="473"/>
                      <a:pt x="154" y="509"/>
                      <a:pt x="168" y="517"/>
                    </a:cubicBezTo>
                    <a:cubicBezTo>
                      <a:pt x="183" y="526"/>
                      <a:pt x="217" y="533"/>
                      <a:pt x="217" y="533"/>
                    </a:cubicBezTo>
                    <a:cubicBezTo>
                      <a:pt x="257" y="520"/>
                      <a:pt x="251" y="500"/>
                      <a:pt x="241" y="460"/>
                    </a:cubicBezTo>
                    <a:cubicBezTo>
                      <a:pt x="239" y="452"/>
                      <a:pt x="238" y="443"/>
                      <a:pt x="233" y="436"/>
                    </a:cubicBezTo>
                    <a:cubicBezTo>
                      <a:pt x="227" y="428"/>
                      <a:pt x="216" y="426"/>
                      <a:pt x="208" y="420"/>
                    </a:cubicBezTo>
                    <a:cubicBezTo>
                      <a:pt x="199" y="413"/>
                      <a:pt x="194" y="402"/>
                      <a:pt x="184" y="395"/>
                    </a:cubicBezTo>
                    <a:cubicBezTo>
                      <a:pt x="177" y="390"/>
                      <a:pt x="167" y="391"/>
                      <a:pt x="160" y="387"/>
                    </a:cubicBezTo>
                    <a:cubicBezTo>
                      <a:pt x="129" y="370"/>
                      <a:pt x="92" y="350"/>
                      <a:pt x="62" y="331"/>
                    </a:cubicBezTo>
                    <a:cubicBezTo>
                      <a:pt x="51" y="334"/>
                      <a:pt x="32" y="328"/>
                      <a:pt x="30" y="339"/>
                    </a:cubicBezTo>
                    <a:cubicBezTo>
                      <a:pt x="8" y="442"/>
                      <a:pt x="12" y="435"/>
                      <a:pt x="62" y="452"/>
                    </a:cubicBezTo>
                    <a:cubicBezTo>
                      <a:pt x="84" y="449"/>
                      <a:pt x="108" y="455"/>
                      <a:pt x="127" y="444"/>
                    </a:cubicBezTo>
                    <a:cubicBezTo>
                      <a:pt x="135" y="439"/>
                      <a:pt x="112" y="426"/>
                      <a:pt x="103" y="428"/>
                    </a:cubicBezTo>
                    <a:cubicBezTo>
                      <a:pt x="95" y="430"/>
                      <a:pt x="98" y="444"/>
                      <a:pt x="95" y="452"/>
                    </a:cubicBezTo>
                    <a:cubicBezTo>
                      <a:pt x="108" y="555"/>
                      <a:pt x="109" y="526"/>
                      <a:pt x="225" y="517"/>
                    </a:cubicBezTo>
                    <a:cubicBezTo>
                      <a:pt x="230" y="501"/>
                      <a:pt x="238" y="485"/>
                      <a:pt x="241" y="468"/>
                    </a:cubicBezTo>
                    <a:cubicBezTo>
                      <a:pt x="244" y="452"/>
                      <a:pt x="240" y="433"/>
                      <a:pt x="249" y="420"/>
                    </a:cubicBezTo>
                    <a:cubicBezTo>
                      <a:pt x="255" y="411"/>
                      <a:pt x="270" y="415"/>
                      <a:pt x="281" y="412"/>
                    </a:cubicBezTo>
                    <a:cubicBezTo>
                      <a:pt x="287" y="396"/>
                      <a:pt x="292" y="379"/>
                      <a:pt x="298" y="363"/>
                    </a:cubicBezTo>
                    <a:cubicBezTo>
                      <a:pt x="311" y="326"/>
                      <a:pt x="308" y="327"/>
                      <a:pt x="298" y="387"/>
                    </a:cubicBezTo>
                    <a:cubicBezTo>
                      <a:pt x="303" y="488"/>
                      <a:pt x="260" y="594"/>
                      <a:pt x="363" y="574"/>
                    </a:cubicBezTo>
                    <a:cubicBezTo>
                      <a:pt x="391" y="532"/>
                      <a:pt x="387" y="523"/>
                      <a:pt x="379" y="468"/>
                    </a:cubicBezTo>
                    <a:cubicBezTo>
                      <a:pt x="328" y="522"/>
                      <a:pt x="433" y="495"/>
                      <a:pt x="444" y="493"/>
                    </a:cubicBezTo>
                    <a:cubicBezTo>
                      <a:pt x="457" y="451"/>
                      <a:pt x="469" y="420"/>
                      <a:pt x="419" y="404"/>
                    </a:cubicBezTo>
                    <a:cubicBezTo>
                      <a:pt x="408" y="407"/>
                      <a:pt x="394" y="403"/>
                      <a:pt x="387" y="412"/>
                    </a:cubicBezTo>
                    <a:cubicBezTo>
                      <a:pt x="382" y="419"/>
                      <a:pt x="387" y="434"/>
                      <a:pt x="395" y="436"/>
                    </a:cubicBezTo>
                    <a:cubicBezTo>
                      <a:pt x="419" y="441"/>
                      <a:pt x="444" y="431"/>
                      <a:pt x="468" y="428"/>
                    </a:cubicBezTo>
                    <a:cubicBezTo>
                      <a:pt x="517" y="354"/>
                      <a:pt x="489" y="315"/>
                      <a:pt x="419" y="298"/>
                    </a:cubicBezTo>
                    <a:cubicBezTo>
                      <a:pt x="406" y="301"/>
                      <a:pt x="388" y="296"/>
                      <a:pt x="379" y="306"/>
                    </a:cubicBezTo>
                    <a:cubicBezTo>
                      <a:pt x="363" y="322"/>
                      <a:pt x="409" y="346"/>
                      <a:pt x="411" y="347"/>
                    </a:cubicBezTo>
                    <a:cubicBezTo>
                      <a:pt x="433" y="358"/>
                      <a:pt x="473" y="360"/>
                      <a:pt x="492" y="363"/>
                    </a:cubicBezTo>
                    <a:cubicBezTo>
                      <a:pt x="506" y="326"/>
                      <a:pt x="513" y="318"/>
                      <a:pt x="492" y="266"/>
                    </a:cubicBezTo>
                    <a:cubicBezTo>
                      <a:pt x="490" y="262"/>
                      <a:pt x="449" y="252"/>
                      <a:pt x="436" y="249"/>
                    </a:cubicBezTo>
                    <a:cubicBezTo>
                      <a:pt x="428" y="250"/>
                      <a:pt x="323" y="258"/>
                      <a:pt x="395" y="282"/>
                    </a:cubicBezTo>
                    <a:cubicBezTo>
                      <a:pt x="411" y="279"/>
                      <a:pt x="432" y="285"/>
                      <a:pt x="444" y="274"/>
                    </a:cubicBezTo>
                    <a:cubicBezTo>
                      <a:pt x="457" y="263"/>
                      <a:pt x="460" y="225"/>
                      <a:pt x="460" y="225"/>
                    </a:cubicBezTo>
                    <a:cubicBezTo>
                      <a:pt x="462" y="215"/>
                      <a:pt x="477" y="159"/>
                      <a:pt x="460" y="144"/>
                    </a:cubicBezTo>
                    <a:cubicBezTo>
                      <a:pt x="447" y="133"/>
                      <a:pt x="411" y="128"/>
                      <a:pt x="411" y="128"/>
                    </a:cubicBezTo>
                    <a:cubicBezTo>
                      <a:pt x="400" y="131"/>
                      <a:pt x="384" y="126"/>
                      <a:pt x="379" y="136"/>
                    </a:cubicBezTo>
                    <a:cubicBezTo>
                      <a:pt x="367" y="160"/>
                      <a:pt x="390" y="179"/>
                      <a:pt x="403" y="193"/>
                    </a:cubicBezTo>
                    <a:cubicBezTo>
                      <a:pt x="419" y="190"/>
                      <a:pt x="438" y="192"/>
                      <a:pt x="452" y="184"/>
                    </a:cubicBezTo>
                    <a:cubicBezTo>
                      <a:pt x="459" y="180"/>
                      <a:pt x="460" y="168"/>
                      <a:pt x="460" y="160"/>
                    </a:cubicBezTo>
                    <a:cubicBezTo>
                      <a:pt x="460" y="42"/>
                      <a:pt x="485" y="60"/>
                      <a:pt x="428" y="38"/>
                    </a:cubicBezTo>
                    <a:cubicBezTo>
                      <a:pt x="401" y="41"/>
                      <a:pt x="372" y="38"/>
                      <a:pt x="346" y="47"/>
                    </a:cubicBezTo>
                    <a:cubicBezTo>
                      <a:pt x="334" y="51"/>
                      <a:pt x="336" y="94"/>
                      <a:pt x="346" y="111"/>
                    </a:cubicBezTo>
                    <a:cubicBezTo>
                      <a:pt x="351" y="120"/>
                      <a:pt x="363" y="122"/>
                      <a:pt x="371" y="128"/>
                    </a:cubicBezTo>
                    <a:cubicBezTo>
                      <a:pt x="396" y="122"/>
                      <a:pt x="438" y="99"/>
                      <a:pt x="395" y="71"/>
                    </a:cubicBezTo>
                    <a:cubicBezTo>
                      <a:pt x="352" y="42"/>
                      <a:pt x="292" y="58"/>
                      <a:pt x="241" y="55"/>
                    </a:cubicBezTo>
                    <a:cubicBezTo>
                      <a:pt x="274" y="20"/>
                      <a:pt x="307" y="25"/>
                      <a:pt x="322" y="71"/>
                    </a:cubicBezTo>
                    <a:cubicBezTo>
                      <a:pt x="253" y="94"/>
                      <a:pt x="289" y="28"/>
                      <a:pt x="330" y="14"/>
                    </a:cubicBezTo>
                    <a:cubicBezTo>
                      <a:pt x="346" y="19"/>
                      <a:pt x="362" y="21"/>
                      <a:pt x="371" y="38"/>
                    </a:cubicBezTo>
                    <a:cubicBezTo>
                      <a:pt x="379" y="53"/>
                      <a:pt x="387" y="87"/>
                      <a:pt x="387" y="87"/>
                    </a:cubicBezTo>
                    <a:cubicBezTo>
                      <a:pt x="390" y="122"/>
                      <a:pt x="391" y="158"/>
                      <a:pt x="395" y="193"/>
                    </a:cubicBezTo>
                    <a:cubicBezTo>
                      <a:pt x="396" y="201"/>
                      <a:pt x="395" y="213"/>
                      <a:pt x="403" y="217"/>
                    </a:cubicBezTo>
                    <a:cubicBezTo>
                      <a:pt x="411" y="221"/>
                      <a:pt x="420" y="212"/>
                      <a:pt x="428" y="209"/>
                    </a:cubicBezTo>
                    <a:cubicBezTo>
                      <a:pt x="436" y="201"/>
                      <a:pt x="446" y="194"/>
                      <a:pt x="452" y="184"/>
                    </a:cubicBezTo>
                    <a:cubicBezTo>
                      <a:pt x="471" y="155"/>
                      <a:pt x="444" y="155"/>
                      <a:pt x="484" y="168"/>
                    </a:cubicBezTo>
                    <a:cubicBezTo>
                      <a:pt x="490" y="173"/>
                      <a:pt x="497" y="177"/>
                      <a:pt x="501" y="184"/>
                    </a:cubicBezTo>
                    <a:cubicBezTo>
                      <a:pt x="509" y="199"/>
                      <a:pt x="517" y="233"/>
                      <a:pt x="517" y="233"/>
                    </a:cubicBezTo>
                    <a:cubicBezTo>
                      <a:pt x="514" y="247"/>
                      <a:pt x="519" y="264"/>
                      <a:pt x="509" y="274"/>
                    </a:cubicBezTo>
                    <a:cubicBezTo>
                      <a:pt x="497" y="286"/>
                      <a:pt x="460" y="290"/>
                      <a:pt x="460" y="290"/>
                    </a:cubicBezTo>
                    <a:cubicBezTo>
                      <a:pt x="457" y="298"/>
                      <a:pt x="446" y="308"/>
                      <a:pt x="452" y="314"/>
                    </a:cubicBezTo>
                    <a:cubicBezTo>
                      <a:pt x="464" y="326"/>
                      <a:pt x="501" y="331"/>
                      <a:pt x="501" y="331"/>
                    </a:cubicBezTo>
                    <a:cubicBezTo>
                      <a:pt x="506" y="339"/>
                      <a:pt x="513" y="346"/>
                      <a:pt x="517" y="355"/>
                    </a:cubicBezTo>
                    <a:cubicBezTo>
                      <a:pt x="524" y="371"/>
                      <a:pt x="533" y="404"/>
                      <a:pt x="533" y="404"/>
                    </a:cubicBezTo>
                    <a:cubicBezTo>
                      <a:pt x="517" y="451"/>
                      <a:pt x="477" y="439"/>
                      <a:pt x="428" y="444"/>
                    </a:cubicBezTo>
                    <a:cubicBezTo>
                      <a:pt x="437" y="529"/>
                      <a:pt x="431" y="545"/>
                      <a:pt x="476" y="477"/>
                    </a:cubicBezTo>
                    <a:cubicBezTo>
                      <a:pt x="473" y="463"/>
                      <a:pt x="480" y="443"/>
                      <a:pt x="468" y="436"/>
                    </a:cubicBezTo>
                    <a:cubicBezTo>
                      <a:pt x="457" y="430"/>
                      <a:pt x="411" y="447"/>
                      <a:pt x="395" y="452"/>
                    </a:cubicBezTo>
                    <a:cubicBezTo>
                      <a:pt x="377" y="479"/>
                      <a:pt x="330" y="525"/>
                      <a:pt x="330" y="525"/>
                    </a:cubicBezTo>
                    <a:cubicBezTo>
                      <a:pt x="311" y="582"/>
                      <a:pt x="330" y="569"/>
                      <a:pt x="290" y="582"/>
                    </a:cubicBezTo>
                    <a:cubicBezTo>
                      <a:pt x="193" y="571"/>
                      <a:pt x="197" y="583"/>
                      <a:pt x="208" y="485"/>
                    </a:cubicBezTo>
                    <a:cubicBezTo>
                      <a:pt x="220" y="516"/>
                      <a:pt x="231" y="534"/>
                      <a:pt x="208" y="574"/>
                    </a:cubicBezTo>
                    <a:cubicBezTo>
                      <a:pt x="204" y="581"/>
                      <a:pt x="192" y="570"/>
                      <a:pt x="184" y="566"/>
                    </a:cubicBezTo>
                    <a:cubicBezTo>
                      <a:pt x="175" y="562"/>
                      <a:pt x="168" y="555"/>
                      <a:pt x="160" y="550"/>
                    </a:cubicBezTo>
                    <a:cubicBezTo>
                      <a:pt x="149" y="515"/>
                      <a:pt x="160" y="489"/>
                      <a:pt x="160" y="452"/>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Text Box 23"/>
              <p:cNvSpPr txBox="1">
                <a:spLocks noChangeArrowheads="1"/>
              </p:cNvSpPr>
              <p:nvPr/>
            </p:nvSpPr>
            <p:spPr bwMode="auto">
              <a:xfrm>
                <a:off x="1263" y="1682"/>
                <a:ext cx="184"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grpSp>
        <p:grpSp>
          <p:nvGrpSpPr>
            <p:cNvPr id="34" name="Group 24"/>
            <p:cNvGrpSpPr>
              <a:grpSpLocks/>
            </p:cNvGrpSpPr>
            <p:nvPr/>
          </p:nvGrpSpPr>
          <p:grpSpPr bwMode="auto">
            <a:xfrm>
              <a:off x="2784" y="1296"/>
              <a:ext cx="240" cy="347"/>
              <a:chOff x="1200" y="1536"/>
              <a:chExt cx="533" cy="875"/>
            </a:xfrm>
          </p:grpSpPr>
          <p:sp>
            <p:nvSpPr>
              <p:cNvPr id="36" name="Freeform 25"/>
              <p:cNvSpPr>
                <a:spLocks/>
              </p:cNvSpPr>
              <p:nvPr/>
            </p:nvSpPr>
            <p:spPr bwMode="auto">
              <a:xfrm>
                <a:off x="1200" y="1536"/>
                <a:ext cx="533" cy="594"/>
              </a:xfrm>
              <a:custGeom>
                <a:avLst/>
                <a:gdLst>
                  <a:gd name="T0" fmla="*/ 14 w 533"/>
                  <a:gd name="T1" fmla="*/ 233 h 594"/>
                  <a:gd name="T2" fmla="*/ 46 w 533"/>
                  <a:gd name="T3" fmla="*/ 111 h 594"/>
                  <a:gd name="T4" fmla="*/ 184 w 533"/>
                  <a:gd name="T5" fmla="*/ 282 h 594"/>
                  <a:gd name="T6" fmla="*/ 135 w 533"/>
                  <a:gd name="T7" fmla="*/ 266 h 594"/>
                  <a:gd name="T8" fmla="*/ 225 w 533"/>
                  <a:gd name="T9" fmla="*/ 379 h 594"/>
                  <a:gd name="T10" fmla="*/ 119 w 533"/>
                  <a:gd name="T11" fmla="*/ 452 h 594"/>
                  <a:gd name="T12" fmla="*/ 176 w 533"/>
                  <a:gd name="T13" fmla="*/ 428 h 594"/>
                  <a:gd name="T14" fmla="*/ 217 w 533"/>
                  <a:gd name="T15" fmla="*/ 322 h 594"/>
                  <a:gd name="T16" fmla="*/ 281 w 533"/>
                  <a:gd name="T17" fmla="*/ 347 h 594"/>
                  <a:gd name="T18" fmla="*/ 298 w 533"/>
                  <a:gd name="T19" fmla="*/ 339 h 594"/>
                  <a:gd name="T20" fmla="*/ 354 w 533"/>
                  <a:gd name="T21" fmla="*/ 201 h 594"/>
                  <a:gd name="T22" fmla="*/ 290 w 533"/>
                  <a:gd name="T23" fmla="*/ 233 h 594"/>
                  <a:gd name="T24" fmla="*/ 314 w 533"/>
                  <a:gd name="T25" fmla="*/ 233 h 594"/>
                  <a:gd name="T26" fmla="*/ 281 w 533"/>
                  <a:gd name="T27" fmla="*/ 63 h 594"/>
                  <a:gd name="T28" fmla="*/ 127 w 533"/>
                  <a:gd name="T29" fmla="*/ 71 h 594"/>
                  <a:gd name="T30" fmla="*/ 127 w 533"/>
                  <a:gd name="T31" fmla="*/ 111 h 594"/>
                  <a:gd name="T32" fmla="*/ 152 w 533"/>
                  <a:gd name="T33" fmla="*/ 209 h 594"/>
                  <a:gd name="T34" fmla="*/ 192 w 533"/>
                  <a:gd name="T35" fmla="*/ 331 h 594"/>
                  <a:gd name="T36" fmla="*/ 306 w 533"/>
                  <a:gd name="T37" fmla="*/ 420 h 594"/>
                  <a:gd name="T38" fmla="*/ 387 w 533"/>
                  <a:gd name="T39" fmla="*/ 322 h 594"/>
                  <a:gd name="T40" fmla="*/ 354 w 533"/>
                  <a:gd name="T41" fmla="*/ 339 h 594"/>
                  <a:gd name="T42" fmla="*/ 306 w 533"/>
                  <a:gd name="T43" fmla="*/ 225 h 594"/>
                  <a:gd name="T44" fmla="*/ 160 w 533"/>
                  <a:gd name="T45" fmla="*/ 160 h 594"/>
                  <a:gd name="T46" fmla="*/ 225 w 533"/>
                  <a:gd name="T47" fmla="*/ 136 h 594"/>
                  <a:gd name="T48" fmla="*/ 403 w 533"/>
                  <a:gd name="T49" fmla="*/ 136 h 594"/>
                  <a:gd name="T50" fmla="*/ 452 w 533"/>
                  <a:gd name="T51" fmla="*/ 233 h 594"/>
                  <a:gd name="T52" fmla="*/ 395 w 533"/>
                  <a:gd name="T53" fmla="*/ 306 h 594"/>
                  <a:gd name="T54" fmla="*/ 363 w 533"/>
                  <a:gd name="T55" fmla="*/ 339 h 594"/>
                  <a:gd name="T56" fmla="*/ 444 w 533"/>
                  <a:gd name="T57" fmla="*/ 331 h 594"/>
                  <a:gd name="T58" fmla="*/ 387 w 533"/>
                  <a:gd name="T59" fmla="*/ 395 h 594"/>
                  <a:gd name="T60" fmla="*/ 233 w 533"/>
                  <a:gd name="T61" fmla="*/ 428 h 594"/>
                  <a:gd name="T62" fmla="*/ 281 w 533"/>
                  <a:gd name="T63" fmla="*/ 460 h 594"/>
                  <a:gd name="T64" fmla="*/ 217 w 533"/>
                  <a:gd name="T65" fmla="*/ 533 h 594"/>
                  <a:gd name="T66" fmla="*/ 184 w 533"/>
                  <a:gd name="T67" fmla="*/ 395 h 594"/>
                  <a:gd name="T68" fmla="*/ 62 w 533"/>
                  <a:gd name="T69" fmla="*/ 452 h 594"/>
                  <a:gd name="T70" fmla="*/ 225 w 533"/>
                  <a:gd name="T71" fmla="*/ 517 h 594"/>
                  <a:gd name="T72" fmla="*/ 298 w 533"/>
                  <a:gd name="T73" fmla="*/ 363 h 594"/>
                  <a:gd name="T74" fmla="*/ 444 w 533"/>
                  <a:gd name="T75" fmla="*/ 493 h 594"/>
                  <a:gd name="T76" fmla="*/ 468 w 533"/>
                  <a:gd name="T77" fmla="*/ 428 h 594"/>
                  <a:gd name="T78" fmla="*/ 492 w 533"/>
                  <a:gd name="T79" fmla="*/ 363 h 594"/>
                  <a:gd name="T80" fmla="*/ 444 w 533"/>
                  <a:gd name="T81" fmla="*/ 274 h 594"/>
                  <a:gd name="T82" fmla="*/ 379 w 533"/>
                  <a:gd name="T83" fmla="*/ 136 h 594"/>
                  <a:gd name="T84" fmla="*/ 428 w 533"/>
                  <a:gd name="T85" fmla="*/ 38 h 594"/>
                  <a:gd name="T86" fmla="*/ 395 w 533"/>
                  <a:gd name="T87" fmla="*/ 71 h 594"/>
                  <a:gd name="T88" fmla="*/ 371 w 533"/>
                  <a:gd name="T89" fmla="*/ 38 h 594"/>
                  <a:gd name="T90" fmla="*/ 428 w 533"/>
                  <a:gd name="T91" fmla="*/ 209 h 594"/>
                  <a:gd name="T92" fmla="*/ 517 w 533"/>
                  <a:gd name="T93" fmla="*/ 233 h 594"/>
                  <a:gd name="T94" fmla="*/ 501 w 533"/>
                  <a:gd name="T95" fmla="*/ 331 h 594"/>
                  <a:gd name="T96" fmla="*/ 476 w 533"/>
                  <a:gd name="T97" fmla="*/ 477 h 594"/>
                  <a:gd name="T98" fmla="*/ 290 w 533"/>
                  <a:gd name="T99" fmla="*/ 582 h 594"/>
                  <a:gd name="T100" fmla="*/ 160 w 533"/>
                  <a:gd name="T101" fmla="*/ 55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3" h="594">
                    <a:moveTo>
                      <a:pt x="160" y="298"/>
                    </a:moveTo>
                    <a:cubicBezTo>
                      <a:pt x="174" y="341"/>
                      <a:pt x="157" y="319"/>
                      <a:pt x="127" y="347"/>
                    </a:cubicBezTo>
                    <a:cubicBezTo>
                      <a:pt x="94" y="344"/>
                      <a:pt x="8" y="353"/>
                      <a:pt x="6" y="322"/>
                    </a:cubicBezTo>
                    <a:cubicBezTo>
                      <a:pt x="4" y="292"/>
                      <a:pt x="0" y="259"/>
                      <a:pt x="14" y="233"/>
                    </a:cubicBezTo>
                    <a:cubicBezTo>
                      <a:pt x="15" y="232"/>
                      <a:pt x="75" y="213"/>
                      <a:pt x="87" y="209"/>
                    </a:cubicBezTo>
                    <a:cubicBezTo>
                      <a:pt x="95" y="206"/>
                      <a:pt x="111" y="201"/>
                      <a:pt x="111" y="201"/>
                    </a:cubicBezTo>
                    <a:cubicBezTo>
                      <a:pt x="141" y="170"/>
                      <a:pt x="157" y="121"/>
                      <a:pt x="103" y="103"/>
                    </a:cubicBezTo>
                    <a:cubicBezTo>
                      <a:pt x="84" y="106"/>
                      <a:pt x="63" y="103"/>
                      <a:pt x="46" y="111"/>
                    </a:cubicBezTo>
                    <a:cubicBezTo>
                      <a:pt x="1" y="131"/>
                      <a:pt x="31" y="226"/>
                      <a:pt x="62" y="257"/>
                    </a:cubicBezTo>
                    <a:cubicBezTo>
                      <a:pt x="206" y="249"/>
                      <a:pt x="216" y="282"/>
                      <a:pt x="200" y="168"/>
                    </a:cubicBezTo>
                    <a:cubicBezTo>
                      <a:pt x="187" y="171"/>
                      <a:pt x="166" y="164"/>
                      <a:pt x="160" y="176"/>
                    </a:cubicBezTo>
                    <a:cubicBezTo>
                      <a:pt x="152" y="193"/>
                      <a:pt x="179" y="266"/>
                      <a:pt x="184" y="282"/>
                    </a:cubicBezTo>
                    <a:cubicBezTo>
                      <a:pt x="187" y="290"/>
                      <a:pt x="192" y="306"/>
                      <a:pt x="192" y="306"/>
                    </a:cubicBezTo>
                    <a:cubicBezTo>
                      <a:pt x="189" y="320"/>
                      <a:pt x="195" y="338"/>
                      <a:pt x="184" y="347"/>
                    </a:cubicBezTo>
                    <a:cubicBezTo>
                      <a:pt x="168" y="360"/>
                      <a:pt x="143" y="330"/>
                      <a:pt x="135" y="322"/>
                    </a:cubicBezTo>
                    <a:cubicBezTo>
                      <a:pt x="132" y="311"/>
                      <a:pt x="118" y="278"/>
                      <a:pt x="135" y="266"/>
                    </a:cubicBezTo>
                    <a:cubicBezTo>
                      <a:pt x="149" y="256"/>
                      <a:pt x="184" y="249"/>
                      <a:pt x="184" y="249"/>
                    </a:cubicBezTo>
                    <a:cubicBezTo>
                      <a:pt x="224" y="262"/>
                      <a:pt x="206" y="249"/>
                      <a:pt x="225" y="306"/>
                    </a:cubicBezTo>
                    <a:cubicBezTo>
                      <a:pt x="228" y="314"/>
                      <a:pt x="233" y="331"/>
                      <a:pt x="233" y="331"/>
                    </a:cubicBezTo>
                    <a:cubicBezTo>
                      <a:pt x="230" y="347"/>
                      <a:pt x="239" y="370"/>
                      <a:pt x="225" y="379"/>
                    </a:cubicBezTo>
                    <a:cubicBezTo>
                      <a:pt x="212" y="387"/>
                      <a:pt x="163" y="369"/>
                      <a:pt x="144" y="363"/>
                    </a:cubicBezTo>
                    <a:cubicBezTo>
                      <a:pt x="125" y="366"/>
                      <a:pt x="104" y="363"/>
                      <a:pt x="87" y="371"/>
                    </a:cubicBezTo>
                    <a:cubicBezTo>
                      <a:pt x="79" y="375"/>
                      <a:pt x="78" y="387"/>
                      <a:pt x="79" y="395"/>
                    </a:cubicBezTo>
                    <a:cubicBezTo>
                      <a:pt x="85" y="448"/>
                      <a:pt x="85" y="441"/>
                      <a:pt x="119" y="452"/>
                    </a:cubicBezTo>
                    <a:cubicBezTo>
                      <a:pt x="193" y="444"/>
                      <a:pt x="196" y="454"/>
                      <a:pt x="217" y="395"/>
                    </a:cubicBezTo>
                    <a:cubicBezTo>
                      <a:pt x="206" y="356"/>
                      <a:pt x="206" y="332"/>
                      <a:pt x="160" y="347"/>
                    </a:cubicBezTo>
                    <a:cubicBezTo>
                      <a:pt x="142" y="374"/>
                      <a:pt x="130" y="380"/>
                      <a:pt x="152" y="420"/>
                    </a:cubicBezTo>
                    <a:cubicBezTo>
                      <a:pt x="156" y="427"/>
                      <a:pt x="168" y="424"/>
                      <a:pt x="176" y="428"/>
                    </a:cubicBezTo>
                    <a:cubicBezTo>
                      <a:pt x="185" y="432"/>
                      <a:pt x="192" y="439"/>
                      <a:pt x="200" y="444"/>
                    </a:cubicBezTo>
                    <a:cubicBezTo>
                      <a:pt x="250" y="437"/>
                      <a:pt x="270" y="443"/>
                      <a:pt x="298" y="404"/>
                    </a:cubicBezTo>
                    <a:cubicBezTo>
                      <a:pt x="295" y="366"/>
                      <a:pt x="310" y="322"/>
                      <a:pt x="290" y="290"/>
                    </a:cubicBezTo>
                    <a:cubicBezTo>
                      <a:pt x="261" y="243"/>
                      <a:pt x="225" y="310"/>
                      <a:pt x="217" y="322"/>
                    </a:cubicBezTo>
                    <a:cubicBezTo>
                      <a:pt x="231" y="365"/>
                      <a:pt x="240" y="357"/>
                      <a:pt x="281" y="347"/>
                    </a:cubicBezTo>
                    <a:cubicBezTo>
                      <a:pt x="293" y="313"/>
                      <a:pt x="314" y="266"/>
                      <a:pt x="281" y="233"/>
                    </a:cubicBezTo>
                    <a:cubicBezTo>
                      <a:pt x="264" y="216"/>
                      <a:pt x="232" y="238"/>
                      <a:pt x="208" y="241"/>
                    </a:cubicBezTo>
                    <a:cubicBezTo>
                      <a:pt x="182" y="321"/>
                      <a:pt x="231" y="314"/>
                      <a:pt x="281" y="347"/>
                    </a:cubicBezTo>
                    <a:cubicBezTo>
                      <a:pt x="349" y="334"/>
                      <a:pt x="332" y="326"/>
                      <a:pt x="322" y="257"/>
                    </a:cubicBezTo>
                    <a:cubicBezTo>
                      <a:pt x="235" y="290"/>
                      <a:pt x="301" y="361"/>
                      <a:pt x="354" y="379"/>
                    </a:cubicBezTo>
                    <a:cubicBezTo>
                      <a:pt x="359" y="375"/>
                      <a:pt x="401" y="344"/>
                      <a:pt x="363" y="331"/>
                    </a:cubicBezTo>
                    <a:cubicBezTo>
                      <a:pt x="342" y="324"/>
                      <a:pt x="320" y="336"/>
                      <a:pt x="298" y="339"/>
                    </a:cubicBezTo>
                    <a:cubicBezTo>
                      <a:pt x="266" y="369"/>
                      <a:pt x="264" y="374"/>
                      <a:pt x="273" y="420"/>
                    </a:cubicBezTo>
                    <a:cubicBezTo>
                      <a:pt x="292" y="414"/>
                      <a:pt x="308" y="412"/>
                      <a:pt x="322" y="395"/>
                    </a:cubicBezTo>
                    <a:cubicBezTo>
                      <a:pt x="335" y="380"/>
                      <a:pt x="354" y="347"/>
                      <a:pt x="354" y="347"/>
                    </a:cubicBezTo>
                    <a:cubicBezTo>
                      <a:pt x="370" y="287"/>
                      <a:pt x="372" y="295"/>
                      <a:pt x="354" y="201"/>
                    </a:cubicBezTo>
                    <a:cubicBezTo>
                      <a:pt x="349" y="175"/>
                      <a:pt x="290" y="152"/>
                      <a:pt x="290" y="152"/>
                    </a:cubicBezTo>
                    <a:cubicBezTo>
                      <a:pt x="276" y="155"/>
                      <a:pt x="261" y="152"/>
                      <a:pt x="249" y="160"/>
                    </a:cubicBezTo>
                    <a:cubicBezTo>
                      <a:pt x="234" y="170"/>
                      <a:pt x="244" y="220"/>
                      <a:pt x="249" y="225"/>
                    </a:cubicBezTo>
                    <a:cubicBezTo>
                      <a:pt x="259" y="235"/>
                      <a:pt x="276" y="230"/>
                      <a:pt x="290" y="233"/>
                    </a:cubicBezTo>
                    <a:cubicBezTo>
                      <a:pt x="309" y="230"/>
                      <a:pt x="337" y="242"/>
                      <a:pt x="346" y="225"/>
                    </a:cubicBezTo>
                    <a:cubicBezTo>
                      <a:pt x="386" y="152"/>
                      <a:pt x="349" y="148"/>
                      <a:pt x="314" y="136"/>
                    </a:cubicBezTo>
                    <a:cubicBezTo>
                      <a:pt x="305" y="139"/>
                      <a:pt x="275" y="145"/>
                      <a:pt x="273" y="160"/>
                    </a:cubicBezTo>
                    <a:cubicBezTo>
                      <a:pt x="267" y="195"/>
                      <a:pt x="285" y="223"/>
                      <a:pt x="314" y="233"/>
                    </a:cubicBezTo>
                    <a:cubicBezTo>
                      <a:pt x="325" y="230"/>
                      <a:pt x="339" y="233"/>
                      <a:pt x="346" y="225"/>
                    </a:cubicBezTo>
                    <a:cubicBezTo>
                      <a:pt x="357" y="212"/>
                      <a:pt x="363" y="176"/>
                      <a:pt x="363" y="176"/>
                    </a:cubicBezTo>
                    <a:cubicBezTo>
                      <a:pt x="358" y="135"/>
                      <a:pt x="369" y="100"/>
                      <a:pt x="330" y="79"/>
                    </a:cubicBezTo>
                    <a:cubicBezTo>
                      <a:pt x="315" y="71"/>
                      <a:pt x="281" y="63"/>
                      <a:pt x="281" y="63"/>
                    </a:cubicBezTo>
                    <a:cubicBezTo>
                      <a:pt x="260" y="66"/>
                      <a:pt x="230" y="54"/>
                      <a:pt x="217" y="71"/>
                    </a:cubicBezTo>
                    <a:cubicBezTo>
                      <a:pt x="182" y="116"/>
                      <a:pt x="226" y="137"/>
                      <a:pt x="249" y="152"/>
                    </a:cubicBezTo>
                    <a:cubicBezTo>
                      <a:pt x="292" y="123"/>
                      <a:pt x="295" y="81"/>
                      <a:pt x="241" y="63"/>
                    </a:cubicBezTo>
                    <a:cubicBezTo>
                      <a:pt x="207" y="27"/>
                      <a:pt x="146" y="14"/>
                      <a:pt x="127" y="71"/>
                    </a:cubicBezTo>
                    <a:cubicBezTo>
                      <a:pt x="135" y="126"/>
                      <a:pt x="128" y="136"/>
                      <a:pt x="176" y="152"/>
                    </a:cubicBezTo>
                    <a:cubicBezTo>
                      <a:pt x="184" y="149"/>
                      <a:pt x="200" y="152"/>
                      <a:pt x="200" y="144"/>
                    </a:cubicBezTo>
                    <a:cubicBezTo>
                      <a:pt x="200" y="134"/>
                      <a:pt x="185" y="132"/>
                      <a:pt x="176" y="128"/>
                    </a:cubicBezTo>
                    <a:cubicBezTo>
                      <a:pt x="160" y="121"/>
                      <a:pt x="127" y="111"/>
                      <a:pt x="127" y="111"/>
                    </a:cubicBezTo>
                    <a:cubicBezTo>
                      <a:pt x="119" y="114"/>
                      <a:pt x="108" y="113"/>
                      <a:pt x="103" y="120"/>
                    </a:cubicBezTo>
                    <a:cubicBezTo>
                      <a:pt x="88" y="140"/>
                      <a:pt x="98" y="208"/>
                      <a:pt x="103" y="217"/>
                    </a:cubicBezTo>
                    <a:cubicBezTo>
                      <a:pt x="108" y="227"/>
                      <a:pt x="124" y="222"/>
                      <a:pt x="135" y="225"/>
                    </a:cubicBezTo>
                    <a:cubicBezTo>
                      <a:pt x="141" y="220"/>
                      <a:pt x="159" y="212"/>
                      <a:pt x="152" y="209"/>
                    </a:cubicBezTo>
                    <a:cubicBezTo>
                      <a:pt x="142" y="204"/>
                      <a:pt x="128" y="211"/>
                      <a:pt x="119" y="217"/>
                    </a:cubicBezTo>
                    <a:cubicBezTo>
                      <a:pt x="111" y="222"/>
                      <a:pt x="108" y="233"/>
                      <a:pt x="103" y="241"/>
                    </a:cubicBezTo>
                    <a:cubicBezTo>
                      <a:pt x="90" y="283"/>
                      <a:pt x="76" y="322"/>
                      <a:pt x="127" y="339"/>
                    </a:cubicBezTo>
                    <a:cubicBezTo>
                      <a:pt x="149" y="336"/>
                      <a:pt x="173" y="342"/>
                      <a:pt x="192" y="331"/>
                    </a:cubicBezTo>
                    <a:cubicBezTo>
                      <a:pt x="222" y="314"/>
                      <a:pt x="171" y="302"/>
                      <a:pt x="160" y="298"/>
                    </a:cubicBezTo>
                    <a:cubicBezTo>
                      <a:pt x="127" y="309"/>
                      <a:pt x="122" y="323"/>
                      <a:pt x="111" y="355"/>
                    </a:cubicBezTo>
                    <a:cubicBezTo>
                      <a:pt x="126" y="447"/>
                      <a:pt x="145" y="420"/>
                      <a:pt x="249" y="428"/>
                    </a:cubicBezTo>
                    <a:cubicBezTo>
                      <a:pt x="268" y="425"/>
                      <a:pt x="289" y="428"/>
                      <a:pt x="306" y="420"/>
                    </a:cubicBezTo>
                    <a:cubicBezTo>
                      <a:pt x="348" y="401"/>
                      <a:pt x="321" y="301"/>
                      <a:pt x="298" y="266"/>
                    </a:cubicBezTo>
                    <a:cubicBezTo>
                      <a:pt x="284" y="269"/>
                      <a:pt x="265" y="263"/>
                      <a:pt x="257" y="274"/>
                    </a:cubicBezTo>
                    <a:cubicBezTo>
                      <a:pt x="229" y="315"/>
                      <a:pt x="297" y="324"/>
                      <a:pt x="314" y="331"/>
                    </a:cubicBezTo>
                    <a:cubicBezTo>
                      <a:pt x="338" y="328"/>
                      <a:pt x="373" y="342"/>
                      <a:pt x="387" y="322"/>
                    </a:cubicBezTo>
                    <a:cubicBezTo>
                      <a:pt x="439" y="244"/>
                      <a:pt x="390" y="236"/>
                      <a:pt x="354" y="225"/>
                    </a:cubicBezTo>
                    <a:cubicBezTo>
                      <a:pt x="316" y="228"/>
                      <a:pt x="271" y="210"/>
                      <a:pt x="241" y="233"/>
                    </a:cubicBezTo>
                    <a:cubicBezTo>
                      <a:pt x="222" y="248"/>
                      <a:pt x="236" y="285"/>
                      <a:pt x="249" y="306"/>
                    </a:cubicBezTo>
                    <a:cubicBezTo>
                      <a:pt x="255" y="315"/>
                      <a:pt x="342" y="336"/>
                      <a:pt x="354" y="339"/>
                    </a:cubicBezTo>
                    <a:cubicBezTo>
                      <a:pt x="368" y="336"/>
                      <a:pt x="385" y="341"/>
                      <a:pt x="395" y="331"/>
                    </a:cubicBezTo>
                    <a:cubicBezTo>
                      <a:pt x="407" y="319"/>
                      <a:pt x="411" y="282"/>
                      <a:pt x="411" y="282"/>
                    </a:cubicBezTo>
                    <a:cubicBezTo>
                      <a:pt x="404" y="215"/>
                      <a:pt x="419" y="195"/>
                      <a:pt x="363" y="176"/>
                    </a:cubicBezTo>
                    <a:cubicBezTo>
                      <a:pt x="318" y="183"/>
                      <a:pt x="289" y="175"/>
                      <a:pt x="306" y="225"/>
                    </a:cubicBezTo>
                    <a:cubicBezTo>
                      <a:pt x="330" y="222"/>
                      <a:pt x="364" y="236"/>
                      <a:pt x="379" y="217"/>
                    </a:cubicBezTo>
                    <a:cubicBezTo>
                      <a:pt x="439" y="142"/>
                      <a:pt x="293" y="102"/>
                      <a:pt x="257" y="95"/>
                    </a:cubicBezTo>
                    <a:cubicBezTo>
                      <a:pt x="233" y="98"/>
                      <a:pt x="208" y="96"/>
                      <a:pt x="184" y="103"/>
                    </a:cubicBezTo>
                    <a:cubicBezTo>
                      <a:pt x="173" y="106"/>
                      <a:pt x="144" y="154"/>
                      <a:pt x="160" y="160"/>
                    </a:cubicBezTo>
                    <a:cubicBezTo>
                      <a:pt x="191" y="171"/>
                      <a:pt x="225" y="155"/>
                      <a:pt x="257" y="152"/>
                    </a:cubicBezTo>
                    <a:cubicBezTo>
                      <a:pt x="315" y="133"/>
                      <a:pt x="297" y="150"/>
                      <a:pt x="322" y="111"/>
                    </a:cubicBezTo>
                    <a:cubicBezTo>
                      <a:pt x="311" y="0"/>
                      <a:pt x="326" y="26"/>
                      <a:pt x="217" y="14"/>
                    </a:cubicBezTo>
                    <a:cubicBezTo>
                      <a:pt x="165" y="47"/>
                      <a:pt x="178" y="106"/>
                      <a:pt x="225" y="136"/>
                    </a:cubicBezTo>
                    <a:cubicBezTo>
                      <a:pt x="242" y="162"/>
                      <a:pt x="250" y="189"/>
                      <a:pt x="298" y="152"/>
                    </a:cubicBezTo>
                    <a:cubicBezTo>
                      <a:pt x="312" y="141"/>
                      <a:pt x="309" y="119"/>
                      <a:pt x="314" y="103"/>
                    </a:cubicBezTo>
                    <a:cubicBezTo>
                      <a:pt x="317" y="95"/>
                      <a:pt x="322" y="79"/>
                      <a:pt x="322" y="79"/>
                    </a:cubicBezTo>
                    <a:cubicBezTo>
                      <a:pt x="382" y="87"/>
                      <a:pt x="386" y="83"/>
                      <a:pt x="403" y="136"/>
                    </a:cubicBezTo>
                    <a:cubicBezTo>
                      <a:pt x="390" y="201"/>
                      <a:pt x="393" y="162"/>
                      <a:pt x="354" y="201"/>
                    </a:cubicBezTo>
                    <a:cubicBezTo>
                      <a:pt x="368" y="249"/>
                      <a:pt x="353" y="230"/>
                      <a:pt x="411" y="249"/>
                    </a:cubicBezTo>
                    <a:cubicBezTo>
                      <a:pt x="419" y="252"/>
                      <a:pt x="436" y="257"/>
                      <a:pt x="436" y="257"/>
                    </a:cubicBezTo>
                    <a:cubicBezTo>
                      <a:pt x="441" y="249"/>
                      <a:pt x="448" y="242"/>
                      <a:pt x="452" y="233"/>
                    </a:cubicBezTo>
                    <a:cubicBezTo>
                      <a:pt x="459" y="217"/>
                      <a:pt x="468" y="184"/>
                      <a:pt x="468" y="184"/>
                    </a:cubicBezTo>
                    <a:cubicBezTo>
                      <a:pt x="460" y="179"/>
                      <a:pt x="454" y="169"/>
                      <a:pt x="444" y="168"/>
                    </a:cubicBezTo>
                    <a:cubicBezTo>
                      <a:pt x="422" y="166"/>
                      <a:pt x="389" y="156"/>
                      <a:pt x="379" y="176"/>
                    </a:cubicBezTo>
                    <a:cubicBezTo>
                      <a:pt x="359" y="215"/>
                      <a:pt x="368" y="272"/>
                      <a:pt x="395" y="306"/>
                    </a:cubicBezTo>
                    <a:cubicBezTo>
                      <a:pt x="406" y="320"/>
                      <a:pt x="429" y="326"/>
                      <a:pt x="444" y="331"/>
                    </a:cubicBezTo>
                    <a:cubicBezTo>
                      <a:pt x="464" y="390"/>
                      <a:pt x="464" y="363"/>
                      <a:pt x="452" y="412"/>
                    </a:cubicBezTo>
                    <a:cubicBezTo>
                      <a:pt x="415" y="405"/>
                      <a:pt x="414" y="413"/>
                      <a:pt x="395" y="387"/>
                    </a:cubicBezTo>
                    <a:cubicBezTo>
                      <a:pt x="384" y="372"/>
                      <a:pt x="363" y="339"/>
                      <a:pt x="363" y="339"/>
                    </a:cubicBezTo>
                    <a:cubicBezTo>
                      <a:pt x="366" y="309"/>
                      <a:pt x="354" y="274"/>
                      <a:pt x="371" y="249"/>
                    </a:cubicBezTo>
                    <a:cubicBezTo>
                      <a:pt x="380" y="236"/>
                      <a:pt x="407" y="246"/>
                      <a:pt x="419" y="257"/>
                    </a:cubicBezTo>
                    <a:cubicBezTo>
                      <a:pt x="432" y="268"/>
                      <a:pt x="430" y="290"/>
                      <a:pt x="436" y="306"/>
                    </a:cubicBezTo>
                    <a:cubicBezTo>
                      <a:pt x="439" y="314"/>
                      <a:pt x="444" y="331"/>
                      <a:pt x="444" y="331"/>
                    </a:cubicBezTo>
                    <a:cubicBezTo>
                      <a:pt x="430" y="401"/>
                      <a:pt x="408" y="379"/>
                      <a:pt x="330" y="387"/>
                    </a:cubicBezTo>
                    <a:cubicBezTo>
                      <a:pt x="327" y="396"/>
                      <a:pt x="301" y="443"/>
                      <a:pt x="322" y="460"/>
                    </a:cubicBezTo>
                    <a:cubicBezTo>
                      <a:pt x="331" y="467"/>
                      <a:pt x="343" y="465"/>
                      <a:pt x="354" y="468"/>
                    </a:cubicBezTo>
                    <a:cubicBezTo>
                      <a:pt x="369" y="465"/>
                      <a:pt x="471" y="459"/>
                      <a:pt x="387" y="395"/>
                    </a:cubicBezTo>
                    <a:cubicBezTo>
                      <a:pt x="370" y="382"/>
                      <a:pt x="344" y="401"/>
                      <a:pt x="322" y="404"/>
                    </a:cubicBezTo>
                    <a:cubicBezTo>
                      <a:pt x="292" y="434"/>
                      <a:pt x="263" y="473"/>
                      <a:pt x="322" y="493"/>
                    </a:cubicBezTo>
                    <a:cubicBezTo>
                      <a:pt x="366" y="478"/>
                      <a:pt x="369" y="436"/>
                      <a:pt x="322" y="420"/>
                    </a:cubicBezTo>
                    <a:cubicBezTo>
                      <a:pt x="292" y="423"/>
                      <a:pt x="261" y="419"/>
                      <a:pt x="233" y="428"/>
                    </a:cubicBezTo>
                    <a:cubicBezTo>
                      <a:pt x="207" y="436"/>
                      <a:pt x="200" y="501"/>
                      <a:pt x="200" y="501"/>
                    </a:cubicBezTo>
                    <a:cubicBezTo>
                      <a:pt x="206" y="509"/>
                      <a:pt x="209" y="520"/>
                      <a:pt x="217" y="525"/>
                    </a:cubicBezTo>
                    <a:cubicBezTo>
                      <a:pt x="231" y="534"/>
                      <a:pt x="265" y="541"/>
                      <a:pt x="265" y="541"/>
                    </a:cubicBezTo>
                    <a:cubicBezTo>
                      <a:pt x="280" y="519"/>
                      <a:pt x="305" y="488"/>
                      <a:pt x="281" y="460"/>
                    </a:cubicBezTo>
                    <a:cubicBezTo>
                      <a:pt x="268" y="446"/>
                      <a:pt x="233" y="428"/>
                      <a:pt x="233" y="428"/>
                    </a:cubicBezTo>
                    <a:cubicBezTo>
                      <a:pt x="197" y="432"/>
                      <a:pt x="144" y="412"/>
                      <a:pt x="144" y="460"/>
                    </a:cubicBezTo>
                    <a:cubicBezTo>
                      <a:pt x="144" y="473"/>
                      <a:pt x="154" y="509"/>
                      <a:pt x="168" y="517"/>
                    </a:cubicBezTo>
                    <a:cubicBezTo>
                      <a:pt x="183" y="526"/>
                      <a:pt x="217" y="533"/>
                      <a:pt x="217" y="533"/>
                    </a:cubicBezTo>
                    <a:cubicBezTo>
                      <a:pt x="257" y="520"/>
                      <a:pt x="251" y="500"/>
                      <a:pt x="241" y="460"/>
                    </a:cubicBezTo>
                    <a:cubicBezTo>
                      <a:pt x="239" y="452"/>
                      <a:pt x="238" y="443"/>
                      <a:pt x="233" y="436"/>
                    </a:cubicBezTo>
                    <a:cubicBezTo>
                      <a:pt x="227" y="428"/>
                      <a:pt x="216" y="426"/>
                      <a:pt x="208" y="420"/>
                    </a:cubicBezTo>
                    <a:cubicBezTo>
                      <a:pt x="199" y="413"/>
                      <a:pt x="194" y="402"/>
                      <a:pt x="184" y="395"/>
                    </a:cubicBezTo>
                    <a:cubicBezTo>
                      <a:pt x="177" y="390"/>
                      <a:pt x="167" y="391"/>
                      <a:pt x="160" y="387"/>
                    </a:cubicBezTo>
                    <a:cubicBezTo>
                      <a:pt x="129" y="370"/>
                      <a:pt x="92" y="350"/>
                      <a:pt x="62" y="331"/>
                    </a:cubicBezTo>
                    <a:cubicBezTo>
                      <a:pt x="51" y="334"/>
                      <a:pt x="32" y="328"/>
                      <a:pt x="30" y="339"/>
                    </a:cubicBezTo>
                    <a:cubicBezTo>
                      <a:pt x="8" y="442"/>
                      <a:pt x="12" y="435"/>
                      <a:pt x="62" y="452"/>
                    </a:cubicBezTo>
                    <a:cubicBezTo>
                      <a:pt x="84" y="449"/>
                      <a:pt x="108" y="455"/>
                      <a:pt x="127" y="444"/>
                    </a:cubicBezTo>
                    <a:cubicBezTo>
                      <a:pt x="135" y="439"/>
                      <a:pt x="112" y="426"/>
                      <a:pt x="103" y="428"/>
                    </a:cubicBezTo>
                    <a:cubicBezTo>
                      <a:pt x="95" y="430"/>
                      <a:pt x="98" y="444"/>
                      <a:pt x="95" y="452"/>
                    </a:cubicBezTo>
                    <a:cubicBezTo>
                      <a:pt x="108" y="555"/>
                      <a:pt x="109" y="526"/>
                      <a:pt x="225" y="517"/>
                    </a:cubicBezTo>
                    <a:cubicBezTo>
                      <a:pt x="230" y="501"/>
                      <a:pt x="238" y="485"/>
                      <a:pt x="241" y="468"/>
                    </a:cubicBezTo>
                    <a:cubicBezTo>
                      <a:pt x="244" y="452"/>
                      <a:pt x="240" y="433"/>
                      <a:pt x="249" y="420"/>
                    </a:cubicBezTo>
                    <a:cubicBezTo>
                      <a:pt x="255" y="411"/>
                      <a:pt x="270" y="415"/>
                      <a:pt x="281" y="412"/>
                    </a:cubicBezTo>
                    <a:cubicBezTo>
                      <a:pt x="287" y="396"/>
                      <a:pt x="292" y="379"/>
                      <a:pt x="298" y="363"/>
                    </a:cubicBezTo>
                    <a:cubicBezTo>
                      <a:pt x="311" y="326"/>
                      <a:pt x="308" y="327"/>
                      <a:pt x="298" y="387"/>
                    </a:cubicBezTo>
                    <a:cubicBezTo>
                      <a:pt x="303" y="488"/>
                      <a:pt x="260" y="594"/>
                      <a:pt x="363" y="574"/>
                    </a:cubicBezTo>
                    <a:cubicBezTo>
                      <a:pt x="391" y="532"/>
                      <a:pt x="387" y="523"/>
                      <a:pt x="379" y="468"/>
                    </a:cubicBezTo>
                    <a:cubicBezTo>
                      <a:pt x="328" y="522"/>
                      <a:pt x="433" y="495"/>
                      <a:pt x="444" y="493"/>
                    </a:cubicBezTo>
                    <a:cubicBezTo>
                      <a:pt x="457" y="451"/>
                      <a:pt x="469" y="420"/>
                      <a:pt x="419" y="404"/>
                    </a:cubicBezTo>
                    <a:cubicBezTo>
                      <a:pt x="408" y="407"/>
                      <a:pt x="394" y="403"/>
                      <a:pt x="387" y="412"/>
                    </a:cubicBezTo>
                    <a:cubicBezTo>
                      <a:pt x="382" y="419"/>
                      <a:pt x="387" y="434"/>
                      <a:pt x="395" y="436"/>
                    </a:cubicBezTo>
                    <a:cubicBezTo>
                      <a:pt x="419" y="441"/>
                      <a:pt x="444" y="431"/>
                      <a:pt x="468" y="428"/>
                    </a:cubicBezTo>
                    <a:cubicBezTo>
                      <a:pt x="517" y="354"/>
                      <a:pt x="489" y="315"/>
                      <a:pt x="419" y="298"/>
                    </a:cubicBezTo>
                    <a:cubicBezTo>
                      <a:pt x="406" y="301"/>
                      <a:pt x="388" y="296"/>
                      <a:pt x="379" y="306"/>
                    </a:cubicBezTo>
                    <a:cubicBezTo>
                      <a:pt x="363" y="322"/>
                      <a:pt x="409" y="346"/>
                      <a:pt x="411" y="347"/>
                    </a:cubicBezTo>
                    <a:cubicBezTo>
                      <a:pt x="433" y="358"/>
                      <a:pt x="473" y="360"/>
                      <a:pt x="492" y="363"/>
                    </a:cubicBezTo>
                    <a:cubicBezTo>
                      <a:pt x="506" y="326"/>
                      <a:pt x="513" y="318"/>
                      <a:pt x="492" y="266"/>
                    </a:cubicBezTo>
                    <a:cubicBezTo>
                      <a:pt x="490" y="262"/>
                      <a:pt x="449" y="252"/>
                      <a:pt x="436" y="249"/>
                    </a:cubicBezTo>
                    <a:cubicBezTo>
                      <a:pt x="428" y="250"/>
                      <a:pt x="323" y="258"/>
                      <a:pt x="395" y="282"/>
                    </a:cubicBezTo>
                    <a:cubicBezTo>
                      <a:pt x="411" y="279"/>
                      <a:pt x="432" y="285"/>
                      <a:pt x="444" y="274"/>
                    </a:cubicBezTo>
                    <a:cubicBezTo>
                      <a:pt x="457" y="263"/>
                      <a:pt x="460" y="225"/>
                      <a:pt x="460" y="225"/>
                    </a:cubicBezTo>
                    <a:cubicBezTo>
                      <a:pt x="462" y="215"/>
                      <a:pt x="477" y="159"/>
                      <a:pt x="460" y="144"/>
                    </a:cubicBezTo>
                    <a:cubicBezTo>
                      <a:pt x="447" y="133"/>
                      <a:pt x="411" y="128"/>
                      <a:pt x="411" y="128"/>
                    </a:cubicBezTo>
                    <a:cubicBezTo>
                      <a:pt x="400" y="131"/>
                      <a:pt x="384" y="126"/>
                      <a:pt x="379" y="136"/>
                    </a:cubicBezTo>
                    <a:cubicBezTo>
                      <a:pt x="367" y="160"/>
                      <a:pt x="390" y="179"/>
                      <a:pt x="403" y="193"/>
                    </a:cubicBezTo>
                    <a:cubicBezTo>
                      <a:pt x="419" y="190"/>
                      <a:pt x="438" y="192"/>
                      <a:pt x="452" y="184"/>
                    </a:cubicBezTo>
                    <a:cubicBezTo>
                      <a:pt x="459" y="180"/>
                      <a:pt x="460" y="168"/>
                      <a:pt x="460" y="160"/>
                    </a:cubicBezTo>
                    <a:cubicBezTo>
                      <a:pt x="460" y="42"/>
                      <a:pt x="485" y="60"/>
                      <a:pt x="428" y="38"/>
                    </a:cubicBezTo>
                    <a:cubicBezTo>
                      <a:pt x="401" y="41"/>
                      <a:pt x="372" y="38"/>
                      <a:pt x="346" y="47"/>
                    </a:cubicBezTo>
                    <a:cubicBezTo>
                      <a:pt x="334" y="51"/>
                      <a:pt x="336" y="94"/>
                      <a:pt x="346" y="111"/>
                    </a:cubicBezTo>
                    <a:cubicBezTo>
                      <a:pt x="351" y="120"/>
                      <a:pt x="363" y="122"/>
                      <a:pt x="371" y="128"/>
                    </a:cubicBezTo>
                    <a:cubicBezTo>
                      <a:pt x="396" y="122"/>
                      <a:pt x="438" y="99"/>
                      <a:pt x="395" y="71"/>
                    </a:cubicBezTo>
                    <a:cubicBezTo>
                      <a:pt x="352" y="42"/>
                      <a:pt x="292" y="58"/>
                      <a:pt x="241" y="55"/>
                    </a:cubicBezTo>
                    <a:cubicBezTo>
                      <a:pt x="274" y="20"/>
                      <a:pt x="307" y="25"/>
                      <a:pt x="322" y="71"/>
                    </a:cubicBezTo>
                    <a:cubicBezTo>
                      <a:pt x="253" y="94"/>
                      <a:pt x="289" y="28"/>
                      <a:pt x="330" y="14"/>
                    </a:cubicBezTo>
                    <a:cubicBezTo>
                      <a:pt x="346" y="19"/>
                      <a:pt x="362" y="21"/>
                      <a:pt x="371" y="38"/>
                    </a:cubicBezTo>
                    <a:cubicBezTo>
                      <a:pt x="379" y="53"/>
                      <a:pt x="387" y="87"/>
                      <a:pt x="387" y="87"/>
                    </a:cubicBezTo>
                    <a:cubicBezTo>
                      <a:pt x="390" y="122"/>
                      <a:pt x="391" y="158"/>
                      <a:pt x="395" y="193"/>
                    </a:cubicBezTo>
                    <a:cubicBezTo>
                      <a:pt x="396" y="201"/>
                      <a:pt x="395" y="213"/>
                      <a:pt x="403" y="217"/>
                    </a:cubicBezTo>
                    <a:cubicBezTo>
                      <a:pt x="411" y="221"/>
                      <a:pt x="420" y="212"/>
                      <a:pt x="428" y="209"/>
                    </a:cubicBezTo>
                    <a:cubicBezTo>
                      <a:pt x="436" y="201"/>
                      <a:pt x="446" y="194"/>
                      <a:pt x="452" y="184"/>
                    </a:cubicBezTo>
                    <a:cubicBezTo>
                      <a:pt x="471" y="155"/>
                      <a:pt x="444" y="155"/>
                      <a:pt x="484" y="168"/>
                    </a:cubicBezTo>
                    <a:cubicBezTo>
                      <a:pt x="490" y="173"/>
                      <a:pt x="497" y="177"/>
                      <a:pt x="501" y="184"/>
                    </a:cubicBezTo>
                    <a:cubicBezTo>
                      <a:pt x="509" y="199"/>
                      <a:pt x="517" y="233"/>
                      <a:pt x="517" y="233"/>
                    </a:cubicBezTo>
                    <a:cubicBezTo>
                      <a:pt x="514" y="247"/>
                      <a:pt x="519" y="264"/>
                      <a:pt x="509" y="274"/>
                    </a:cubicBezTo>
                    <a:cubicBezTo>
                      <a:pt x="497" y="286"/>
                      <a:pt x="460" y="290"/>
                      <a:pt x="460" y="290"/>
                    </a:cubicBezTo>
                    <a:cubicBezTo>
                      <a:pt x="457" y="298"/>
                      <a:pt x="446" y="308"/>
                      <a:pt x="452" y="314"/>
                    </a:cubicBezTo>
                    <a:cubicBezTo>
                      <a:pt x="464" y="326"/>
                      <a:pt x="501" y="331"/>
                      <a:pt x="501" y="331"/>
                    </a:cubicBezTo>
                    <a:cubicBezTo>
                      <a:pt x="506" y="339"/>
                      <a:pt x="513" y="346"/>
                      <a:pt x="517" y="355"/>
                    </a:cubicBezTo>
                    <a:cubicBezTo>
                      <a:pt x="524" y="371"/>
                      <a:pt x="533" y="404"/>
                      <a:pt x="533" y="404"/>
                    </a:cubicBezTo>
                    <a:cubicBezTo>
                      <a:pt x="517" y="451"/>
                      <a:pt x="477" y="439"/>
                      <a:pt x="428" y="444"/>
                    </a:cubicBezTo>
                    <a:cubicBezTo>
                      <a:pt x="437" y="529"/>
                      <a:pt x="431" y="545"/>
                      <a:pt x="476" y="477"/>
                    </a:cubicBezTo>
                    <a:cubicBezTo>
                      <a:pt x="473" y="463"/>
                      <a:pt x="480" y="443"/>
                      <a:pt x="468" y="436"/>
                    </a:cubicBezTo>
                    <a:cubicBezTo>
                      <a:pt x="457" y="430"/>
                      <a:pt x="411" y="447"/>
                      <a:pt x="395" y="452"/>
                    </a:cubicBezTo>
                    <a:cubicBezTo>
                      <a:pt x="377" y="479"/>
                      <a:pt x="330" y="525"/>
                      <a:pt x="330" y="525"/>
                    </a:cubicBezTo>
                    <a:cubicBezTo>
                      <a:pt x="311" y="582"/>
                      <a:pt x="330" y="569"/>
                      <a:pt x="290" y="582"/>
                    </a:cubicBezTo>
                    <a:cubicBezTo>
                      <a:pt x="193" y="571"/>
                      <a:pt x="197" y="583"/>
                      <a:pt x="208" y="485"/>
                    </a:cubicBezTo>
                    <a:cubicBezTo>
                      <a:pt x="220" y="516"/>
                      <a:pt x="231" y="534"/>
                      <a:pt x="208" y="574"/>
                    </a:cubicBezTo>
                    <a:cubicBezTo>
                      <a:pt x="204" y="581"/>
                      <a:pt x="192" y="570"/>
                      <a:pt x="184" y="566"/>
                    </a:cubicBezTo>
                    <a:cubicBezTo>
                      <a:pt x="175" y="562"/>
                      <a:pt x="168" y="555"/>
                      <a:pt x="160" y="550"/>
                    </a:cubicBezTo>
                    <a:cubicBezTo>
                      <a:pt x="149" y="515"/>
                      <a:pt x="160" y="489"/>
                      <a:pt x="160" y="452"/>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Text Box 26"/>
              <p:cNvSpPr txBox="1">
                <a:spLocks noChangeArrowheads="1"/>
              </p:cNvSpPr>
              <p:nvPr/>
            </p:nvSpPr>
            <p:spPr bwMode="auto">
              <a:xfrm>
                <a:off x="1207" y="1685"/>
                <a:ext cx="257" cy="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grpSp>
        <p:sp>
          <p:nvSpPr>
            <p:cNvPr id="35" name="Freeform 28"/>
            <p:cNvSpPr>
              <a:spLocks/>
            </p:cNvSpPr>
            <p:nvPr/>
          </p:nvSpPr>
          <p:spPr bwMode="auto">
            <a:xfrm rot="19528146" flipH="1">
              <a:off x="3552" y="1008"/>
              <a:ext cx="149" cy="544"/>
            </a:xfrm>
            <a:custGeom>
              <a:avLst/>
              <a:gdLst>
                <a:gd name="T0" fmla="*/ 14 w 533"/>
                <a:gd name="T1" fmla="*/ 233 h 594"/>
                <a:gd name="T2" fmla="*/ 46 w 533"/>
                <a:gd name="T3" fmla="*/ 111 h 594"/>
                <a:gd name="T4" fmla="*/ 184 w 533"/>
                <a:gd name="T5" fmla="*/ 282 h 594"/>
                <a:gd name="T6" fmla="*/ 135 w 533"/>
                <a:gd name="T7" fmla="*/ 266 h 594"/>
                <a:gd name="T8" fmla="*/ 225 w 533"/>
                <a:gd name="T9" fmla="*/ 379 h 594"/>
                <a:gd name="T10" fmla="*/ 119 w 533"/>
                <a:gd name="T11" fmla="*/ 452 h 594"/>
                <a:gd name="T12" fmla="*/ 176 w 533"/>
                <a:gd name="T13" fmla="*/ 428 h 594"/>
                <a:gd name="T14" fmla="*/ 217 w 533"/>
                <a:gd name="T15" fmla="*/ 322 h 594"/>
                <a:gd name="T16" fmla="*/ 281 w 533"/>
                <a:gd name="T17" fmla="*/ 347 h 594"/>
                <a:gd name="T18" fmla="*/ 298 w 533"/>
                <a:gd name="T19" fmla="*/ 339 h 594"/>
                <a:gd name="T20" fmla="*/ 354 w 533"/>
                <a:gd name="T21" fmla="*/ 201 h 594"/>
                <a:gd name="T22" fmla="*/ 290 w 533"/>
                <a:gd name="T23" fmla="*/ 233 h 594"/>
                <a:gd name="T24" fmla="*/ 314 w 533"/>
                <a:gd name="T25" fmla="*/ 233 h 594"/>
                <a:gd name="T26" fmla="*/ 281 w 533"/>
                <a:gd name="T27" fmla="*/ 63 h 594"/>
                <a:gd name="T28" fmla="*/ 127 w 533"/>
                <a:gd name="T29" fmla="*/ 71 h 594"/>
                <a:gd name="T30" fmla="*/ 127 w 533"/>
                <a:gd name="T31" fmla="*/ 111 h 594"/>
                <a:gd name="T32" fmla="*/ 152 w 533"/>
                <a:gd name="T33" fmla="*/ 209 h 594"/>
                <a:gd name="T34" fmla="*/ 192 w 533"/>
                <a:gd name="T35" fmla="*/ 331 h 594"/>
                <a:gd name="T36" fmla="*/ 306 w 533"/>
                <a:gd name="T37" fmla="*/ 420 h 594"/>
                <a:gd name="T38" fmla="*/ 387 w 533"/>
                <a:gd name="T39" fmla="*/ 322 h 594"/>
                <a:gd name="T40" fmla="*/ 354 w 533"/>
                <a:gd name="T41" fmla="*/ 339 h 594"/>
                <a:gd name="T42" fmla="*/ 306 w 533"/>
                <a:gd name="T43" fmla="*/ 225 h 594"/>
                <a:gd name="T44" fmla="*/ 160 w 533"/>
                <a:gd name="T45" fmla="*/ 160 h 594"/>
                <a:gd name="T46" fmla="*/ 225 w 533"/>
                <a:gd name="T47" fmla="*/ 136 h 594"/>
                <a:gd name="T48" fmla="*/ 403 w 533"/>
                <a:gd name="T49" fmla="*/ 136 h 594"/>
                <a:gd name="T50" fmla="*/ 452 w 533"/>
                <a:gd name="T51" fmla="*/ 233 h 594"/>
                <a:gd name="T52" fmla="*/ 395 w 533"/>
                <a:gd name="T53" fmla="*/ 306 h 594"/>
                <a:gd name="T54" fmla="*/ 363 w 533"/>
                <a:gd name="T55" fmla="*/ 339 h 594"/>
                <a:gd name="T56" fmla="*/ 444 w 533"/>
                <a:gd name="T57" fmla="*/ 331 h 594"/>
                <a:gd name="T58" fmla="*/ 387 w 533"/>
                <a:gd name="T59" fmla="*/ 395 h 594"/>
                <a:gd name="T60" fmla="*/ 233 w 533"/>
                <a:gd name="T61" fmla="*/ 428 h 594"/>
                <a:gd name="T62" fmla="*/ 281 w 533"/>
                <a:gd name="T63" fmla="*/ 460 h 594"/>
                <a:gd name="T64" fmla="*/ 217 w 533"/>
                <a:gd name="T65" fmla="*/ 533 h 594"/>
                <a:gd name="T66" fmla="*/ 184 w 533"/>
                <a:gd name="T67" fmla="*/ 395 h 594"/>
                <a:gd name="T68" fmla="*/ 62 w 533"/>
                <a:gd name="T69" fmla="*/ 452 h 594"/>
                <a:gd name="T70" fmla="*/ 225 w 533"/>
                <a:gd name="T71" fmla="*/ 517 h 594"/>
                <a:gd name="T72" fmla="*/ 298 w 533"/>
                <a:gd name="T73" fmla="*/ 363 h 594"/>
                <a:gd name="T74" fmla="*/ 444 w 533"/>
                <a:gd name="T75" fmla="*/ 493 h 594"/>
                <a:gd name="T76" fmla="*/ 468 w 533"/>
                <a:gd name="T77" fmla="*/ 428 h 594"/>
                <a:gd name="T78" fmla="*/ 492 w 533"/>
                <a:gd name="T79" fmla="*/ 363 h 594"/>
                <a:gd name="T80" fmla="*/ 444 w 533"/>
                <a:gd name="T81" fmla="*/ 274 h 594"/>
                <a:gd name="T82" fmla="*/ 379 w 533"/>
                <a:gd name="T83" fmla="*/ 136 h 594"/>
                <a:gd name="T84" fmla="*/ 428 w 533"/>
                <a:gd name="T85" fmla="*/ 38 h 594"/>
                <a:gd name="T86" fmla="*/ 395 w 533"/>
                <a:gd name="T87" fmla="*/ 71 h 594"/>
                <a:gd name="T88" fmla="*/ 371 w 533"/>
                <a:gd name="T89" fmla="*/ 38 h 594"/>
                <a:gd name="T90" fmla="*/ 428 w 533"/>
                <a:gd name="T91" fmla="*/ 209 h 594"/>
                <a:gd name="T92" fmla="*/ 517 w 533"/>
                <a:gd name="T93" fmla="*/ 233 h 594"/>
                <a:gd name="T94" fmla="*/ 501 w 533"/>
                <a:gd name="T95" fmla="*/ 331 h 594"/>
                <a:gd name="T96" fmla="*/ 476 w 533"/>
                <a:gd name="T97" fmla="*/ 477 h 594"/>
                <a:gd name="T98" fmla="*/ 290 w 533"/>
                <a:gd name="T99" fmla="*/ 582 h 594"/>
                <a:gd name="T100" fmla="*/ 160 w 533"/>
                <a:gd name="T101" fmla="*/ 55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3" h="594">
                  <a:moveTo>
                    <a:pt x="160" y="298"/>
                  </a:moveTo>
                  <a:cubicBezTo>
                    <a:pt x="174" y="341"/>
                    <a:pt x="157" y="319"/>
                    <a:pt x="127" y="347"/>
                  </a:cubicBezTo>
                  <a:cubicBezTo>
                    <a:pt x="94" y="344"/>
                    <a:pt x="8" y="353"/>
                    <a:pt x="6" y="322"/>
                  </a:cubicBezTo>
                  <a:cubicBezTo>
                    <a:pt x="4" y="292"/>
                    <a:pt x="0" y="259"/>
                    <a:pt x="14" y="233"/>
                  </a:cubicBezTo>
                  <a:cubicBezTo>
                    <a:pt x="15" y="232"/>
                    <a:pt x="75" y="213"/>
                    <a:pt x="87" y="209"/>
                  </a:cubicBezTo>
                  <a:cubicBezTo>
                    <a:pt x="95" y="206"/>
                    <a:pt x="111" y="201"/>
                    <a:pt x="111" y="201"/>
                  </a:cubicBezTo>
                  <a:cubicBezTo>
                    <a:pt x="141" y="170"/>
                    <a:pt x="157" y="121"/>
                    <a:pt x="103" y="103"/>
                  </a:cubicBezTo>
                  <a:cubicBezTo>
                    <a:pt x="84" y="106"/>
                    <a:pt x="63" y="103"/>
                    <a:pt x="46" y="111"/>
                  </a:cubicBezTo>
                  <a:cubicBezTo>
                    <a:pt x="1" y="131"/>
                    <a:pt x="31" y="226"/>
                    <a:pt x="62" y="257"/>
                  </a:cubicBezTo>
                  <a:cubicBezTo>
                    <a:pt x="206" y="249"/>
                    <a:pt x="216" y="282"/>
                    <a:pt x="200" y="168"/>
                  </a:cubicBezTo>
                  <a:cubicBezTo>
                    <a:pt x="187" y="171"/>
                    <a:pt x="166" y="164"/>
                    <a:pt x="160" y="176"/>
                  </a:cubicBezTo>
                  <a:cubicBezTo>
                    <a:pt x="152" y="193"/>
                    <a:pt x="179" y="266"/>
                    <a:pt x="184" y="282"/>
                  </a:cubicBezTo>
                  <a:cubicBezTo>
                    <a:pt x="187" y="290"/>
                    <a:pt x="192" y="306"/>
                    <a:pt x="192" y="306"/>
                  </a:cubicBezTo>
                  <a:cubicBezTo>
                    <a:pt x="189" y="320"/>
                    <a:pt x="195" y="338"/>
                    <a:pt x="184" y="347"/>
                  </a:cubicBezTo>
                  <a:cubicBezTo>
                    <a:pt x="168" y="360"/>
                    <a:pt x="143" y="330"/>
                    <a:pt x="135" y="322"/>
                  </a:cubicBezTo>
                  <a:cubicBezTo>
                    <a:pt x="132" y="311"/>
                    <a:pt x="118" y="278"/>
                    <a:pt x="135" y="266"/>
                  </a:cubicBezTo>
                  <a:cubicBezTo>
                    <a:pt x="149" y="256"/>
                    <a:pt x="184" y="249"/>
                    <a:pt x="184" y="249"/>
                  </a:cubicBezTo>
                  <a:cubicBezTo>
                    <a:pt x="224" y="262"/>
                    <a:pt x="206" y="249"/>
                    <a:pt x="225" y="306"/>
                  </a:cubicBezTo>
                  <a:cubicBezTo>
                    <a:pt x="228" y="314"/>
                    <a:pt x="233" y="331"/>
                    <a:pt x="233" y="331"/>
                  </a:cubicBezTo>
                  <a:cubicBezTo>
                    <a:pt x="230" y="347"/>
                    <a:pt x="239" y="370"/>
                    <a:pt x="225" y="379"/>
                  </a:cubicBezTo>
                  <a:cubicBezTo>
                    <a:pt x="212" y="387"/>
                    <a:pt x="163" y="369"/>
                    <a:pt x="144" y="363"/>
                  </a:cubicBezTo>
                  <a:cubicBezTo>
                    <a:pt x="125" y="366"/>
                    <a:pt x="104" y="363"/>
                    <a:pt x="87" y="371"/>
                  </a:cubicBezTo>
                  <a:cubicBezTo>
                    <a:pt x="79" y="375"/>
                    <a:pt x="78" y="387"/>
                    <a:pt x="79" y="395"/>
                  </a:cubicBezTo>
                  <a:cubicBezTo>
                    <a:pt x="85" y="448"/>
                    <a:pt x="85" y="441"/>
                    <a:pt x="119" y="452"/>
                  </a:cubicBezTo>
                  <a:cubicBezTo>
                    <a:pt x="193" y="444"/>
                    <a:pt x="196" y="454"/>
                    <a:pt x="217" y="395"/>
                  </a:cubicBezTo>
                  <a:cubicBezTo>
                    <a:pt x="206" y="356"/>
                    <a:pt x="206" y="332"/>
                    <a:pt x="160" y="347"/>
                  </a:cubicBezTo>
                  <a:cubicBezTo>
                    <a:pt x="142" y="374"/>
                    <a:pt x="130" y="380"/>
                    <a:pt x="152" y="420"/>
                  </a:cubicBezTo>
                  <a:cubicBezTo>
                    <a:pt x="156" y="427"/>
                    <a:pt x="168" y="424"/>
                    <a:pt x="176" y="428"/>
                  </a:cubicBezTo>
                  <a:cubicBezTo>
                    <a:pt x="185" y="432"/>
                    <a:pt x="192" y="439"/>
                    <a:pt x="200" y="444"/>
                  </a:cubicBezTo>
                  <a:cubicBezTo>
                    <a:pt x="250" y="437"/>
                    <a:pt x="270" y="443"/>
                    <a:pt x="298" y="404"/>
                  </a:cubicBezTo>
                  <a:cubicBezTo>
                    <a:pt x="295" y="366"/>
                    <a:pt x="310" y="322"/>
                    <a:pt x="290" y="290"/>
                  </a:cubicBezTo>
                  <a:cubicBezTo>
                    <a:pt x="261" y="243"/>
                    <a:pt x="225" y="310"/>
                    <a:pt x="217" y="322"/>
                  </a:cubicBezTo>
                  <a:cubicBezTo>
                    <a:pt x="231" y="365"/>
                    <a:pt x="240" y="357"/>
                    <a:pt x="281" y="347"/>
                  </a:cubicBezTo>
                  <a:cubicBezTo>
                    <a:pt x="293" y="313"/>
                    <a:pt x="314" y="266"/>
                    <a:pt x="281" y="233"/>
                  </a:cubicBezTo>
                  <a:cubicBezTo>
                    <a:pt x="264" y="216"/>
                    <a:pt x="232" y="238"/>
                    <a:pt x="208" y="241"/>
                  </a:cubicBezTo>
                  <a:cubicBezTo>
                    <a:pt x="182" y="321"/>
                    <a:pt x="231" y="314"/>
                    <a:pt x="281" y="347"/>
                  </a:cubicBezTo>
                  <a:cubicBezTo>
                    <a:pt x="349" y="334"/>
                    <a:pt x="332" y="326"/>
                    <a:pt x="322" y="257"/>
                  </a:cubicBezTo>
                  <a:cubicBezTo>
                    <a:pt x="235" y="290"/>
                    <a:pt x="301" y="361"/>
                    <a:pt x="354" y="379"/>
                  </a:cubicBezTo>
                  <a:cubicBezTo>
                    <a:pt x="359" y="375"/>
                    <a:pt x="401" y="344"/>
                    <a:pt x="363" y="331"/>
                  </a:cubicBezTo>
                  <a:cubicBezTo>
                    <a:pt x="342" y="324"/>
                    <a:pt x="320" y="336"/>
                    <a:pt x="298" y="339"/>
                  </a:cubicBezTo>
                  <a:cubicBezTo>
                    <a:pt x="266" y="369"/>
                    <a:pt x="264" y="374"/>
                    <a:pt x="273" y="420"/>
                  </a:cubicBezTo>
                  <a:cubicBezTo>
                    <a:pt x="292" y="414"/>
                    <a:pt x="308" y="412"/>
                    <a:pt x="322" y="395"/>
                  </a:cubicBezTo>
                  <a:cubicBezTo>
                    <a:pt x="335" y="380"/>
                    <a:pt x="354" y="347"/>
                    <a:pt x="354" y="347"/>
                  </a:cubicBezTo>
                  <a:cubicBezTo>
                    <a:pt x="370" y="287"/>
                    <a:pt x="372" y="295"/>
                    <a:pt x="354" y="201"/>
                  </a:cubicBezTo>
                  <a:cubicBezTo>
                    <a:pt x="349" y="175"/>
                    <a:pt x="290" y="152"/>
                    <a:pt x="290" y="152"/>
                  </a:cubicBezTo>
                  <a:cubicBezTo>
                    <a:pt x="276" y="155"/>
                    <a:pt x="261" y="152"/>
                    <a:pt x="249" y="160"/>
                  </a:cubicBezTo>
                  <a:cubicBezTo>
                    <a:pt x="234" y="170"/>
                    <a:pt x="244" y="220"/>
                    <a:pt x="249" y="225"/>
                  </a:cubicBezTo>
                  <a:cubicBezTo>
                    <a:pt x="259" y="235"/>
                    <a:pt x="276" y="230"/>
                    <a:pt x="290" y="233"/>
                  </a:cubicBezTo>
                  <a:cubicBezTo>
                    <a:pt x="309" y="230"/>
                    <a:pt x="337" y="242"/>
                    <a:pt x="346" y="225"/>
                  </a:cubicBezTo>
                  <a:cubicBezTo>
                    <a:pt x="386" y="152"/>
                    <a:pt x="349" y="148"/>
                    <a:pt x="314" y="136"/>
                  </a:cubicBezTo>
                  <a:cubicBezTo>
                    <a:pt x="305" y="139"/>
                    <a:pt x="275" y="145"/>
                    <a:pt x="273" y="160"/>
                  </a:cubicBezTo>
                  <a:cubicBezTo>
                    <a:pt x="267" y="195"/>
                    <a:pt x="285" y="223"/>
                    <a:pt x="314" y="233"/>
                  </a:cubicBezTo>
                  <a:cubicBezTo>
                    <a:pt x="325" y="230"/>
                    <a:pt x="339" y="233"/>
                    <a:pt x="346" y="225"/>
                  </a:cubicBezTo>
                  <a:cubicBezTo>
                    <a:pt x="357" y="212"/>
                    <a:pt x="363" y="176"/>
                    <a:pt x="363" y="176"/>
                  </a:cubicBezTo>
                  <a:cubicBezTo>
                    <a:pt x="358" y="135"/>
                    <a:pt x="369" y="100"/>
                    <a:pt x="330" y="79"/>
                  </a:cubicBezTo>
                  <a:cubicBezTo>
                    <a:pt x="315" y="71"/>
                    <a:pt x="281" y="63"/>
                    <a:pt x="281" y="63"/>
                  </a:cubicBezTo>
                  <a:cubicBezTo>
                    <a:pt x="260" y="66"/>
                    <a:pt x="230" y="54"/>
                    <a:pt x="217" y="71"/>
                  </a:cubicBezTo>
                  <a:cubicBezTo>
                    <a:pt x="182" y="116"/>
                    <a:pt x="226" y="137"/>
                    <a:pt x="249" y="152"/>
                  </a:cubicBezTo>
                  <a:cubicBezTo>
                    <a:pt x="292" y="123"/>
                    <a:pt x="295" y="81"/>
                    <a:pt x="241" y="63"/>
                  </a:cubicBezTo>
                  <a:cubicBezTo>
                    <a:pt x="207" y="27"/>
                    <a:pt x="146" y="14"/>
                    <a:pt x="127" y="71"/>
                  </a:cubicBezTo>
                  <a:cubicBezTo>
                    <a:pt x="135" y="126"/>
                    <a:pt x="128" y="136"/>
                    <a:pt x="176" y="152"/>
                  </a:cubicBezTo>
                  <a:cubicBezTo>
                    <a:pt x="184" y="149"/>
                    <a:pt x="200" y="152"/>
                    <a:pt x="200" y="144"/>
                  </a:cubicBezTo>
                  <a:cubicBezTo>
                    <a:pt x="200" y="134"/>
                    <a:pt x="185" y="132"/>
                    <a:pt x="176" y="128"/>
                  </a:cubicBezTo>
                  <a:cubicBezTo>
                    <a:pt x="160" y="121"/>
                    <a:pt x="127" y="111"/>
                    <a:pt x="127" y="111"/>
                  </a:cubicBezTo>
                  <a:cubicBezTo>
                    <a:pt x="119" y="114"/>
                    <a:pt x="108" y="113"/>
                    <a:pt x="103" y="120"/>
                  </a:cubicBezTo>
                  <a:cubicBezTo>
                    <a:pt x="88" y="140"/>
                    <a:pt x="98" y="208"/>
                    <a:pt x="103" y="217"/>
                  </a:cubicBezTo>
                  <a:cubicBezTo>
                    <a:pt x="108" y="227"/>
                    <a:pt x="124" y="222"/>
                    <a:pt x="135" y="225"/>
                  </a:cubicBezTo>
                  <a:cubicBezTo>
                    <a:pt x="141" y="220"/>
                    <a:pt x="159" y="212"/>
                    <a:pt x="152" y="209"/>
                  </a:cubicBezTo>
                  <a:cubicBezTo>
                    <a:pt x="142" y="204"/>
                    <a:pt x="128" y="211"/>
                    <a:pt x="119" y="217"/>
                  </a:cubicBezTo>
                  <a:cubicBezTo>
                    <a:pt x="111" y="222"/>
                    <a:pt x="108" y="233"/>
                    <a:pt x="103" y="241"/>
                  </a:cubicBezTo>
                  <a:cubicBezTo>
                    <a:pt x="90" y="283"/>
                    <a:pt x="76" y="322"/>
                    <a:pt x="127" y="339"/>
                  </a:cubicBezTo>
                  <a:cubicBezTo>
                    <a:pt x="149" y="336"/>
                    <a:pt x="173" y="342"/>
                    <a:pt x="192" y="331"/>
                  </a:cubicBezTo>
                  <a:cubicBezTo>
                    <a:pt x="222" y="314"/>
                    <a:pt x="171" y="302"/>
                    <a:pt x="160" y="298"/>
                  </a:cubicBezTo>
                  <a:cubicBezTo>
                    <a:pt x="127" y="309"/>
                    <a:pt x="122" y="323"/>
                    <a:pt x="111" y="355"/>
                  </a:cubicBezTo>
                  <a:cubicBezTo>
                    <a:pt x="126" y="447"/>
                    <a:pt x="145" y="420"/>
                    <a:pt x="249" y="428"/>
                  </a:cubicBezTo>
                  <a:cubicBezTo>
                    <a:pt x="268" y="425"/>
                    <a:pt x="289" y="428"/>
                    <a:pt x="306" y="420"/>
                  </a:cubicBezTo>
                  <a:cubicBezTo>
                    <a:pt x="348" y="401"/>
                    <a:pt x="321" y="301"/>
                    <a:pt x="298" y="266"/>
                  </a:cubicBezTo>
                  <a:cubicBezTo>
                    <a:pt x="284" y="269"/>
                    <a:pt x="265" y="263"/>
                    <a:pt x="257" y="274"/>
                  </a:cubicBezTo>
                  <a:cubicBezTo>
                    <a:pt x="229" y="315"/>
                    <a:pt x="297" y="324"/>
                    <a:pt x="314" y="331"/>
                  </a:cubicBezTo>
                  <a:cubicBezTo>
                    <a:pt x="338" y="328"/>
                    <a:pt x="373" y="342"/>
                    <a:pt x="387" y="322"/>
                  </a:cubicBezTo>
                  <a:cubicBezTo>
                    <a:pt x="439" y="244"/>
                    <a:pt x="390" y="236"/>
                    <a:pt x="354" y="225"/>
                  </a:cubicBezTo>
                  <a:cubicBezTo>
                    <a:pt x="316" y="228"/>
                    <a:pt x="271" y="210"/>
                    <a:pt x="241" y="233"/>
                  </a:cubicBezTo>
                  <a:cubicBezTo>
                    <a:pt x="222" y="248"/>
                    <a:pt x="236" y="285"/>
                    <a:pt x="249" y="306"/>
                  </a:cubicBezTo>
                  <a:cubicBezTo>
                    <a:pt x="255" y="315"/>
                    <a:pt x="342" y="336"/>
                    <a:pt x="354" y="339"/>
                  </a:cubicBezTo>
                  <a:cubicBezTo>
                    <a:pt x="368" y="336"/>
                    <a:pt x="385" y="341"/>
                    <a:pt x="395" y="331"/>
                  </a:cubicBezTo>
                  <a:cubicBezTo>
                    <a:pt x="407" y="319"/>
                    <a:pt x="411" y="282"/>
                    <a:pt x="411" y="282"/>
                  </a:cubicBezTo>
                  <a:cubicBezTo>
                    <a:pt x="404" y="215"/>
                    <a:pt x="419" y="195"/>
                    <a:pt x="363" y="176"/>
                  </a:cubicBezTo>
                  <a:cubicBezTo>
                    <a:pt x="318" y="183"/>
                    <a:pt x="289" y="175"/>
                    <a:pt x="306" y="225"/>
                  </a:cubicBezTo>
                  <a:cubicBezTo>
                    <a:pt x="330" y="222"/>
                    <a:pt x="364" y="236"/>
                    <a:pt x="379" y="217"/>
                  </a:cubicBezTo>
                  <a:cubicBezTo>
                    <a:pt x="439" y="142"/>
                    <a:pt x="293" y="102"/>
                    <a:pt x="257" y="95"/>
                  </a:cubicBezTo>
                  <a:cubicBezTo>
                    <a:pt x="233" y="98"/>
                    <a:pt x="208" y="96"/>
                    <a:pt x="184" y="103"/>
                  </a:cubicBezTo>
                  <a:cubicBezTo>
                    <a:pt x="173" y="106"/>
                    <a:pt x="144" y="154"/>
                    <a:pt x="160" y="160"/>
                  </a:cubicBezTo>
                  <a:cubicBezTo>
                    <a:pt x="191" y="171"/>
                    <a:pt x="225" y="155"/>
                    <a:pt x="257" y="152"/>
                  </a:cubicBezTo>
                  <a:cubicBezTo>
                    <a:pt x="315" y="133"/>
                    <a:pt x="297" y="150"/>
                    <a:pt x="322" y="111"/>
                  </a:cubicBezTo>
                  <a:cubicBezTo>
                    <a:pt x="311" y="0"/>
                    <a:pt x="326" y="26"/>
                    <a:pt x="217" y="14"/>
                  </a:cubicBezTo>
                  <a:cubicBezTo>
                    <a:pt x="165" y="47"/>
                    <a:pt x="178" y="106"/>
                    <a:pt x="225" y="136"/>
                  </a:cubicBezTo>
                  <a:cubicBezTo>
                    <a:pt x="242" y="162"/>
                    <a:pt x="250" y="189"/>
                    <a:pt x="298" y="152"/>
                  </a:cubicBezTo>
                  <a:cubicBezTo>
                    <a:pt x="312" y="141"/>
                    <a:pt x="309" y="119"/>
                    <a:pt x="314" y="103"/>
                  </a:cubicBezTo>
                  <a:cubicBezTo>
                    <a:pt x="317" y="95"/>
                    <a:pt x="322" y="79"/>
                    <a:pt x="322" y="79"/>
                  </a:cubicBezTo>
                  <a:cubicBezTo>
                    <a:pt x="382" y="87"/>
                    <a:pt x="386" y="83"/>
                    <a:pt x="403" y="136"/>
                  </a:cubicBezTo>
                  <a:cubicBezTo>
                    <a:pt x="390" y="201"/>
                    <a:pt x="393" y="162"/>
                    <a:pt x="354" y="201"/>
                  </a:cubicBezTo>
                  <a:cubicBezTo>
                    <a:pt x="368" y="249"/>
                    <a:pt x="353" y="230"/>
                    <a:pt x="411" y="249"/>
                  </a:cubicBezTo>
                  <a:cubicBezTo>
                    <a:pt x="419" y="252"/>
                    <a:pt x="436" y="257"/>
                    <a:pt x="436" y="257"/>
                  </a:cubicBezTo>
                  <a:cubicBezTo>
                    <a:pt x="441" y="249"/>
                    <a:pt x="448" y="242"/>
                    <a:pt x="452" y="233"/>
                  </a:cubicBezTo>
                  <a:cubicBezTo>
                    <a:pt x="459" y="217"/>
                    <a:pt x="468" y="184"/>
                    <a:pt x="468" y="184"/>
                  </a:cubicBezTo>
                  <a:cubicBezTo>
                    <a:pt x="460" y="179"/>
                    <a:pt x="454" y="169"/>
                    <a:pt x="444" y="168"/>
                  </a:cubicBezTo>
                  <a:cubicBezTo>
                    <a:pt x="422" y="166"/>
                    <a:pt x="389" y="156"/>
                    <a:pt x="379" y="176"/>
                  </a:cubicBezTo>
                  <a:cubicBezTo>
                    <a:pt x="359" y="215"/>
                    <a:pt x="368" y="272"/>
                    <a:pt x="395" y="306"/>
                  </a:cubicBezTo>
                  <a:cubicBezTo>
                    <a:pt x="406" y="320"/>
                    <a:pt x="429" y="326"/>
                    <a:pt x="444" y="331"/>
                  </a:cubicBezTo>
                  <a:cubicBezTo>
                    <a:pt x="464" y="390"/>
                    <a:pt x="464" y="363"/>
                    <a:pt x="452" y="412"/>
                  </a:cubicBezTo>
                  <a:cubicBezTo>
                    <a:pt x="415" y="405"/>
                    <a:pt x="414" y="413"/>
                    <a:pt x="395" y="387"/>
                  </a:cubicBezTo>
                  <a:cubicBezTo>
                    <a:pt x="384" y="372"/>
                    <a:pt x="363" y="339"/>
                    <a:pt x="363" y="339"/>
                  </a:cubicBezTo>
                  <a:cubicBezTo>
                    <a:pt x="366" y="309"/>
                    <a:pt x="354" y="274"/>
                    <a:pt x="371" y="249"/>
                  </a:cubicBezTo>
                  <a:cubicBezTo>
                    <a:pt x="380" y="236"/>
                    <a:pt x="407" y="246"/>
                    <a:pt x="419" y="257"/>
                  </a:cubicBezTo>
                  <a:cubicBezTo>
                    <a:pt x="432" y="268"/>
                    <a:pt x="430" y="290"/>
                    <a:pt x="436" y="306"/>
                  </a:cubicBezTo>
                  <a:cubicBezTo>
                    <a:pt x="439" y="314"/>
                    <a:pt x="444" y="331"/>
                    <a:pt x="444" y="331"/>
                  </a:cubicBezTo>
                  <a:cubicBezTo>
                    <a:pt x="430" y="401"/>
                    <a:pt x="408" y="379"/>
                    <a:pt x="330" y="387"/>
                  </a:cubicBezTo>
                  <a:cubicBezTo>
                    <a:pt x="327" y="396"/>
                    <a:pt x="301" y="443"/>
                    <a:pt x="322" y="460"/>
                  </a:cubicBezTo>
                  <a:cubicBezTo>
                    <a:pt x="331" y="467"/>
                    <a:pt x="343" y="465"/>
                    <a:pt x="354" y="468"/>
                  </a:cubicBezTo>
                  <a:cubicBezTo>
                    <a:pt x="369" y="465"/>
                    <a:pt x="471" y="459"/>
                    <a:pt x="387" y="395"/>
                  </a:cubicBezTo>
                  <a:cubicBezTo>
                    <a:pt x="370" y="382"/>
                    <a:pt x="344" y="401"/>
                    <a:pt x="322" y="404"/>
                  </a:cubicBezTo>
                  <a:cubicBezTo>
                    <a:pt x="292" y="434"/>
                    <a:pt x="263" y="473"/>
                    <a:pt x="322" y="493"/>
                  </a:cubicBezTo>
                  <a:cubicBezTo>
                    <a:pt x="366" y="478"/>
                    <a:pt x="369" y="436"/>
                    <a:pt x="322" y="420"/>
                  </a:cubicBezTo>
                  <a:cubicBezTo>
                    <a:pt x="292" y="423"/>
                    <a:pt x="261" y="419"/>
                    <a:pt x="233" y="428"/>
                  </a:cubicBezTo>
                  <a:cubicBezTo>
                    <a:pt x="207" y="436"/>
                    <a:pt x="200" y="501"/>
                    <a:pt x="200" y="501"/>
                  </a:cubicBezTo>
                  <a:cubicBezTo>
                    <a:pt x="206" y="509"/>
                    <a:pt x="209" y="520"/>
                    <a:pt x="217" y="525"/>
                  </a:cubicBezTo>
                  <a:cubicBezTo>
                    <a:pt x="231" y="534"/>
                    <a:pt x="265" y="541"/>
                    <a:pt x="265" y="541"/>
                  </a:cubicBezTo>
                  <a:cubicBezTo>
                    <a:pt x="280" y="519"/>
                    <a:pt x="305" y="488"/>
                    <a:pt x="281" y="460"/>
                  </a:cubicBezTo>
                  <a:cubicBezTo>
                    <a:pt x="268" y="446"/>
                    <a:pt x="233" y="428"/>
                    <a:pt x="233" y="428"/>
                  </a:cubicBezTo>
                  <a:cubicBezTo>
                    <a:pt x="197" y="432"/>
                    <a:pt x="144" y="412"/>
                    <a:pt x="144" y="460"/>
                  </a:cubicBezTo>
                  <a:cubicBezTo>
                    <a:pt x="144" y="473"/>
                    <a:pt x="154" y="509"/>
                    <a:pt x="168" y="517"/>
                  </a:cubicBezTo>
                  <a:cubicBezTo>
                    <a:pt x="183" y="526"/>
                    <a:pt x="217" y="533"/>
                    <a:pt x="217" y="533"/>
                  </a:cubicBezTo>
                  <a:cubicBezTo>
                    <a:pt x="257" y="520"/>
                    <a:pt x="251" y="500"/>
                    <a:pt x="241" y="460"/>
                  </a:cubicBezTo>
                  <a:cubicBezTo>
                    <a:pt x="239" y="452"/>
                    <a:pt x="238" y="443"/>
                    <a:pt x="233" y="436"/>
                  </a:cubicBezTo>
                  <a:cubicBezTo>
                    <a:pt x="227" y="428"/>
                    <a:pt x="216" y="426"/>
                    <a:pt x="208" y="420"/>
                  </a:cubicBezTo>
                  <a:cubicBezTo>
                    <a:pt x="199" y="413"/>
                    <a:pt x="194" y="402"/>
                    <a:pt x="184" y="395"/>
                  </a:cubicBezTo>
                  <a:cubicBezTo>
                    <a:pt x="177" y="390"/>
                    <a:pt x="167" y="391"/>
                    <a:pt x="160" y="387"/>
                  </a:cubicBezTo>
                  <a:cubicBezTo>
                    <a:pt x="129" y="370"/>
                    <a:pt x="92" y="350"/>
                    <a:pt x="62" y="331"/>
                  </a:cubicBezTo>
                  <a:cubicBezTo>
                    <a:pt x="51" y="334"/>
                    <a:pt x="32" y="328"/>
                    <a:pt x="30" y="339"/>
                  </a:cubicBezTo>
                  <a:cubicBezTo>
                    <a:pt x="8" y="442"/>
                    <a:pt x="12" y="435"/>
                    <a:pt x="62" y="452"/>
                  </a:cubicBezTo>
                  <a:cubicBezTo>
                    <a:pt x="84" y="449"/>
                    <a:pt x="108" y="455"/>
                    <a:pt x="127" y="444"/>
                  </a:cubicBezTo>
                  <a:cubicBezTo>
                    <a:pt x="135" y="439"/>
                    <a:pt x="112" y="426"/>
                    <a:pt x="103" y="428"/>
                  </a:cubicBezTo>
                  <a:cubicBezTo>
                    <a:pt x="95" y="430"/>
                    <a:pt x="98" y="444"/>
                    <a:pt x="95" y="452"/>
                  </a:cubicBezTo>
                  <a:cubicBezTo>
                    <a:pt x="108" y="555"/>
                    <a:pt x="109" y="526"/>
                    <a:pt x="225" y="517"/>
                  </a:cubicBezTo>
                  <a:cubicBezTo>
                    <a:pt x="230" y="501"/>
                    <a:pt x="238" y="485"/>
                    <a:pt x="241" y="468"/>
                  </a:cubicBezTo>
                  <a:cubicBezTo>
                    <a:pt x="244" y="452"/>
                    <a:pt x="240" y="433"/>
                    <a:pt x="249" y="420"/>
                  </a:cubicBezTo>
                  <a:cubicBezTo>
                    <a:pt x="255" y="411"/>
                    <a:pt x="270" y="415"/>
                    <a:pt x="281" y="412"/>
                  </a:cubicBezTo>
                  <a:cubicBezTo>
                    <a:pt x="287" y="396"/>
                    <a:pt x="292" y="379"/>
                    <a:pt x="298" y="363"/>
                  </a:cubicBezTo>
                  <a:cubicBezTo>
                    <a:pt x="311" y="326"/>
                    <a:pt x="308" y="327"/>
                    <a:pt x="298" y="387"/>
                  </a:cubicBezTo>
                  <a:cubicBezTo>
                    <a:pt x="303" y="488"/>
                    <a:pt x="260" y="594"/>
                    <a:pt x="363" y="574"/>
                  </a:cubicBezTo>
                  <a:cubicBezTo>
                    <a:pt x="391" y="532"/>
                    <a:pt x="387" y="523"/>
                    <a:pt x="379" y="468"/>
                  </a:cubicBezTo>
                  <a:cubicBezTo>
                    <a:pt x="328" y="522"/>
                    <a:pt x="433" y="495"/>
                    <a:pt x="444" y="493"/>
                  </a:cubicBezTo>
                  <a:cubicBezTo>
                    <a:pt x="457" y="451"/>
                    <a:pt x="469" y="420"/>
                    <a:pt x="419" y="404"/>
                  </a:cubicBezTo>
                  <a:cubicBezTo>
                    <a:pt x="408" y="407"/>
                    <a:pt x="394" y="403"/>
                    <a:pt x="387" y="412"/>
                  </a:cubicBezTo>
                  <a:cubicBezTo>
                    <a:pt x="382" y="419"/>
                    <a:pt x="387" y="434"/>
                    <a:pt x="395" y="436"/>
                  </a:cubicBezTo>
                  <a:cubicBezTo>
                    <a:pt x="419" y="441"/>
                    <a:pt x="444" y="431"/>
                    <a:pt x="468" y="428"/>
                  </a:cubicBezTo>
                  <a:cubicBezTo>
                    <a:pt x="517" y="354"/>
                    <a:pt x="489" y="315"/>
                    <a:pt x="419" y="298"/>
                  </a:cubicBezTo>
                  <a:cubicBezTo>
                    <a:pt x="406" y="301"/>
                    <a:pt x="388" y="296"/>
                    <a:pt x="379" y="306"/>
                  </a:cubicBezTo>
                  <a:cubicBezTo>
                    <a:pt x="363" y="322"/>
                    <a:pt x="409" y="346"/>
                    <a:pt x="411" y="347"/>
                  </a:cubicBezTo>
                  <a:cubicBezTo>
                    <a:pt x="433" y="358"/>
                    <a:pt x="473" y="360"/>
                    <a:pt x="492" y="363"/>
                  </a:cubicBezTo>
                  <a:cubicBezTo>
                    <a:pt x="506" y="326"/>
                    <a:pt x="513" y="318"/>
                    <a:pt x="492" y="266"/>
                  </a:cubicBezTo>
                  <a:cubicBezTo>
                    <a:pt x="490" y="262"/>
                    <a:pt x="449" y="252"/>
                    <a:pt x="436" y="249"/>
                  </a:cubicBezTo>
                  <a:cubicBezTo>
                    <a:pt x="428" y="250"/>
                    <a:pt x="323" y="258"/>
                    <a:pt x="395" y="282"/>
                  </a:cubicBezTo>
                  <a:cubicBezTo>
                    <a:pt x="411" y="279"/>
                    <a:pt x="432" y="285"/>
                    <a:pt x="444" y="274"/>
                  </a:cubicBezTo>
                  <a:cubicBezTo>
                    <a:pt x="457" y="263"/>
                    <a:pt x="460" y="225"/>
                    <a:pt x="460" y="225"/>
                  </a:cubicBezTo>
                  <a:cubicBezTo>
                    <a:pt x="462" y="215"/>
                    <a:pt x="477" y="159"/>
                    <a:pt x="460" y="144"/>
                  </a:cubicBezTo>
                  <a:cubicBezTo>
                    <a:pt x="447" y="133"/>
                    <a:pt x="411" y="128"/>
                    <a:pt x="411" y="128"/>
                  </a:cubicBezTo>
                  <a:cubicBezTo>
                    <a:pt x="400" y="131"/>
                    <a:pt x="384" y="126"/>
                    <a:pt x="379" y="136"/>
                  </a:cubicBezTo>
                  <a:cubicBezTo>
                    <a:pt x="367" y="160"/>
                    <a:pt x="390" y="179"/>
                    <a:pt x="403" y="193"/>
                  </a:cubicBezTo>
                  <a:cubicBezTo>
                    <a:pt x="419" y="190"/>
                    <a:pt x="438" y="192"/>
                    <a:pt x="452" y="184"/>
                  </a:cubicBezTo>
                  <a:cubicBezTo>
                    <a:pt x="459" y="180"/>
                    <a:pt x="460" y="168"/>
                    <a:pt x="460" y="160"/>
                  </a:cubicBezTo>
                  <a:cubicBezTo>
                    <a:pt x="460" y="42"/>
                    <a:pt x="485" y="60"/>
                    <a:pt x="428" y="38"/>
                  </a:cubicBezTo>
                  <a:cubicBezTo>
                    <a:pt x="401" y="41"/>
                    <a:pt x="372" y="38"/>
                    <a:pt x="346" y="47"/>
                  </a:cubicBezTo>
                  <a:cubicBezTo>
                    <a:pt x="334" y="51"/>
                    <a:pt x="336" y="94"/>
                    <a:pt x="346" y="111"/>
                  </a:cubicBezTo>
                  <a:cubicBezTo>
                    <a:pt x="351" y="120"/>
                    <a:pt x="363" y="122"/>
                    <a:pt x="371" y="128"/>
                  </a:cubicBezTo>
                  <a:cubicBezTo>
                    <a:pt x="396" y="122"/>
                    <a:pt x="438" y="99"/>
                    <a:pt x="395" y="71"/>
                  </a:cubicBezTo>
                  <a:cubicBezTo>
                    <a:pt x="352" y="42"/>
                    <a:pt x="292" y="58"/>
                    <a:pt x="241" y="55"/>
                  </a:cubicBezTo>
                  <a:cubicBezTo>
                    <a:pt x="274" y="20"/>
                    <a:pt x="307" y="25"/>
                    <a:pt x="322" y="71"/>
                  </a:cubicBezTo>
                  <a:cubicBezTo>
                    <a:pt x="253" y="94"/>
                    <a:pt x="289" y="28"/>
                    <a:pt x="330" y="14"/>
                  </a:cubicBezTo>
                  <a:cubicBezTo>
                    <a:pt x="346" y="19"/>
                    <a:pt x="362" y="21"/>
                    <a:pt x="371" y="38"/>
                  </a:cubicBezTo>
                  <a:cubicBezTo>
                    <a:pt x="379" y="53"/>
                    <a:pt x="387" y="87"/>
                    <a:pt x="387" y="87"/>
                  </a:cubicBezTo>
                  <a:cubicBezTo>
                    <a:pt x="390" y="122"/>
                    <a:pt x="391" y="158"/>
                    <a:pt x="395" y="193"/>
                  </a:cubicBezTo>
                  <a:cubicBezTo>
                    <a:pt x="396" y="201"/>
                    <a:pt x="395" y="213"/>
                    <a:pt x="403" y="217"/>
                  </a:cubicBezTo>
                  <a:cubicBezTo>
                    <a:pt x="411" y="221"/>
                    <a:pt x="420" y="212"/>
                    <a:pt x="428" y="209"/>
                  </a:cubicBezTo>
                  <a:cubicBezTo>
                    <a:pt x="436" y="201"/>
                    <a:pt x="446" y="194"/>
                    <a:pt x="452" y="184"/>
                  </a:cubicBezTo>
                  <a:cubicBezTo>
                    <a:pt x="471" y="155"/>
                    <a:pt x="444" y="155"/>
                    <a:pt x="484" y="168"/>
                  </a:cubicBezTo>
                  <a:cubicBezTo>
                    <a:pt x="490" y="173"/>
                    <a:pt x="497" y="177"/>
                    <a:pt x="501" y="184"/>
                  </a:cubicBezTo>
                  <a:cubicBezTo>
                    <a:pt x="509" y="199"/>
                    <a:pt x="517" y="233"/>
                    <a:pt x="517" y="233"/>
                  </a:cubicBezTo>
                  <a:cubicBezTo>
                    <a:pt x="514" y="247"/>
                    <a:pt x="519" y="264"/>
                    <a:pt x="509" y="274"/>
                  </a:cubicBezTo>
                  <a:cubicBezTo>
                    <a:pt x="497" y="286"/>
                    <a:pt x="460" y="290"/>
                    <a:pt x="460" y="290"/>
                  </a:cubicBezTo>
                  <a:cubicBezTo>
                    <a:pt x="457" y="298"/>
                    <a:pt x="446" y="308"/>
                    <a:pt x="452" y="314"/>
                  </a:cubicBezTo>
                  <a:cubicBezTo>
                    <a:pt x="464" y="326"/>
                    <a:pt x="501" y="331"/>
                    <a:pt x="501" y="331"/>
                  </a:cubicBezTo>
                  <a:cubicBezTo>
                    <a:pt x="506" y="339"/>
                    <a:pt x="513" y="346"/>
                    <a:pt x="517" y="355"/>
                  </a:cubicBezTo>
                  <a:cubicBezTo>
                    <a:pt x="524" y="371"/>
                    <a:pt x="533" y="404"/>
                    <a:pt x="533" y="404"/>
                  </a:cubicBezTo>
                  <a:cubicBezTo>
                    <a:pt x="517" y="451"/>
                    <a:pt x="477" y="439"/>
                    <a:pt x="428" y="444"/>
                  </a:cubicBezTo>
                  <a:cubicBezTo>
                    <a:pt x="437" y="529"/>
                    <a:pt x="431" y="545"/>
                    <a:pt x="476" y="477"/>
                  </a:cubicBezTo>
                  <a:cubicBezTo>
                    <a:pt x="473" y="463"/>
                    <a:pt x="480" y="443"/>
                    <a:pt x="468" y="436"/>
                  </a:cubicBezTo>
                  <a:cubicBezTo>
                    <a:pt x="457" y="430"/>
                    <a:pt x="411" y="447"/>
                    <a:pt x="395" y="452"/>
                  </a:cubicBezTo>
                  <a:cubicBezTo>
                    <a:pt x="377" y="479"/>
                    <a:pt x="330" y="525"/>
                    <a:pt x="330" y="525"/>
                  </a:cubicBezTo>
                  <a:cubicBezTo>
                    <a:pt x="311" y="582"/>
                    <a:pt x="330" y="569"/>
                    <a:pt x="290" y="582"/>
                  </a:cubicBezTo>
                  <a:cubicBezTo>
                    <a:pt x="193" y="571"/>
                    <a:pt x="197" y="583"/>
                    <a:pt x="208" y="485"/>
                  </a:cubicBezTo>
                  <a:cubicBezTo>
                    <a:pt x="220" y="516"/>
                    <a:pt x="231" y="534"/>
                    <a:pt x="208" y="574"/>
                  </a:cubicBezTo>
                  <a:cubicBezTo>
                    <a:pt x="204" y="581"/>
                    <a:pt x="192" y="570"/>
                    <a:pt x="184" y="566"/>
                  </a:cubicBezTo>
                  <a:cubicBezTo>
                    <a:pt x="175" y="562"/>
                    <a:pt x="168" y="555"/>
                    <a:pt x="160" y="550"/>
                  </a:cubicBezTo>
                  <a:cubicBezTo>
                    <a:pt x="149" y="515"/>
                    <a:pt x="160" y="489"/>
                    <a:pt x="160" y="452"/>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0" name="Group 65"/>
          <p:cNvGrpSpPr>
            <a:grpSpLocks/>
          </p:cNvGrpSpPr>
          <p:nvPr/>
        </p:nvGrpSpPr>
        <p:grpSpPr bwMode="auto">
          <a:xfrm>
            <a:off x="838200" y="4648200"/>
            <a:ext cx="7239000" cy="1295400"/>
            <a:chOff x="528" y="2928"/>
            <a:chExt cx="4560" cy="816"/>
          </a:xfrm>
        </p:grpSpPr>
        <p:grpSp>
          <p:nvGrpSpPr>
            <p:cNvPr id="41" name="Group 59"/>
            <p:cNvGrpSpPr>
              <a:grpSpLocks/>
            </p:cNvGrpSpPr>
            <p:nvPr/>
          </p:nvGrpSpPr>
          <p:grpSpPr bwMode="auto">
            <a:xfrm>
              <a:off x="528" y="2928"/>
              <a:ext cx="2544" cy="816"/>
              <a:chOff x="696" y="3211"/>
              <a:chExt cx="2544" cy="816"/>
            </a:xfrm>
          </p:grpSpPr>
          <p:sp>
            <p:nvSpPr>
              <p:cNvPr id="43" name="AutoShape 50"/>
              <p:cNvSpPr>
                <a:spLocks noChangeArrowheads="1"/>
              </p:cNvSpPr>
              <p:nvPr/>
            </p:nvSpPr>
            <p:spPr bwMode="auto">
              <a:xfrm>
                <a:off x="696" y="3211"/>
                <a:ext cx="2544" cy="816"/>
              </a:xfrm>
              <a:prstGeom prst="rightArrowCallout">
                <a:avLst>
                  <a:gd name="adj1" fmla="val 18296"/>
                  <a:gd name="adj2" fmla="val 18296"/>
                  <a:gd name="adj3" fmla="val 51961"/>
                  <a:gd name="adj4" fmla="val 72838"/>
                </a:avLst>
              </a:prstGeom>
              <a:solidFill>
                <a:srgbClr val="33CCCC"/>
              </a:solidFill>
              <a:ln>
                <a:noFill/>
              </a:ln>
              <a:effectLst/>
              <a:extLst>
                <a:ext uri="{91240B29-F687-4F45-9708-019B960494DF}">
                  <a14:hiddenLine xmlns:a14="http://schemas.microsoft.com/office/drawing/2010/main" w="9525">
                    <a:solidFill>
                      <a:srgbClr val="00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a:p>
            </p:txBody>
          </p:sp>
          <p:sp>
            <p:nvSpPr>
              <p:cNvPr id="44" name="Text Box 51"/>
              <p:cNvSpPr txBox="1">
                <a:spLocks noChangeArrowheads="1"/>
              </p:cNvSpPr>
              <p:nvPr/>
            </p:nvSpPr>
            <p:spPr bwMode="auto">
              <a:xfrm>
                <a:off x="768" y="3312"/>
                <a:ext cx="188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b="1"/>
                  <a:t>・電荷が大きい</a:t>
                </a:r>
              </a:p>
              <a:p>
                <a:r>
                  <a:rPr lang="ja-JP" altLang="en-US" sz="2000" b="1"/>
                  <a:t>・網の目を通りやすい形</a:t>
                </a:r>
              </a:p>
              <a:p>
                <a:r>
                  <a:rPr lang="ja-JP" altLang="en-US" sz="2000" b="1"/>
                  <a:t>・分子量が小さい</a:t>
                </a:r>
              </a:p>
            </p:txBody>
          </p:sp>
        </p:grpSp>
        <p:sp>
          <p:nvSpPr>
            <p:cNvPr id="42" name="Text Box 52"/>
            <p:cNvSpPr txBox="1">
              <a:spLocks noChangeArrowheads="1"/>
            </p:cNvSpPr>
            <p:nvPr/>
          </p:nvSpPr>
          <p:spPr bwMode="auto">
            <a:xfrm>
              <a:off x="3072" y="3192"/>
              <a:ext cx="20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dirty="0">
                  <a:solidFill>
                    <a:srgbClr val="FF0000"/>
                  </a:solidFill>
                </a:rPr>
                <a:t>分子の移動度が大きい</a:t>
              </a:r>
            </a:p>
          </p:txBody>
        </p:sp>
      </p:grpSp>
      <p:grpSp>
        <p:nvGrpSpPr>
          <p:cNvPr id="45" name="Group 64"/>
          <p:cNvGrpSpPr>
            <a:grpSpLocks/>
          </p:cNvGrpSpPr>
          <p:nvPr/>
        </p:nvGrpSpPr>
        <p:grpSpPr bwMode="auto">
          <a:xfrm>
            <a:off x="838200" y="5562600"/>
            <a:ext cx="7640638" cy="1006475"/>
            <a:chOff x="528" y="3504"/>
            <a:chExt cx="4813" cy="634"/>
          </a:xfrm>
        </p:grpSpPr>
        <p:sp>
          <p:nvSpPr>
            <p:cNvPr id="46" name="Text Box 60"/>
            <p:cNvSpPr txBox="1">
              <a:spLocks noChangeArrowheads="1"/>
            </p:cNvSpPr>
            <p:nvPr/>
          </p:nvSpPr>
          <p:spPr bwMode="auto">
            <a:xfrm>
              <a:off x="528" y="3888"/>
              <a:ext cx="4813" cy="2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b="1"/>
                <a:t>タンパク分子の</a:t>
              </a:r>
              <a:r>
                <a:rPr lang="ja-JP" altLang="en-US" sz="2000" b="1">
                  <a:solidFill>
                    <a:srgbClr val="FF0000"/>
                  </a:solidFill>
                </a:rPr>
                <a:t>電荷と形を一定</a:t>
              </a:r>
              <a:r>
                <a:rPr lang="ja-JP" altLang="en-US" sz="2000" b="1"/>
                <a:t>にすれば</a:t>
              </a:r>
              <a:r>
                <a:rPr lang="ja-JP" altLang="en-US" sz="2000" b="1">
                  <a:solidFill>
                    <a:srgbClr val="FF0000"/>
                  </a:solidFill>
                </a:rPr>
                <a:t>分子量に応じた分離</a:t>
              </a:r>
              <a:r>
                <a:rPr lang="ja-JP" altLang="en-US" sz="2000" b="1"/>
                <a:t>ができる</a:t>
              </a:r>
            </a:p>
          </p:txBody>
        </p:sp>
        <p:sp>
          <p:nvSpPr>
            <p:cNvPr id="47" name="AutoShape 63"/>
            <p:cNvSpPr>
              <a:spLocks noChangeArrowheads="1"/>
            </p:cNvSpPr>
            <p:nvPr/>
          </p:nvSpPr>
          <p:spPr bwMode="auto">
            <a:xfrm>
              <a:off x="3792" y="3504"/>
              <a:ext cx="498" cy="336"/>
            </a:xfrm>
            <a:prstGeom prst="downArrow">
              <a:avLst>
                <a:gd name="adj1" fmla="val 50000"/>
                <a:gd name="adj2" fmla="val 25000"/>
              </a:avLst>
            </a:prstGeom>
            <a:gradFill rotWithShape="0">
              <a:gsLst>
                <a:gs pos="0">
                  <a:srgbClr val="33CCCC">
                    <a:gamma/>
                    <a:tint val="39216"/>
                    <a:invGamma/>
                  </a:srgbClr>
                </a:gs>
                <a:gs pos="100000">
                  <a:srgbClr val="33CC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grpSp>
      <p:sp>
        <p:nvSpPr>
          <p:cNvPr id="48" name="Line 67"/>
          <p:cNvSpPr>
            <a:spLocks noChangeShapeType="1"/>
          </p:cNvSpPr>
          <p:nvPr/>
        </p:nvSpPr>
        <p:spPr bwMode="auto">
          <a:xfrm>
            <a:off x="5791200" y="1066800"/>
            <a:ext cx="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68"/>
          <p:cNvSpPr>
            <a:spLocks noChangeShapeType="1"/>
          </p:cNvSpPr>
          <p:nvPr/>
        </p:nvSpPr>
        <p:spPr bwMode="auto">
          <a:xfrm>
            <a:off x="4648200" y="1066800"/>
            <a:ext cx="0" cy="762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69"/>
          <p:cNvSpPr>
            <a:spLocks noChangeShapeType="1"/>
          </p:cNvSpPr>
          <p:nvPr/>
        </p:nvSpPr>
        <p:spPr bwMode="auto">
          <a:xfrm>
            <a:off x="3429000" y="1066800"/>
            <a:ext cx="0" cy="685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Rectangle 71"/>
          <p:cNvSpPr>
            <a:spLocks noChangeArrowheads="1"/>
          </p:cNvSpPr>
          <p:nvPr/>
        </p:nvSpPr>
        <p:spPr bwMode="auto">
          <a:xfrm>
            <a:off x="457200" y="2133600"/>
            <a:ext cx="1468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t>網の目状の支持体</a:t>
            </a:r>
          </a:p>
          <a:p>
            <a:r>
              <a:rPr lang="ja-JP" altLang="en-US" sz="1200"/>
              <a:t>（ポリアクリルアミド）</a:t>
            </a:r>
          </a:p>
        </p:txBody>
      </p:sp>
      <p:sp>
        <p:nvSpPr>
          <p:cNvPr id="52" name="Rectangle 72"/>
          <p:cNvSpPr txBox="1">
            <a:spLocks noChangeArrowheads="1"/>
          </p:cNvSpPr>
          <p:nvPr/>
        </p:nvSpPr>
        <p:spPr>
          <a:xfrm>
            <a:off x="2895600" y="381000"/>
            <a:ext cx="3276600" cy="533400"/>
          </a:xfrm>
          <a:prstGeom prst="rect">
            <a:avLst/>
          </a:prstGeom>
          <a:ln w="28575">
            <a:solidFill>
              <a:srgbClr val="FF0000"/>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smtClean="0"/>
              <a:t>分子ふるい効果とは・・・</a:t>
            </a:r>
            <a:endParaRPr lang="ja-JP" altLang="en-US" sz="2400" b="1"/>
          </a:p>
        </p:txBody>
      </p:sp>
    </p:spTree>
    <p:extLst>
      <p:ext uri="{BB962C8B-B14F-4D97-AF65-F5344CB8AC3E}">
        <p14:creationId xmlns:p14="http://schemas.microsoft.com/office/powerpoint/2010/main" val="38288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linds(horizont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4"/>
          <p:cNvSpPr>
            <a:spLocks noChangeArrowheads="1"/>
          </p:cNvSpPr>
          <p:nvPr/>
        </p:nvSpPr>
        <p:spPr bwMode="auto">
          <a:xfrm>
            <a:off x="1295400" y="1371600"/>
            <a:ext cx="3505200" cy="44196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 name="Rectangle 2"/>
          <p:cNvSpPr txBox="1">
            <a:spLocks noChangeArrowheads="1"/>
          </p:cNvSpPr>
          <p:nvPr/>
        </p:nvSpPr>
        <p:spPr>
          <a:xfrm>
            <a:off x="2590800" y="533400"/>
            <a:ext cx="4191000" cy="457200"/>
          </a:xfrm>
          <a:prstGeom prst="rect">
            <a:avLst/>
          </a:prstGeom>
          <a:ln w="28575">
            <a:solidFill>
              <a:srgbClr val="FF0000"/>
            </a:solidFill>
            <a:miter lim="800000"/>
            <a:headEnd/>
            <a:tailEnd/>
          </a:ln>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smtClean="0"/>
              <a:t>SDS-PAGE</a:t>
            </a:r>
            <a:r>
              <a:rPr lang="ja-JP" altLang="en-US" sz="2800" smtClean="0"/>
              <a:t>の模式図</a:t>
            </a:r>
            <a:endParaRPr lang="ja-JP" altLang="en-US" sz="2800"/>
          </a:p>
        </p:txBody>
      </p:sp>
      <p:sp>
        <p:nvSpPr>
          <p:cNvPr id="25" name="Rectangle 4"/>
          <p:cNvSpPr>
            <a:spLocks noChangeArrowheads="1"/>
          </p:cNvSpPr>
          <p:nvPr/>
        </p:nvSpPr>
        <p:spPr bwMode="auto">
          <a:xfrm>
            <a:off x="1600200" y="1752600"/>
            <a:ext cx="2895600" cy="3810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Line 6"/>
          <p:cNvSpPr>
            <a:spLocks noChangeShapeType="1"/>
          </p:cNvSpPr>
          <p:nvPr/>
        </p:nvSpPr>
        <p:spPr bwMode="auto">
          <a:xfrm>
            <a:off x="1600200" y="36576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Rectangle 5"/>
          <p:cNvSpPr>
            <a:spLocks noChangeArrowheads="1"/>
          </p:cNvSpPr>
          <p:nvPr/>
        </p:nvSpPr>
        <p:spPr bwMode="auto">
          <a:xfrm>
            <a:off x="1828800" y="3200400"/>
            <a:ext cx="2362200" cy="1600200"/>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 name="Text Box 33"/>
          <p:cNvSpPr txBox="1">
            <a:spLocks noChangeArrowheads="1"/>
          </p:cNvSpPr>
          <p:nvPr/>
        </p:nvSpPr>
        <p:spPr bwMode="auto">
          <a:xfrm>
            <a:off x="2057400" y="5867400"/>
            <a:ext cx="1989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t>Laemmli</a:t>
            </a:r>
            <a:r>
              <a:rPr lang="ja-JP" altLang="en-US" sz="1600" b="1"/>
              <a:t>法の溶液系</a:t>
            </a:r>
          </a:p>
        </p:txBody>
      </p:sp>
      <p:sp>
        <p:nvSpPr>
          <p:cNvPr id="29" name="Rectangle 35"/>
          <p:cNvSpPr>
            <a:spLocks noChangeArrowheads="1"/>
          </p:cNvSpPr>
          <p:nvPr/>
        </p:nvSpPr>
        <p:spPr bwMode="auto">
          <a:xfrm>
            <a:off x="1828800" y="2590800"/>
            <a:ext cx="2362200" cy="609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 name="Rectangle 36"/>
          <p:cNvSpPr>
            <a:spLocks noChangeArrowheads="1"/>
          </p:cNvSpPr>
          <p:nvPr/>
        </p:nvSpPr>
        <p:spPr bwMode="auto">
          <a:xfrm>
            <a:off x="2108200" y="2590800"/>
            <a:ext cx="1524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 name="Rectangle 37"/>
          <p:cNvSpPr>
            <a:spLocks noChangeArrowheads="1"/>
          </p:cNvSpPr>
          <p:nvPr/>
        </p:nvSpPr>
        <p:spPr bwMode="auto">
          <a:xfrm>
            <a:off x="2501900" y="2590800"/>
            <a:ext cx="1524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 name="Rectangle 38"/>
          <p:cNvSpPr>
            <a:spLocks noChangeArrowheads="1"/>
          </p:cNvSpPr>
          <p:nvPr/>
        </p:nvSpPr>
        <p:spPr bwMode="auto">
          <a:xfrm>
            <a:off x="2906713" y="2589213"/>
            <a:ext cx="1524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 name="Rectangle 39"/>
          <p:cNvSpPr>
            <a:spLocks noChangeArrowheads="1"/>
          </p:cNvSpPr>
          <p:nvPr/>
        </p:nvSpPr>
        <p:spPr bwMode="auto">
          <a:xfrm>
            <a:off x="3313113" y="2590800"/>
            <a:ext cx="1524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 name="Rectangle 40"/>
          <p:cNvSpPr>
            <a:spLocks noChangeArrowheads="1"/>
          </p:cNvSpPr>
          <p:nvPr/>
        </p:nvSpPr>
        <p:spPr bwMode="auto">
          <a:xfrm>
            <a:off x="3732213" y="2590800"/>
            <a:ext cx="1524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 name="Text Box 41"/>
          <p:cNvSpPr txBox="1">
            <a:spLocks noChangeArrowheads="1"/>
          </p:cNvSpPr>
          <p:nvPr/>
        </p:nvSpPr>
        <p:spPr bwMode="auto">
          <a:xfrm>
            <a:off x="6019800" y="1905000"/>
            <a:ext cx="24717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a:t>上部泳動用緩衝液：</a:t>
            </a:r>
          </a:p>
          <a:p>
            <a:r>
              <a:rPr lang="ja-JP" altLang="en-US" sz="1600"/>
              <a:t>　</a:t>
            </a:r>
            <a:r>
              <a:rPr lang="en-US" altLang="ja-JP" sz="1600"/>
              <a:t>Tris-Glycine-SDS(pH8.3</a:t>
            </a:r>
            <a:r>
              <a:rPr lang="ja-JP" altLang="en-US" sz="1600"/>
              <a:t>）</a:t>
            </a:r>
          </a:p>
        </p:txBody>
      </p:sp>
      <p:sp>
        <p:nvSpPr>
          <p:cNvPr id="36" name="Text Box 42"/>
          <p:cNvSpPr txBox="1">
            <a:spLocks noChangeArrowheads="1"/>
          </p:cNvSpPr>
          <p:nvPr/>
        </p:nvSpPr>
        <p:spPr bwMode="auto">
          <a:xfrm>
            <a:off x="6019800" y="2667000"/>
            <a:ext cx="2181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a:t>濃縮ゲル：</a:t>
            </a:r>
          </a:p>
          <a:p>
            <a:r>
              <a:rPr lang="ja-JP" altLang="en-US" sz="1600"/>
              <a:t>　</a:t>
            </a:r>
            <a:r>
              <a:rPr lang="en-US" altLang="ja-JP" sz="1600"/>
              <a:t>Tris-HCl</a:t>
            </a:r>
            <a:r>
              <a:rPr lang="ja-JP" altLang="en-US" sz="1600"/>
              <a:t>（</a:t>
            </a:r>
            <a:r>
              <a:rPr lang="en-US" altLang="ja-JP" sz="1600"/>
              <a:t>pH6.8</a:t>
            </a:r>
            <a:r>
              <a:rPr lang="ja-JP" altLang="en-US" sz="1600"/>
              <a:t>）</a:t>
            </a:r>
            <a:r>
              <a:rPr lang="en-US" altLang="ja-JP" sz="1600"/>
              <a:t>,SDS</a:t>
            </a:r>
          </a:p>
        </p:txBody>
      </p:sp>
      <p:sp>
        <p:nvSpPr>
          <p:cNvPr id="37" name="Text Box 43"/>
          <p:cNvSpPr txBox="1">
            <a:spLocks noChangeArrowheads="1"/>
          </p:cNvSpPr>
          <p:nvPr/>
        </p:nvSpPr>
        <p:spPr bwMode="auto">
          <a:xfrm>
            <a:off x="6019800" y="3581400"/>
            <a:ext cx="2181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a:t>分離ゲル：</a:t>
            </a:r>
          </a:p>
          <a:p>
            <a:r>
              <a:rPr lang="ja-JP" altLang="en-US" sz="1600"/>
              <a:t>　</a:t>
            </a:r>
            <a:r>
              <a:rPr lang="en-US" altLang="ja-JP" sz="1600"/>
              <a:t>Tris-HCl</a:t>
            </a:r>
            <a:r>
              <a:rPr lang="ja-JP" altLang="en-US" sz="1600"/>
              <a:t>（</a:t>
            </a:r>
            <a:r>
              <a:rPr lang="en-US" altLang="ja-JP" sz="1600"/>
              <a:t>pH8.8</a:t>
            </a:r>
            <a:r>
              <a:rPr lang="ja-JP" altLang="en-US" sz="1600"/>
              <a:t>）</a:t>
            </a:r>
            <a:r>
              <a:rPr lang="en-US" altLang="ja-JP" sz="1600"/>
              <a:t>,SDS</a:t>
            </a:r>
          </a:p>
        </p:txBody>
      </p:sp>
      <p:sp>
        <p:nvSpPr>
          <p:cNvPr id="38" name="Text Box 44"/>
          <p:cNvSpPr txBox="1">
            <a:spLocks noChangeArrowheads="1"/>
          </p:cNvSpPr>
          <p:nvPr/>
        </p:nvSpPr>
        <p:spPr bwMode="auto">
          <a:xfrm>
            <a:off x="6070600" y="4660900"/>
            <a:ext cx="2522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dirty="0"/>
              <a:t>下部泳動用緩衝液：</a:t>
            </a:r>
          </a:p>
          <a:p>
            <a:r>
              <a:rPr lang="ja-JP" altLang="en-US" sz="1600" dirty="0"/>
              <a:t>　</a:t>
            </a:r>
            <a:r>
              <a:rPr lang="en-US" altLang="ja-JP" sz="1600" dirty="0" err="1"/>
              <a:t>Tris</a:t>
            </a:r>
            <a:r>
              <a:rPr lang="en-US" altLang="ja-JP" sz="1600" dirty="0"/>
              <a:t>-Glycine-SDS(pH8.3</a:t>
            </a:r>
            <a:r>
              <a:rPr lang="ja-JP" altLang="en-US" sz="1600" dirty="0"/>
              <a:t>） </a:t>
            </a:r>
          </a:p>
        </p:txBody>
      </p:sp>
      <p:sp>
        <p:nvSpPr>
          <p:cNvPr id="39" name="Line 45"/>
          <p:cNvSpPr>
            <a:spLocks noChangeShapeType="1"/>
          </p:cNvSpPr>
          <p:nvPr/>
        </p:nvSpPr>
        <p:spPr bwMode="auto">
          <a:xfrm flipH="1">
            <a:off x="4191000" y="2057400"/>
            <a:ext cx="1828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46"/>
          <p:cNvSpPr>
            <a:spLocks noChangeShapeType="1"/>
          </p:cNvSpPr>
          <p:nvPr/>
        </p:nvSpPr>
        <p:spPr bwMode="auto">
          <a:xfrm flipH="1">
            <a:off x="4038600" y="28956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47"/>
          <p:cNvSpPr>
            <a:spLocks noChangeShapeType="1"/>
          </p:cNvSpPr>
          <p:nvPr/>
        </p:nvSpPr>
        <p:spPr bwMode="auto">
          <a:xfrm flipH="1">
            <a:off x="4038600" y="38100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48"/>
          <p:cNvSpPr>
            <a:spLocks noChangeShapeType="1"/>
          </p:cNvSpPr>
          <p:nvPr/>
        </p:nvSpPr>
        <p:spPr bwMode="auto">
          <a:xfrm flipH="1" flipV="1">
            <a:off x="4267200" y="4572000"/>
            <a:ext cx="1752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Oval 49"/>
          <p:cNvSpPr>
            <a:spLocks noChangeArrowheads="1"/>
          </p:cNvSpPr>
          <p:nvPr/>
        </p:nvSpPr>
        <p:spPr bwMode="auto">
          <a:xfrm>
            <a:off x="838200" y="152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ー</a:t>
            </a:r>
          </a:p>
        </p:txBody>
      </p:sp>
      <p:sp>
        <p:nvSpPr>
          <p:cNvPr id="44" name="Oval 50"/>
          <p:cNvSpPr>
            <a:spLocks noChangeArrowheads="1"/>
          </p:cNvSpPr>
          <p:nvPr/>
        </p:nvSpPr>
        <p:spPr bwMode="auto">
          <a:xfrm>
            <a:off x="838200" y="52578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a:t>
            </a:r>
          </a:p>
        </p:txBody>
      </p:sp>
      <p:sp>
        <p:nvSpPr>
          <p:cNvPr id="45" name="Text Box 53"/>
          <p:cNvSpPr txBox="1">
            <a:spLocks noChangeArrowheads="1"/>
          </p:cNvSpPr>
          <p:nvPr/>
        </p:nvSpPr>
        <p:spPr bwMode="auto">
          <a:xfrm>
            <a:off x="1219200" y="990600"/>
            <a:ext cx="625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200"/>
              <a:t>ウェル</a:t>
            </a:r>
          </a:p>
        </p:txBody>
      </p:sp>
      <p:sp>
        <p:nvSpPr>
          <p:cNvPr id="46" name="Line 54"/>
          <p:cNvSpPr>
            <a:spLocks noChangeShapeType="1"/>
          </p:cNvSpPr>
          <p:nvPr/>
        </p:nvSpPr>
        <p:spPr bwMode="auto">
          <a:xfrm>
            <a:off x="1600200" y="1295400"/>
            <a:ext cx="533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テキスト ボックス 74"/>
          <p:cNvSpPr txBox="1"/>
          <p:nvPr/>
        </p:nvSpPr>
        <p:spPr>
          <a:xfrm>
            <a:off x="7255669" y="2590800"/>
            <a:ext cx="1725152" cy="369332"/>
          </a:xfrm>
          <a:prstGeom prst="rect">
            <a:avLst/>
          </a:prstGeom>
          <a:noFill/>
        </p:spPr>
        <p:txBody>
          <a:bodyPr wrap="none" rtlCol="0">
            <a:spAutoFit/>
          </a:bodyPr>
          <a:lstStyle/>
          <a:p>
            <a:r>
              <a:rPr lang="ja-JP" altLang="en-US" b="1" dirty="0"/>
              <a:t>蛋白</a:t>
            </a:r>
            <a:r>
              <a:rPr lang="ja-JP" altLang="en-US" b="1" dirty="0" smtClean="0"/>
              <a:t>を濃縮する</a:t>
            </a:r>
            <a:endParaRPr kumimoji="1" lang="ja-JP" altLang="en-US" b="1" dirty="0"/>
          </a:p>
        </p:txBody>
      </p:sp>
      <p:sp>
        <p:nvSpPr>
          <p:cNvPr id="76" name="テキスト ボックス 75"/>
          <p:cNvSpPr txBox="1"/>
          <p:nvPr/>
        </p:nvSpPr>
        <p:spPr>
          <a:xfrm>
            <a:off x="7308304" y="3501008"/>
            <a:ext cx="1736373" cy="369332"/>
          </a:xfrm>
          <a:prstGeom prst="rect">
            <a:avLst/>
          </a:prstGeom>
          <a:noFill/>
        </p:spPr>
        <p:txBody>
          <a:bodyPr wrap="none" rtlCol="0">
            <a:spAutoFit/>
          </a:bodyPr>
          <a:lstStyle/>
          <a:p>
            <a:r>
              <a:rPr lang="ja-JP" altLang="en-US" b="1" dirty="0"/>
              <a:t>蛋白</a:t>
            </a:r>
            <a:r>
              <a:rPr lang="ja-JP" altLang="en-US" b="1" dirty="0" smtClean="0"/>
              <a:t>を分離する</a:t>
            </a:r>
            <a:endParaRPr kumimoji="1" lang="ja-JP" altLang="en-US" b="1" dirty="0"/>
          </a:p>
        </p:txBody>
      </p:sp>
      <p:sp>
        <p:nvSpPr>
          <p:cNvPr id="3" name="下矢印 2"/>
          <p:cNvSpPr/>
          <p:nvPr/>
        </p:nvSpPr>
        <p:spPr>
          <a:xfrm>
            <a:off x="2108200" y="1524000"/>
            <a:ext cx="152400" cy="962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rot="16200000">
            <a:off x="1691972" y="888148"/>
            <a:ext cx="1026243" cy="369332"/>
          </a:xfrm>
          <a:prstGeom prst="rect">
            <a:avLst/>
          </a:prstGeom>
          <a:noFill/>
        </p:spPr>
        <p:txBody>
          <a:bodyPr wrap="none" rtlCol="0">
            <a:spAutoFit/>
          </a:bodyPr>
          <a:lstStyle/>
          <a:p>
            <a:r>
              <a:rPr kumimoji="1" lang="ja-JP" altLang="en-US" dirty="0" smtClean="0"/>
              <a:t>マーカー</a:t>
            </a:r>
            <a:endParaRPr kumimoji="1" lang="ja-JP" altLang="en-US" dirty="0"/>
          </a:p>
        </p:txBody>
      </p:sp>
      <p:sp>
        <p:nvSpPr>
          <p:cNvPr id="47" name="下矢印 46"/>
          <p:cNvSpPr/>
          <p:nvPr/>
        </p:nvSpPr>
        <p:spPr>
          <a:xfrm>
            <a:off x="2489208" y="1530871"/>
            <a:ext cx="152400" cy="962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rot="16200000">
            <a:off x="2390962" y="1102111"/>
            <a:ext cx="317716" cy="369332"/>
          </a:xfrm>
          <a:prstGeom prst="rect">
            <a:avLst/>
          </a:prstGeom>
          <a:noFill/>
        </p:spPr>
        <p:txBody>
          <a:bodyPr wrap="none" rtlCol="0">
            <a:spAutoFit/>
          </a:bodyPr>
          <a:lstStyle/>
          <a:p>
            <a:r>
              <a:rPr kumimoji="1" lang="en-US" altLang="ja-JP" smtClean="0"/>
              <a:t>A</a:t>
            </a:r>
            <a:endParaRPr kumimoji="1" lang="ja-JP" altLang="en-US" dirty="0"/>
          </a:p>
        </p:txBody>
      </p:sp>
      <p:sp>
        <p:nvSpPr>
          <p:cNvPr id="49" name="下矢印 48"/>
          <p:cNvSpPr/>
          <p:nvPr/>
        </p:nvSpPr>
        <p:spPr>
          <a:xfrm>
            <a:off x="2922288" y="1530871"/>
            <a:ext cx="152400" cy="962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rot="16200000">
            <a:off x="2828063" y="1110734"/>
            <a:ext cx="309700" cy="369332"/>
          </a:xfrm>
          <a:prstGeom prst="rect">
            <a:avLst/>
          </a:prstGeom>
          <a:noFill/>
        </p:spPr>
        <p:txBody>
          <a:bodyPr wrap="none" rtlCol="0">
            <a:spAutoFit/>
          </a:bodyPr>
          <a:lstStyle/>
          <a:p>
            <a:r>
              <a:rPr kumimoji="1" lang="en-US" altLang="ja-JP" smtClean="0"/>
              <a:t>B</a:t>
            </a:r>
            <a:endParaRPr kumimoji="1" lang="ja-JP" altLang="en-US" dirty="0"/>
          </a:p>
        </p:txBody>
      </p:sp>
      <p:sp>
        <p:nvSpPr>
          <p:cNvPr id="51" name="下矢印 50"/>
          <p:cNvSpPr/>
          <p:nvPr/>
        </p:nvSpPr>
        <p:spPr>
          <a:xfrm>
            <a:off x="3291621" y="1512988"/>
            <a:ext cx="152400" cy="962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rot="16200000">
            <a:off x="3235264" y="1097302"/>
            <a:ext cx="308098" cy="369332"/>
          </a:xfrm>
          <a:prstGeom prst="rect">
            <a:avLst/>
          </a:prstGeom>
          <a:noFill/>
        </p:spPr>
        <p:txBody>
          <a:bodyPr wrap="none" rtlCol="0">
            <a:spAutoFit/>
          </a:bodyPr>
          <a:lstStyle/>
          <a:p>
            <a:r>
              <a:rPr kumimoji="1" lang="en-US" altLang="ja-JP" smtClean="0"/>
              <a:t>C</a:t>
            </a:r>
            <a:endParaRPr kumimoji="1" lang="ja-JP" altLang="en-US" dirty="0"/>
          </a:p>
        </p:txBody>
      </p:sp>
      <p:sp>
        <p:nvSpPr>
          <p:cNvPr id="53" name="下矢印 52"/>
          <p:cNvSpPr/>
          <p:nvPr/>
        </p:nvSpPr>
        <p:spPr>
          <a:xfrm>
            <a:off x="3736925" y="1512988"/>
            <a:ext cx="152400" cy="962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rot="16200000">
            <a:off x="3670152" y="1093019"/>
            <a:ext cx="327334" cy="369332"/>
          </a:xfrm>
          <a:prstGeom prst="rect">
            <a:avLst/>
          </a:prstGeom>
          <a:noFill/>
        </p:spPr>
        <p:txBody>
          <a:bodyPr wrap="none" rtlCol="0">
            <a:spAutoFit/>
          </a:bodyPr>
          <a:lstStyle/>
          <a:p>
            <a:r>
              <a:rPr kumimoji="1" lang="en-US" altLang="ja-JP" smtClean="0"/>
              <a:t>D</a:t>
            </a:r>
            <a:endParaRPr kumimoji="1" lang="ja-JP" altLang="en-US" dirty="0"/>
          </a:p>
        </p:txBody>
      </p:sp>
    </p:spTree>
    <p:extLst>
      <p:ext uri="{BB962C8B-B14F-4D97-AF65-F5344CB8AC3E}">
        <p14:creationId xmlns:p14="http://schemas.microsoft.com/office/powerpoint/2010/main" val="1931668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2636912"/>
            <a:ext cx="8496944" cy="1200329"/>
          </a:xfrm>
          <a:prstGeom prst="rect">
            <a:avLst/>
          </a:prstGeom>
          <a:noFill/>
        </p:spPr>
        <p:txBody>
          <a:bodyPr wrap="square" rtlCol="0">
            <a:spAutoFit/>
          </a:bodyPr>
          <a:lstStyle/>
          <a:p>
            <a:pPr algn="ctr"/>
            <a:r>
              <a:rPr lang="en-US" altLang="ja-JP" sz="7200" dirty="0"/>
              <a:t>2</a:t>
            </a:r>
            <a:r>
              <a:rPr kumimoji="1" lang="ja-JP" altLang="en-US" sz="7200" dirty="0" smtClean="0"/>
              <a:t>日目</a:t>
            </a:r>
            <a:endParaRPr kumimoji="1" lang="ja-JP" altLang="en-US" sz="7200" dirty="0"/>
          </a:p>
        </p:txBody>
      </p:sp>
    </p:spTree>
    <p:extLst>
      <p:ext uri="{BB962C8B-B14F-4D97-AF65-F5344CB8AC3E}">
        <p14:creationId xmlns:p14="http://schemas.microsoft.com/office/powerpoint/2010/main" val="797516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48744" y="26984"/>
            <a:ext cx="3749744" cy="584775"/>
          </a:xfrm>
          <a:prstGeom prst="rect">
            <a:avLst/>
          </a:prstGeom>
          <a:noFill/>
        </p:spPr>
        <p:txBody>
          <a:bodyPr wrap="none" rtlCol="0">
            <a:spAutoFit/>
          </a:bodyPr>
          <a:lstStyle/>
          <a:p>
            <a:r>
              <a:rPr kumimoji="1" lang="ja-JP" altLang="en-US" sz="3200" dirty="0" smtClean="0"/>
              <a:t>今回用意した大腸菌</a:t>
            </a:r>
            <a:endParaRPr kumimoji="1" lang="ja-JP" altLang="en-US" sz="3200" dirty="0"/>
          </a:p>
        </p:txBody>
      </p:sp>
      <p:sp>
        <p:nvSpPr>
          <p:cNvPr id="3" name="円/楕円 2"/>
          <p:cNvSpPr/>
          <p:nvPr/>
        </p:nvSpPr>
        <p:spPr>
          <a:xfrm>
            <a:off x="1777284" y="2121796"/>
            <a:ext cx="2737752"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flipV="1">
            <a:off x="1888510" y="3339019"/>
            <a:ext cx="2360486" cy="107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右矢印 4"/>
          <p:cNvSpPr/>
          <p:nvPr/>
        </p:nvSpPr>
        <p:spPr>
          <a:xfrm>
            <a:off x="2328518" y="3220009"/>
            <a:ext cx="423064"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3390055" y="3220009"/>
            <a:ext cx="423064"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flipH="1">
            <a:off x="2892741" y="3215457"/>
            <a:ext cx="211531"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flipH="1">
            <a:off x="2055348" y="3220009"/>
            <a:ext cx="211531"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737060" y="2994693"/>
            <a:ext cx="274896" cy="369332"/>
          </a:xfrm>
          <a:prstGeom prst="rect">
            <a:avLst/>
          </a:prstGeom>
          <a:noFill/>
        </p:spPr>
        <p:txBody>
          <a:bodyPr wrap="none" rtlCol="0">
            <a:spAutoFit/>
          </a:bodyPr>
          <a:lstStyle/>
          <a:p>
            <a:r>
              <a:rPr kumimoji="1" lang="ja-JP" altLang="en-US" b="1" dirty="0" smtClean="0"/>
              <a:t>ゲノム</a:t>
            </a:r>
            <a:endParaRPr kumimoji="1" lang="ja-JP" altLang="en-US" b="1" dirty="0"/>
          </a:p>
        </p:txBody>
      </p:sp>
      <p:sp>
        <p:nvSpPr>
          <p:cNvPr id="10" name="円/楕円 9"/>
          <p:cNvSpPr/>
          <p:nvPr/>
        </p:nvSpPr>
        <p:spPr>
          <a:xfrm>
            <a:off x="2454669" y="2386126"/>
            <a:ext cx="876142"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2786031" y="2749833"/>
            <a:ext cx="282722" cy="1508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540049" y="2886391"/>
            <a:ext cx="811152" cy="261610"/>
          </a:xfrm>
          <a:prstGeom prst="rect">
            <a:avLst/>
          </a:prstGeom>
          <a:noFill/>
        </p:spPr>
        <p:txBody>
          <a:bodyPr wrap="none" rtlCol="0">
            <a:spAutoFit/>
          </a:bodyPr>
          <a:lstStyle/>
          <a:p>
            <a:r>
              <a:rPr kumimoji="1" lang="ja-JP" altLang="en-US" sz="1100" b="1" dirty="0" smtClean="0"/>
              <a:t>抗アンピシリン</a:t>
            </a:r>
            <a:endParaRPr kumimoji="1" lang="ja-JP" altLang="en-US" sz="1100" b="1" dirty="0"/>
          </a:p>
        </p:txBody>
      </p:sp>
      <p:grpSp>
        <p:nvGrpSpPr>
          <p:cNvPr id="13" name="グループ化 12"/>
          <p:cNvGrpSpPr/>
          <p:nvPr/>
        </p:nvGrpSpPr>
        <p:grpSpPr>
          <a:xfrm>
            <a:off x="4729612" y="2121796"/>
            <a:ext cx="2737752" cy="1728192"/>
            <a:chOff x="251520" y="1898739"/>
            <a:chExt cx="3544868" cy="1728192"/>
          </a:xfrm>
        </p:grpSpPr>
        <p:sp>
          <p:nvSpPr>
            <p:cNvPr id="14" name="円/楕円 13"/>
            <p:cNvSpPr/>
            <p:nvPr/>
          </p:nvSpPr>
          <p:spPr>
            <a:xfrm>
              <a:off x="251520" y="1898739"/>
              <a:ext cx="354486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flipV="1">
              <a:off x="395536" y="3115962"/>
              <a:ext cx="3056380" cy="107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a:off x="965263" y="2996952"/>
              <a:ext cx="547787"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2339752" y="2996952"/>
              <a:ext cx="547787"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flipH="1">
              <a:off x="1695824" y="2992400"/>
              <a:ext cx="273893"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flipH="1">
              <a:off x="611560" y="2996952"/>
              <a:ext cx="273893"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789057" y="2771636"/>
              <a:ext cx="355938" cy="369332"/>
            </a:xfrm>
            <a:prstGeom prst="rect">
              <a:avLst/>
            </a:prstGeom>
            <a:noFill/>
          </p:spPr>
          <p:txBody>
            <a:bodyPr wrap="none" rtlCol="0">
              <a:spAutoFit/>
            </a:bodyPr>
            <a:lstStyle/>
            <a:p>
              <a:r>
                <a:rPr kumimoji="1" lang="ja-JP" altLang="en-US" b="1" dirty="0" smtClean="0"/>
                <a:t>ゲノム</a:t>
              </a:r>
              <a:endParaRPr kumimoji="1" lang="ja-JP" altLang="en-US" b="1" dirty="0"/>
            </a:p>
          </p:txBody>
        </p:sp>
        <p:sp>
          <p:nvSpPr>
            <p:cNvPr id="21" name="円/楕円 20"/>
            <p:cNvSpPr/>
            <p:nvPr/>
          </p:nvSpPr>
          <p:spPr>
            <a:xfrm>
              <a:off x="1128605" y="2163069"/>
              <a:ext cx="1134437"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flipH="1">
              <a:off x="1527981" y="2046955"/>
              <a:ext cx="335686"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1557655" y="2526776"/>
              <a:ext cx="366071" cy="1508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239156" y="2663334"/>
              <a:ext cx="1050288" cy="261610"/>
            </a:xfrm>
            <a:prstGeom prst="rect">
              <a:avLst/>
            </a:prstGeom>
            <a:noFill/>
          </p:spPr>
          <p:txBody>
            <a:bodyPr wrap="none" rtlCol="0">
              <a:spAutoFit/>
            </a:bodyPr>
            <a:lstStyle/>
            <a:p>
              <a:r>
                <a:rPr kumimoji="1" lang="ja-JP" altLang="en-US" sz="1100" b="1" dirty="0" smtClean="0"/>
                <a:t>抗アンピシリン</a:t>
              </a:r>
              <a:endParaRPr kumimoji="1" lang="ja-JP" altLang="en-US" sz="1100" b="1" dirty="0"/>
            </a:p>
          </p:txBody>
        </p:sp>
      </p:grpSp>
      <p:sp>
        <p:nvSpPr>
          <p:cNvPr id="36" name="テキスト ボックス 35"/>
          <p:cNvSpPr txBox="1"/>
          <p:nvPr/>
        </p:nvSpPr>
        <p:spPr>
          <a:xfrm>
            <a:off x="2433463" y="1761756"/>
            <a:ext cx="1367682" cy="369332"/>
          </a:xfrm>
          <a:prstGeom prst="rect">
            <a:avLst/>
          </a:prstGeom>
          <a:noFill/>
        </p:spPr>
        <p:txBody>
          <a:bodyPr wrap="none" rtlCol="0">
            <a:spAutoFit/>
          </a:bodyPr>
          <a:lstStyle/>
          <a:p>
            <a:r>
              <a:rPr kumimoji="1" lang="ja-JP" altLang="en-US" dirty="0" smtClean="0"/>
              <a:t>コントロール</a:t>
            </a:r>
            <a:endParaRPr kumimoji="1" lang="ja-JP" altLang="en-US" dirty="0"/>
          </a:p>
        </p:txBody>
      </p:sp>
      <p:sp>
        <p:nvSpPr>
          <p:cNvPr id="37" name="テキスト ボックス 36"/>
          <p:cNvSpPr txBox="1"/>
          <p:nvPr/>
        </p:nvSpPr>
        <p:spPr>
          <a:xfrm>
            <a:off x="4946106" y="1761756"/>
            <a:ext cx="554960" cy="369332"/>
          </a:xfrm>
          <a:prstGeom prst="rect">
            <a:avLst/>
          </a:prstGeom>
          <a:noFill/>
        </p:spPr>
        <p:txBody>
          <a:bodyPr wrap="none" rtlCol="0">
            <a:spAutoFit/>
          </a:bodyPr>
          <a:lstStyle/>
          <a:p>
            <a:r>
              <a:rPr kumimoji="1" lang="en-US" altLang="ja-JP" dirty="0" smtClean="0"/>
              <a:t>GFP</a:t>
            </a:r>
            <a:endParaRPr kumimoji="1" lang="ja-JP" altLang="en-US" dirty="0"/>
          </a:p>
        </p:txBody>
      </p:sp>
      <p:sp>
        <p:nvSpPr>
          <p:cNvPr id="39" name="テキスト ボックス 38"/>
          <p:cNvSpPr txBox="1"/>
          <p:nvPr/>
        </p:nvSpPr>
        <p:spPr>
          <a:xfrm>
            <a:off x="5134922" y="4570068"/>
            <a:ext cx="1927131" cy="369332"/>
          </a:xfrm>
          <a:prstGeom prst="rect">
            <a:avLst/>
          </a:prstGeom>
          <a:noFill/>
        </p:spPr>
        <p:txBody>
          <a:bodyPr wrap="none" rtlCol="0">
            <a:spAutoFit/>
          </a:bodyPr>
          <a:lstStyle/>
          <a:p>
            <a:r>
              <a:rPr lang="en-US" altLang="ja-JP" dirty="0" smtClean="0"/>
              <a:t>GFP</a:t>
            </a:r>
            <a:r>
              <a:rPr lang="ja-JP" altLang="en-US" dirty="0" smtClean="0"/>
              <a:t>が過剰に産生</a:t>
            </a:r>
            <a:endParaRPr kumimoji="1" lang="en-US" altLang="ja-JP" dirty="0" smtClean="0"/>
          </a:p>
        </p:txBody>
      </p:sp>
      <p:sp>
        <p:nvSpPr>
          <p:cNvPr id="41" name="テキスト ボックス 40"/>
          <p:cNvSpPr txBox="1"/>
          <p:nvPr/>
        </p:nvSpPr>
        <p:spPr>
          <a:xfrm>
            <a:off x="2457632" y="4570068"/>
            <a:ext cx="1479892" cy="369332"/>
          </a:xfrm>
          <a:prstGeom prst="rect">
            <a:avLst/>
          </a:prstGeom>
          <a:noFill/>
        </p:spPr>
        <p:txBody>
          <a:bodyPr wrap="none" rtlCol="0">
            <a:spAutoFit/>
          </a:bodyPr>
          <a:lstStyle/>
          <a:p>
            <a:r>
              <a:rPr kumimoji="1" lang="ja-JP" altLang="en-US" dirty="0" smtClean="0"/>
              <a:t>特に産生なし</a:t>
            </a:r>
            <a:endParaRPr kumimoji="1" lang="en-US" altLang="ja-JP" dirty="0" smtClean="0"/>
          </a:p>
        </p:txBody>
      </p:sp>
      <p:sp>
        <p:nvSpPr>
          <p:cNvPr id="42" name="テキスト ボックス 41"/>
          <p:cNvSpPr txBox="1"/>
          <p:nvPr/>
        </p:nvSpPr>
        <p:spPr>
          <a:xfrm>
            <a:off x="0" y="5661248"/>
            <a:ext cx="8897159" cy="1077218"/>
          </a:xfrm>
          <a:prstGeom prst="rect">
            <a:avLst/>
          </a:prstGeom>
          <a:noFill/>
        </p:spPr>
        <p:txBody>
          <a:bodyPr wrap="square" rtlCol="0">
            <a:spAutoFit/>
          </a:bodyPr>
          <a:lstStyle/>
          <a:p>
            <a:pPr algn="ctr"/>
            <a:r>
              <a:rPr kumimoji="1" lang="ja-JP" altLang="en-US" sz="3200" dirty="0" smtClean="0"/>
              <a:t>これらを増殖させ、</a:t>
            </a:r>
            <a:r>
              <a:rPr kumimoji="1" lang="en-US" altLang="ja-JP" sz="3200" dirty="0" smtClean="0"/>
              <a:t>GFP</a:t>
            </a:r>
            <a:r>
              <a:rPr kumimoji="1" lang="ja-JP" altLang="en-US" sz="3200" dirty="0" smtClean="0"/>
              <a:t>によって過剰に</a:t>
            </a:r>
            <a:endParaRPr kumimoji="1" lang="en-US" altLang="ja-JP" sz="3200" dirty="0" smtClean="0"/>
          </a:p>
          <a:p>
            <a:pPr algn="ctr"/>
            <a:r>
              <a:rPr kumimoji="1" lang="ja-JP" altLang="en-US" sz="3200" dirty="0" smtClean="0"/>
              <a:t>産生されているタンパクを観察</a:t>
            </a:r>
            <a:endParaRPr kumimoji="1" lang="ja-JP" altLang="en-US" sz="3200" dirty="0"/>
          </a:p>
        </p:txBody>
      </p:sp>
    </p:spTree>
    <p:extLst>
      <p:ext uri="{BB962C8B-B14F-4D97-AF65-F5344CB8AC3E}">
        <p14:creationId xmlns:p14="http://schemas.microsoft.com/office/powerpoint/2010/main" val="986386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5020" y="1916832"/>
            <a:ext cx="7560840" cy="646331"/>
          </a:xfrm>
          <a:prstGeom prst="rect">
            <a:avLst/>
          </a:prstGeom>
          <a:solidFill>
            <a:srgbClr val="00B050"/>
          </a:solidFill>
        </p:spPr>
        <p:txBody>
          <a:bodyPr wrap="square" rtlCol="0">
            <a:spAutoFit/>
          </a:bodyPr>
          <a:lstStyle/>
          <a:p>
            <a:pPr algn="ctr"/>
            <a:r>
              <a:rPr lang="ja-JP" altLang="en-US" b="1" dirty="0">
                <a:solidFill>
                  <a:schemeClr val="bg1"/>
                </a:solidFill>
              </a:rPr>
              <a:t>大腸</a:t>
            </a:r>
            <a:r>
              <a:rPr lang="ja-JP" altLang="en-US" b="1" dirty="0" smtClean="0">
                <a:solidFill>
                  <a:schemeClr val="bg1"/>
                </a:solidFill>
              </a:rPr>
              <a:t>菌タンパクを溶媒に溶かす（可溶化）</a:t>
            </a:r>
            <a:endParaRPr lang="en-US" altLang="ja-JP" b="1" dirty="0" smtClean="0">
              <a:solidFill>
                <a:schemeClr val="bg1"/>
              </a:solidFill>
            </a:endParaRPr>
          </a:p>
          <a:p>
            <a:pPr algn="ctr"/>
            <a:endParaRPr lang="ja-JP" altLang="en-US" b="1" dirty="0" smtClean="0">
              <a:solidFill>
                <a:schemeClr val="bg1"/>
              </a:solidFill>
            </a:endParaRPr>
          </a:p>
        </p:txBody>
      </p:sp>
      <p:sp>
        <p:nvSpPr>
          <p:cNvPr id="4" name="テキスト ボックス 3"/>
          <p:cNvSpPr txBox="1"/>
          <p:nvPr/>
        </p:nvSpPr>
        <p:spPr>
          <a:xfrm>
            <a:off x="849016" y="213828"/>
            <a:ext cx="7632848" cy="369332"/>
          </a:xfrm>
          <a:prstGeom prst="rect">
            <a:avLst/>
          </a:prstGeom>
          <a:noFill/>
        </p:spPr>
        <p:txBody>
          <a:bodyPr wrap="square" rtlCol="0">
            <a:spAutoFit/>
          </a:bodyPr>
          <a:lstStyle/>
          <a:p>
            <a:pPr algn="ctr"/>
            <a:r>
              <a:rPr kumimoji="1" lang="ja-JP" altLang="en-US" b="1" dirty="0" smtClean="0"/>
              <a:t>形質転換済みの大腸菌を増殖</a:t>
            </a:r>
            <a:endParaRPr kumimoji="1" lang="ja-JP" altLang="en-US" b="1" dirty="0"/>
          </a:p>
        </p:txBody>
      </p:sp>
      <p:cxnSp>
        <p:nvCxnSpPr>
          <p:cNvPr id="6" name="直線矢印コネクタ 5"/>
          <p:cNvCxnSpPr/>
          <p:nvPr/>
        </p:nvCxnSpPr>
        <p:spPr>
          <a:xfrm>
            <a:off x="4665440" y="531004"/>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3199" y="980728"/>
            <a:ext cx="8964482" cy="369332"/>
          </a:xfrm>
          <a:prstGeom prst="rect">
            <a:avLst/>
          </a:prstGeom>
          <a:solidFill>
            <a:schemeClr val="bg1"/>
          </a:solidFill>
        </p:spPr>
        <p:txBody>
          <a:bodyPr wrap="square" rtlCol="0">
            <a:spAutoFit/>
          </a:bodyPr>
          <a:lstStyle/>
          <a:p>
            <a:pPr algn="ctr"/>
            <a:r>
              <a:rPr lang="ja-JP" altLang="en-US" b="1" dirty="0" smtClean="0"/>
              <a:t>ポリアクリルアミドゲルを作る</a:t>
            </a:r>
            <a:endParaRPr kumimoji="1" lang="ja-JP" altLang="en-US" b="1" dirty="0"/>
          </a:p>
        </p:txBody>
      </p:sp>
      <p:cxnSp>
        <p:nvCxnSpPr>
          <p:cNvPr id="8" name="直線矢印コネクタ 7"/>
          <p:cNvCxnSpPr/>
          <p:nvPr/>
        </p:nvCxnSpPr>
        <p:spPr>
          <a:xfrm>
            <a:off x="4665440" y="2664078"/>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921024" y="3113802"/>
            <a:ext cx="7488832" cy="646331"/>
          </a:xfrm>
          <a:prstGeom prst="rect">
            <a:avLst/>
          </a:prstGeom>
          <a:solidFill>
            <a:srgbClr val="00B050"/>
          </a:solidFill>
        </p:spPr>
        <p:txBody>
          <a:bodyPr wrap="square" rtlCol="0">
            <a:spAutoFit/>
          </a:bodyPr>
          <a:lstStyle/>
          <a:p>
            <a:pPr algn="ctr"/>
            <a:r>
              <a:rPr lang="ja-JP" altLang="en-US" b="1" dirty="0" smtClean="0">
                <a:solidFill>
                  <a:schemeClr val="bg1"/>
                </a:solidFill>
              </a:rPr>
              <a:t>ゲルを電気泳動機器にセットする</a:t>
            </a:r>
            <a:endParaRPr lang="en-US" altLang="ja-JP" b="1" dirty="0" smtClean="0">
              <a:solidFill>
                <a:schemeClr val="bg1"/>
              </a:solidFill>
            </a:endParaRPr>
          </a:p>
          <a:p>
            <a:pPr algn="ctr"/>
            <a:endParaRPr lang="en-US" altLang="ja-JP" b="1" dirty="0" smtClean="0">
              <a:solidFill>
                <a:schemeClr val="bg1"/>
              </a:solidFill>
            </a:endParaRPr>
          </a:p>
        </p:txBody>
      </p:sp>
      <p:cxnSp>
        <p:nvCxnSpPr>
          <p:cNvPr id="10" name="直線矢印コネクタ 9"/>
          <p:cNvCxnSpPr/>
          <p:nvPr/>
        </p:nvCxnSpPr>
        <p:spPr>
          <a:xfrm>
            <a:off x="4665440" y="1412776"/>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921024" y="4042762"/>
            <a:ext cx="7488832" cy="646331"/>
          </a:xfrm>
          <a:prstGeom prst="rect">
            <a:avLst/>
          </a:prstGeom>
          <a:solidFill>
            <a:srgbClr val="00B050"/>
          </a:solidFill>
        </p:spPr>
        <p:txBody>
          <a:bodyPr wrap="square" rtlCol="0">
            <a:spAutoFit/>
          </a:bodyPr>
          <a:lstStyle/>
          <a:p>
            <a:pPr algn="ctr"/>
            <a:r>
              <a:rPr kumimoji="1" lang="ja-JP" altLang="en-US" b="1" dirty="0" smtClean="0">
                <a:solidFill>
                  <a:schemeClr val="bg1"/>
                </a:solidFill>
              </a:rPr>
              <a:t>可溶化した大腸菌を電気で流す</a:t>
            </a:r>
            <a:endParaRPr kumimoji="1" lang="en-US" altLang="ja-JP" b="1" dirty="0" smtClean="0">
              <a:solidFill>
                <a:schemeClr val="bg1"/>
              </a:solidFill>
            </a:endParaRPr>
          </a:p>
          <a:p>
            <a:pPr algn="ctr"/>
            <a:endParaRPr kumimoji="1" lang="en-US" altLang="ja-JP" b="1" dirty="0" smtClean="0">
              <a:solidFill>
                <a:schemeClr val="bg1"/>
              </a:solidFill>
            </a:endParaRPr>
          </a:p>
        </p:txBody>
      </p:sp>
      <p:cxnSp>
        <p:nvCxnSpPr>
          <p:cNvPr id="12" name="直線矢印コネクタ 11"/>
          <p:cNvCxnSpPr/>
          <p:nvPr/>
        </p:nvCxnSpPr>
        <p:spPr>
          <a:xfrm>
            <a:off x="4665440" y="3689866"/>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930154" y="4861224"/>
            <a:ext cx="7470572" cy="646331"/>
          </a:xfrm>
          <a:prstGeom prst="rect">
            <a:avLst/>
          </a:prstGeom>
          <a:solidFill>
            <a:srgbClr val="00B050"/>
          </a:solidFill>
        </p:spPr>
        <p:txBody>
          <a:bodyPr wrap="square" rtlCol="0">
            <a:spAutoFit/>
          </a:bodyPr>
          <a:lstStyle/>
          <a:p>
            <a:pPr algn="ctr"/>
            <a:r>
              <a:rPr kumimoji="1" lang="ja-JP" altLang="en-US" b="1" dirty="0" smtClean="0">
                <a:solidFill>
                  <a:schemeClr val="bg1"/>
                </a:solidFill>
              </a:rPr>
              <a:t>染色、脱色</a:t>
            </a:r>
            <a:endParaRPr kumimoji="1" lang="en-US" altLang="ja-JP" b="1" dirty="0" smtClean="0">
              <a:solidFill>
                <a:schemeClr val="bg1"/>
              </a:solidFill>
            </a:endParaRPr>
          </a:p>
          <a:p>
            <a:pPr algn="ctr"/>
            <a:endParaRPr kumimoji="1" lang="en-US" altLang="ja-JP" b="1" dirty="0" smtClean="0">
              <a:solidFill>
                <a:schemeClr val="bg1"/>
              </a:solidFill>
            </a:endParaRPr>
          </a:p>
        </p:txBody>
      </p:sp>
      <p:cxnSp>
        <p:nvCxnSpPr>
          <p:cNvPr id="14" name="直線矢印コネクタ 13"/>
          <p:cNvCxnSpPr/>
          <p:nvPr/>
        </p:nvCxnSpPr>
        <p:spPr>
          <a:xfrm>
            <a:off x="4665440" y="4462102"/>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665440" y="5400382"/>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921024" y="5851847"/>
            <a:ext cx="7488832" cy="646331"/>
          </a:xfrm>
          <a:prstGeom prst="rect">
            <a:avLst/>
          </a:prstGeom>
          <a:solidFill>
            <a:srgbClr val="00B050"/>
          </a:solidFill>
        </p:spPr>
        <p:txBody>
          <a:bodyPr wrap="square" rtlCol="0">
            <a:spAutoFit/>
          </a:bodyPr>
          <a:lstStyle/>
          <a:p>
            <a:pPr algn="ctr"/>
            <a:r>
              <a:rPr kumimoji="1" lang="en-US" altLang="ja-JP" b="1" dirty="0" smtClean="0">
                <a:solidFill>
                  <a:schemeClr val="bg1"/>
                </a:solidFill>
              </a:rPr>
              <a:t>Image-J</a:t>
            </a:r>
            <a:r>
              <a:rPr kumimoji="1" lang="ja-JP" altLang="en-US" b="1" dirty="0" smtClean="0">
                <a:solidFill>
                  <a:schemeClr val="bg1"/>
                </a:solidFill>
              </a:rPr>
              <a:t>を用いて定量</a:t>
            </a:r>
            <a:endParaRPr kumimoji="1" lang="en-US" altLang="ja-JP" b="1" dirty="0" smtClean="0">
              <a:solidFill>
                <a:schemeClr val="bg1"/>
              </a:solidFill>
            </a:endParaRPr>
          </a:p>
          <a:p>
            <a:pPr algn="ctr"/>
            <a:endParaRPr kumimoji="1" lang="en-US" altLang="ja-JP" b="1" dirty="0" smtClean="0">
              <a:solidFill>
                <a:schemeClr val="bg1"/>
              </a:solidFill>
            </a:endParaRPr>
          </a:p>
        </p:txBody>
      </p:sp>
      <p:sp>
        <p:nvSpPr>
          <p:cNvPr id="18" name="正方形/長方形 17"/>
          <p:cNvSpPr/>
          <p:nvPr/>
        </p:nvSpPr>
        <p:spPr>
          <a:xfrm>
            <a:off x="539552" y="1790492"/>
            <a:ext cx="8136904" cy="87358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3797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60950" y="2005501"/>
            <a:ext cx="6975346" cy="5904656"/>
            <a:chOff x="260950" y="692696"/>
            <a:chExt cx="4752528" cy="4514800"/>
          </a:xfrm>
        </p:grpSpPr>
        <p:pic>
          <p:nvPicPr>
            <p:cNvPr id="1029" name="Picture 5" descr="[figure+4-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74" y="692696"/>
              <a:ext cx="4023018"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205166" y="980728"/>
              <a:ext cx="2664296"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2488483" y="2204864"/>
              <a:ext cx="2524995"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510844" y="2060848"/>
              <a:ext cx="49817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920167" y="2349365"/>
              <a:ext cx="498177" cy="252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60950" y="4293096"/>
              <a:ext cx="2448272"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33" name="Picture 9" descr="http://www.bio-rad.com/webroot/web/images/lsr/solutions//technologies/protein_electrophoresis_blotting_and_imaging/protein_electrophoresis/technology_detail/pet11_im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459" y="1616026"/>
            <a:ext cx="4974805" cy="2090153"/>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1010481" y="44624"/>
            <a:ext cx="7269940" cy="584775"/>
          </a:xfrm>
          <a:prstGeom prst="rect">
            <a:avLst/>
          </a:prstGeom>
        </p:spPr>
        <p:txBody>
          <a:bodyPr wrap="none">
            <a:spAutoFit/>
          </a:bodyPr>
          <a:lstStyle/>
          <a:p>
            <a:pPr algn="ctr"/>
            <a:r>
              <a:rPr lang="ja-JP" altLang="en-US" sz="3200" b="1" dirty="0"/>
              <a:t>大腸菌タンパクを溶媒に溶かす（可溶化）</a:t>
            </a:r>
            <a:endParaRPr lang="en-US" altLang="ja-JP" sz="3200" b="1" dirty="0"/>
          </a:p>
        </p:txBody>
      </p:sp>
      <p:sp>
        <p:nvSpPr>
          <p:cNvPr id="8" name="テキスト ボックス 7"/>
          <p:cNvSpPr txBox="1"/>
          <p:nvPr/>
        </p:nvSpPr>
        <p:spPr>
          <a:xfrm>
            <a:off x="260950" y="692696"/>
            <a:ext cx="7911450" cy="1200329"/>
          </a:xfrm>
          <a:prstGeom prst="rect">
            <a:avLst/>
          </a:prstGeom>
          <a:noFill/>
        </p:spPr>
        <p:txBody>
          <a:bodyPr wrap="square" rtlCol="0">
            <a:spAutoFit/>
          </a:bodyPr>
          <a:lstStyle/>
          <a:p>
            <a:r>
              <a:rPr lang="ja-JP" altLang="en-US" dirty="0" smtClean="0"/>
              <a:t>電気泳動を行う前にやる重要な処理</a:t>
            </a:r>
            <a:endParaRPr lang="en-US" altLang="ja-JP" dirty="0" smtClean="0"/>
          </a:p>
          <a:p>
            <a:r>
              <a:rPr kumimoji="1" lang="ja-JP" altLang="en-US" b="1" dirty="0"/>
              <a:t>①</a:t>
            </a:r>
            <a:r>
              <a:rPr kumimoji="1" lang="en-US" altLang="ja-JP" b="1" dirty="0" smtClean="0"/>
              <a:t>SDS</a:t>
            </a:r>
            <a:r>
              <a:rPr kumimoji="1" lang="ja-JP" altLang="en-US" b="1" dirty="0" smtClean="0"/>
              <a:t>：タンパク質を</a:t>
            </a:r>
            <a:r>
              <a:rPr lang="ja-JP" altLang="en-US" b="1" dirty="0"/>
              <a:t>変性</a:t>
            </a:r>
            <a:r>
              <a:rPr kumimoji="1" lang="ja-JP" altLang="en-US" b="1" dirty="0" smtClean="0"/>
              <a:t>させ、タンパクの主鎖と結合し、</a:t>
            </a:r>
            <a:r>
              <a:rPr lang="ja-JP" altLang="en-US" b="1" dirty="0"/>
              <a:t>絡まないよう</a:t>
            </a:r>
            <a:r>
              <a:rPr lang="ja-JP" altLang="en-US" b="1" dirty="0" smtClean="0"/>
              <a:t>にする。</a:t>
            </a:r>
            <a:endParaRPr lang="en-US" altLang="ja-JP" b="1" dirty="0"/>
          </a:p>
          <a:p>
            <a:r>
              <a:rPr kumimoji="1" lang="ja-JP" altLang="en-US" b="1" dirty="0" smtClean="0"/>
              <a:t>②２－</a:t>
            </a:r>
            <a:r>
              <a:rPr kumimoji="1" lang="en-US" altLang="ja-JP" b="1" dirty="0" err="1" smtClean="0"/>
              <a:t>Mercaptoetanol</a:t>
            </a:r>
            <a:r>
              <a:rPr lang="ja-JP" altLang="en-US" b="1" dirty="0" smtClean="0"/>
              <a:t>：</a:t>
            </a:r>
            <a:r>
              <a:rPr lang="en-US" altLang="ja-JP" b="1" dirty="0" smtClean="0"/>
              <a:t>S-S</a:t>
            </a:r>
            <a:r>
              <a:rPr lang="ja-JP" altLang="en-US" b="1" dirty="0" smtClean="0"/>
              <a:t>結合を切断する</a:t>
            </a:r>
            <a:endParaRPr lang="en-US" altLang="ja-JP" b="1" dirty="0" smtClean="0"/>
          </a:p>
          <a:p>
            <a:r>
              <a:rPr kumimoji="1" lang="ja-JP" altLang="en-US" b="1" dirty="0" smtClean="0"/>
              <a:t>③熱で疎水性の領域を外側に出す</a:t>
            </a:r>
            <a:endParaRPr kumimoji="1" lang="ja-JP" altLang="en-US" b="1" dirty="0"/>
          </a:p>
        </p:txBody>
      </p:sp>
      <p:sp>
        <p:nvSpPr>
          <p:cNvPr id="15" name="テキスト ボックス 14"/>
          <p:cNvSpPr txBox="1"/>
          <p:nvPr/>
        </p:nvSpPr>
        <p:spPr>
          <a:xfrm>
            <a:off x="4499992" y="3717032"/>
            <a:ext cx="4221027" cy="369332"/>
          </a:xfrm>
          <a:prstGeom prst="rect">
            <a:avLst/>
          </a:prstGeom>
          <a:noFill/>
        </p:spPr>
        <p:txBody>
          <a:bodyPr wrap="none" rtlCol="0">
            <a:spAutoFit/>
          </a:bodyPr>
          <a:lstStyle/>
          <a:p>
            <a:r>
              <a:rPr kumimoji="1" lang="ja-JP" altLang="en-US" b="1" dirty="0" smtClean="0"/>
              <a:t>全体が負電荷を帯びた伸びた状態にする</a:t>
            </a:r>
            <a:endParaRPr kumimoji="1" lang="ja-JP" altLang="en-US" b="1" dirty="0"/>
          </a:p>
        </p:txBody>
      </p:sp>
      <p:pic>
        <p:nvPicPr>
          <p:cNvPr id="1035" name="Picture 11" descr="http://www.tmd.ac.jp/artsci/biol/textintro/Chapt2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708" y="4189972"/>
            <a:ext cx="4738306" cy="2551396"/>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6228184" y="4724133"/>
            <a:ext cx="504056" cy="282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flipH="1">
            <a:off x="6300192" y="4644939"/>
            <a:ext cx="542276" cy="369332"/>
          </a:xfrm>
          <a:prstGeom prst="rect">
            <a:avLst/>
          </a:prstGeom>
          <a:noFill/>
        </p:spPr>
        <p:txBody>
          <a:bodyPr wrap="square" rtlCol="0">
            <a:spAutoFit/>
          </a:bodyPr>
          <a:lstStyle/>
          <a:p>
            <a:r>
              <a:rPr kumimoji="1" lang="ja-JP" altLang="en-US" b="1" dirty="0" smtClean="0"/>
              <a:t>熱</a:t>
            </a:r>
            <a:endParaRPr kumimoji="1" lang="ja-JP" altLang="en-US" b="1" dirty="0"/>
          </a:p>
        </p:txBody>
      </p:sp>
      <p:sp>
        <p:nvSpPr>
          <p:cNvPr id="16" name="テキスト ボックス 15"/>
          <p:cNvSpPr txBox="1"/>
          <p:nvPr/>
        </p:nvSpPr>
        <p:spPr>
          <a:xfrm>
            <a:off x="4499992" y="6372036"/>
            <a:ext cx="4479111" cy="369332"/>
          </a:xfrm>
          <a:prstGeom prst="rect">
            <a:avLst/>
          </a:prstGeom>
          <a:solidFill>
            <a:schemeClr val="bg1"/>
          </a:solidFill>
        </p:spPr>
        <p:txBody>
          <a:bodyPr wrap="none" rtlCol="0">
            <a:spAutoFit/>
          </a:bodyPr>
          <a:lstStyle/>
          <a:p>
            <a:r>
              <a:rPr lang="ja-JP" altLang="en-US" b="1" dirty="0" smtClean="0"/>
              <a:t>疎水性部分が外側に出て伸びた状態にする</a:t>
            </a:r>
            <a:endParaRPr kumimoji="1" lang="ja-JP" altLang="en-US" b="1" dirty="0"/>
          </a:p>
        </p:txBody>
      </p:sp>
    </p:spTree>
    <p:extLst>
      <p:ext uri="{BB962C8B-B14F-4D97-AF65-F5344CB8AC3E}">
        <p14:creationId xmlns:p14="http://schemas.microsoft.com/office/powerpoint/2010/main" val="4085576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885020" y="1916832"/>
            <a:ext cx="7560840" cy="646331"/>
          </a:xfrm>
          <a:prstGeom prst="rect">
            <a:avLst/>
          </a:prstGeom>
          <a:solidFill>
            <a:srgbClr val="00B050"/>
          </a:solidFill>
        </p:spPr>
        <p:txBody>
          <a:bodyPr wrap="square" rtlCol="0">
            <a:spAutoFit/>
          </a:bodyPr>
          <a:lstStyle/>
          <a:p>
            <a:pPr algn="ctr"/>
            <a:r>
              <a:rPr lang="ja-JP" altLang="en-US" b="1" dirty="0">
                <a:solidFill>
                  <a:schemeClr val="bg1"/>
                </a:solidFill>
              </a:rPr>
              <a:t>大腸</a:t>
            </a:r>
            <a:r>
              <a:rPr lang="ja-JP" altLang="en-US" b="1" dirty="0" smtClean="0">
                <a:solidFill>
                  <a:schemeClr val="bg1"/>
                </a:solidFill>
              </a:rPr>
              <a:t>菌タンパクを溶媒に溶かす（可溶化）</a:t>
            </a:r>
            <a:endParaRPr lang="en-US" altLang="ja-JP" b="1" dirty="0" smtClean="0">
              <a:solidFill>
                <a:schemeClr val="bg1"/>
              </a:solidFill>
            </a:endParaRPr>
          </a:p>
          <a:p>
            <a:pPr algn="ctr"/>
            <a:endParaRPr lang="ja-JP" altLang="en-US" b="1" dirty="0" smtClean="0">
              <a:solidFill>
                <a:schemeClr val="bg1"/>
              </a:solidFill>
            </a:endParaRPr>
          </a:p>
        </p:txBody>
      </p:sp>
      <p:sp>
        <p:nvSpPr>
          <p:cNvPr id="32" name="テキスト ボックス 31"/>
          <p:cNvSpPr txBox="1"/>
          <p:nvPr/>
        </p:nvSpPr>
        <p:spPr>
          <a:xfrm>
            <a:off x="849016" y="213828"/>
            <a:ext cx="7632848" cy="369332"/>
          </a:xfrm>
          <a:prstGeom prst="rect">
            <a:avLst/>
          </a:prstGeom>
          <a:noFill/>
        </p:spPr>
        <p:txBody>
          <a:bodyPr wrap="square" rtlCol="0">
            <a:spAutoFit/>
          </a:bodyPr>
          <a:lstStyle/>
          <a:p>
            <a:pPr algn="ctr"/>
            <a:r>
              <a:rPr kumimoji="1" lang="ja-JP" altLang="en-US" b="1" dirty="0" smtClean="0"/>
              <a:t>形質転換済みの大腸菌を増殖</a:t>
            </a:r>
            <a:endParaRPr kumimoji="1" lang="ja-JP" altLang="en-US" b="1" dirty="0"/>
          </a:p>
        </p:txBody>
      </p:sp>
      <p:cxnSp>
        <p:nvCxnSpPr>
          <p:cNvPr id="33" name="直線矢印コネクタ 32"/>
          <p:cNvCxnSpPr/>
          <p:nvPr/>
        </p:nvCxnSpPr>
        <p:spPr>
          <a:xfrm>
            <a:off x="4665440" y="531004"/>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83199" y="980728"/>
            <a:ext cx="8964482" cy="369332"/>
          </a:xfrm>
          <a:prstGeom prst="rect">
            <a:avLst/>
          </a:prstGeom>
          <a:solidFill>
            <a:schemeClr val="bg1"/>
          </a:solidFill>
        </p:spPr>
        <p:txBody>
          <a:bodyPr wrap="square" rtlCol="0">
            <a:spAutoFit/>
          </a:bodyPr>
          <a:lstStyle/>
          <a:p>
            <a:pPr algn="ctr"/>
            <a:r>
              <a:rPr lang="ja-JP" altLang="en-US" b="1" dirty="0" smtClean="0"/>
              <a:t>ポリアクリルアミドゲルを作る</a:t>
            </a:r>
            <a:endParaRPr kumimoji="1" lang="ja-JP" altLang="en-US" b="1" dirty="0"/>
          </a:p>
        </p:txBody>
      </p:sp>
      <p:cxnSp>
        <p:nvCxnSpPr>
          <p:cNvPr id="35" name="直線矢印コネクタ 34"/>
          <p:cNvCxnSpPr/>
          <p:nvPr/>
        </p:nvCxnSpPr>
        <p:spPr>
          <a:xfrm>
            <a:off x="4665440" y="2664078"/>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921024" y="3113802"/>
            <a:ext cx="7488832" cy="646331"/>
          </a:xfrm>
          <a:prstGeom prst="rect">
            <a:avLst/>
          </a:prstGeom>
          <a:solidFill>
            <a:srgbClr val="00B050"/>
          </a:solidFill>
        </p:spPr>
        <p:txBody>
          <a:bodyPr wrap="square" rtlCol="0">
            <a:spAutoFit/>
          </a:bodyPr>
          <a:lstStyle/>
          <a:p>
            <a:pPr algn="ctr"/>
            <a:r>
              <a:rPr lang="ja-JP" altLang="en-US" b="1" dirty="0" smtClean="0">
                <a:solidFill>
                  <a:schemeClr val="bg1"/>
                </a:solidFill>
              </a:rPr>
              <a:t>ゲルを電気泳動機器にセットする</a:t>
            </a:r>
            <a:endParaRPr lang="en-US" altLang="ja-JP" b="1" dirty="0" smtClean="0">
              <a:solidFill>
                <a:schemeClr val="bg1"/>
              </a:solidFill>
            </a:endParaRPr>
          </a:p>
          <a:p>
            <a:pPr algn="ctr"/>
            <a:endParaRPr lang="en-US" altLang="ja-JP" b="1" dirty="0" smtClean="0">
              <a:solidFill>
                <a:schemeClr val="bg1"/>
              </a:solidFill>
            </a:endParaRPr>
          </a:p>
        </p:txBody>
      </p:sp>
      <p:cxnSp>
        <p:nvCxnSpPr>
          <p:cNvPr id="37" name="直線矢印コネクタ 36"/>
          <p:cNvCxnSpPr/>
          <p:nvPr/>
        </p:nvCxnSpPr>
        <p:spPr>
          <a:xfrm>
            <a:off x="4665440" y="1412776"/>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921024" y="4042762"/>
            <a:ext cx="7488832" cy="646331"/>
          </a:xfrm>
          <a:prstGeom prst="rect">
            <a:avLst/>
          </a:prstGeom>
          <a:solidFill>
            <a:srgbClr val="00B050"/>
          </a:solidFill>
        </p:spPr>
        <p:txBody>
          <a:bodyPr wrap="square" rtlCol="0">
            <a:spAutoFit/>
          </a:bodyPr>
          <a:lstStyle/>
          <a:p>
            <a:pPr algn="ctr"/>
            <a:r>
              <a:rPr kumimoji="1" lang="ja-JP" altLang="en-US" b="1" dirty="0" smtClean="0">
                <a:solidFill>
                  <a:schemeClr val="bg1"/>
                </a:solidFill>
              </a:rPr>
              <a:t>可溶化した大腸菌を電気で流す</a:t>
            </a:r>
            <a:endParaRPr kumimoji="1" lang="en-US" altLang="ja-JP" b="1" dirty="0" smtClean="0">
              <a:solidFill>
                <a:schemeClr val="bg1"/>
              </a:solidFill>
            </a:endParaRPr>
          </a:p>
          <a:p>
            <a:pPr algn="ctr"/>
            <a:endParaRPr kumimoji="1" lang="en-US" altLang="ja-JP" b="1" dirty="0" smtClean="0">
              <a:solidFill>
                <a:schemeClr val="bg1"/>
              </a:solidFill>
            </a:endParaRPr>
          </a:p>
        </p:txBody>
      </p:sp>
      <p:cxnSp>
        <p:nvCxnSpPr>
          <p:cNvPr id="39" name="直線矢印コネクタ 38"/>
          <p:cNvCxnSpPr/>
          <p:nvPr/>
        </p:nvCxnSpPr>
        <p:spPr>
          <a:xfrm>
            <a:off x="4665440" y="3689866"/>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930154" y="4861224"/>
            <a:ext cx="7470572" cy="646331"/>
          </a:xfrm>
          <a:prstGeom prst="rect">
            <a:avLst/>
          </a:prstGeom>
          <a:solidFill>
            <a:srgbClr val="00B050"/>
          </a:solidFill>
        </p:spPr>
        <p:txBody>
          <a:bodyPr wrap="square" rtlCol="0">
            <a:spAutoFit/>
          </a:bodyPr>
          <a:lstStyle/>
          <a:p>
            <a:pPr algn="ctr"/>
            <a:r>
              <a:rPr kumimoji="1" lang="ja-JP" altLang="en-US" b="1" dirty="0" smtClean="0">
                <a:solidFill>
                  <a:schemeClr val="bg1"/>
                </a:solidFill>
              </a:rPr>
              <a:t>染色、脱色</a:t>
            </a:r>
            <a:endParaRPr kumimoji="1" lang="en-US" altLang="ja-JP" b="1" dirty="0" smtClean="0">
              <a:solidFill>
                <a:schemeClr val="bg1"/>
              </a:solidFill>
            </a:endParaRPr>
          </a:p>
          <a:p>
            <a:pPr algn="ctr"/>
            <a:endParaRPr kumimoji="1" lang="en-US" altLang="ja-JP" b="1" dirty="0" smtClean="0">
              <a:solidFill>
                <a:schemeClr val="bg1"/>
              </a:solidFill>
            </a:endParaRPr>
          </a:p>
        </p:txBody>
      </p:sp>
      <p:cxnSp>
        <p:nvCxnSpPr>
          <p:cNvPr id="41" name="直線矢印コネクタ 40"/>
          <p:cNvCxnSpPr/>
          <p:nvPr/>
        </p:nvCxnSpPr>
        <p:spPr>
          <a:xfrm>
            <a:off x="4665440" y="4462102"/>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4665440" y="5400382"/>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921024" y="5851847"/>
            <a:ext cx="7488832" cy="646331"/>
          </a:xfrm>
          <a:prstGeom prst="rect">
            <a:avLst/>
          </a:prstGeom>
          <a:solidFill>
            <a:srgbClr val="00B050"/>
          </a:solidFill>
        </p:spPr>
        <p:txBody>
          <a:bodyPr wrap="square" rtlCol="0">
            <a:spAutoFit/>
          </a:bodyPr>
          <a:lstStyle/>
          <a:p>
            <a:pPr algn="ctr"/>
            <a:r>
              <a:rPr kumimoji="1" lang="en-US" altLang="ja-JP" b="1" dirty="0" smtClean="0">
                <a:solidFill>
                  <a:schemeClr val="bg1"/>
                </a:solidFill>
              </a:rPr>
              <a:t>Image-J</a:t>
            </a:r>
            <a:r>
              <a:rPr kumimoji="1" lang="ja-JP" altLang="en-US" b="1" dirty="0" smtClean="0">
                <a:solidFill>
                  <a:schemeClr val="bg1"/>
                </a:solidFill>
              </a:rPr>
              <a:t>を用いて定量</a:t>
            </a:r>
            <a:endParaRPr kumimoji="1" lang="en-US" altLang="ja-JP" b="1" dirty="0" smtClean="0">
              <a:solidFill>
                <a:schemeClr val="bg1"/>
              </a:solidFill>
            </a:endParaRPr>
          </a:p>
          <a:p>
            <a:pPr algn="ctr"/>
            <a:endParaRPr kumimoji="1" lang="en-US" altLang="ja-JP" b="1" dirty="0" smtClean="0">
              <a:solidFill>
                <a:schemeClr val="bg1"/>
              </a:solidFill>
            </a:endParaRPr>
          </a:p>
        </p:txBody>
      </p:sp>
      <p:sp>
        <p:nvSpPr>
          <p:cNvPr id="44" name="正方形/長方形 43"/>
          <p:cNvSpPr/>
          <p:nvPr/>
        </p:nvSpPr>
        <p:spPr>
          <a:xfrm>
            <a:off x="539552" y="2996952"/>
            <a:ext cx="8136904" cy="87358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1067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アーチ 86"/>
          <p:cNvSpPr/>
          <p:nvPr/>
        </p:nvSpPr>
        <p:spPr>
          <a:xfrm rot="3706871" flipH="1">
            <a:off x="3990080" y="1245679"/>
            <a:ext cx="1980220" cy="325893"/>
          </a:xfrm>
          <a:prstGeom prst="blockArc">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アーチ 85"/>
          <p:cNvSpPr/>
          <p:nvPr/>
        </p:nvSpPr>
        <p:spPr>
          <a:xfrm rot="17893129">
            <a:off x="7256723" y="1229060"/>
            <a:ext cx="1980220" cy="325893"/>
          </a:xfrm>
          <a:prstGeom prst="blockArc">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正方形/長方形 1"/>
          <p:cNvSpPr/>
          <p:nvPr/>
        </p:nvSpPr>
        <p:spPr>
          <a:xfrm>
            <a:off x="539552" y="332656"/>
            <a:ext cx="2808312" cy="20162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ゲル</a:t>
            </a:r>
            <a:endParaRPr kumimoji="1" lang="ja-JP" altLang="en-US" dirty="0">
              <a:solidFill>
                <a:schemeClr val="tx1"/>
              </a:solidFill>
            </a:endParaRPr>
          </a:p>
        </p:txBody>
      </p:sp>
      <p:sp>
        <p:nvSpPr>
          <p:cNvPr id="4" name="台形 3"/>
          <p:cNvSpPr/>
          <p:nvPr/>
        </p:nvSpPr>
        <p:spPr>
          <a:xfrm>
            <a:off x="827584" y="332656"/>
            <a:ext cx="2232248" cy="288032"/>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1 つの角を丸めた四角形 4"/>
          <p:cNvSpPr/>
          <p:nvPr/>
        </p:nvSpPr>
        <p:spPr>
          <a:xfrm>
            <a:off x="1043608" y="620688"/>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1 つの角を丸めた四角形 5"/>
          <p:cNvSpPr/>
          <p:nvPr/>
        </p:nvSpPr>
        <p:spPr>
          <a:xfrm>
            <a:off x="1403648" y="620688"/>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1 つの角を丸めた四角形 6"/>
          <p:cNvSpPr/>
          <p:nvPr/>
        </p:nvSpPr>
        <p:spPr>
          <a:xfrm>
            <a:off x="1763688" y="620688"/>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1 つの角を丸めた四角形 7"/>
          <p:cNvSpPr/>
          <p:nvPr/>
        </p:nvSpPr>
        <p:spPr>
          <a:xfrm>
            <a:off x="971600" y="332656"/>
            <a:ext cx="1944216" cy="288032"/>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1 つの角を丸めた四角形 8"/>
          <p:cNvSpPr/>
          <p:nvPr/>
        </p:nvSpPr>
        <p:spPr>
          <a:xfrm>
            <a:off x="2123728" y="620688"/>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1 つの角を丸めた四角形 9"/>
          <p:cNvSpPr/>
          <p:nvPr/>
        </p:nvSpPr>
        <p:spPr>
          <a:xfrm>
            <a:off x="2519024" y="620688"/>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457422" y="296936"/>
            <a:ext cx="816249" cy="369332"/>
          </a:xfrm>
          <a:prstGeom prst="rect">
            <a:avLst/>
          </a:prstGeom>
          <a:noFill/>
        </p:spPr>
        <p:txBody>
          <a:bodyPr wrap="none" rtlCol="0">
            <a:spAutoFit/>
          </a:bodyPr>
          <a:lstStyle/>
          <a:p>
            <a:r>
              <a:rPr lang="ja-JP" altLang="en-US" dirty="0"/>
              <a:t>コーム</a:t>
            </a:r>
            <a:endParaRPr kumimoji="1" lang="ja-JP" altLang="en-US" dirty="0"/>
          </a:p>
        </p:txBody>
      </p:sp>
      <p:sp>
        <p:nvSpPr>
          <p:cNvPr id="15" name="台形 14"/>
          <p:cNvSpPr/>
          <p:nvPr/>
        </p:nvSpPr>
        <p:spPr>
          <a:xfrm rot="16200000">
            <a:off x="3323286" y="833566"/>
            <a:ext cx="486054" cy="283182"/>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台形 15"/>
          <p:cNvSpPr/>
          <p:nvPr/>
        </p:nvSpPr>
        <p:spPr>
          <a:xfrm rot="16200000">
            <a:off x="3295147" y="766277"/>
            <a:ext cx="486054" cy="252028"/>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131840" y="666268"/>
            <a:ext cx="360040" cy="5304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台形 16"/>
          <p:cNvSpPr/>
          <p:nvPr/>
        </p:nvSpPr>
        <p:spPr>
          <a:xfrm rot="16200000">
            <a:off x="3323286" y="1669087"/>
            <a:ext cx="486054" cy="283182"/>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台形 17"/>
          <p:cNvSpPr/>
          <p:nvPr/>
        </p:nvSpPr>
        <p:spPr>
          <a:xfrm rot="16200000">
            <a:off x="3295147" y="1601798"/>
            <a:ext cx="486054" cy="252028"/>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131840" y="1501789"/>
            <a:ext cx="360040" cy="5304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flipH="1">
            <a:off x="158080" y="692696"/>
            <a:ext cx="576064" cy="1404441"/>
            <a:chOff x="4283968" y="2211935"/>
            <a:chExt cx="576064" cy="1404441"/>
          </a:xfrm>
        </p:grpSpPr>
        <p:sp>
          <p:nvSpPr>
            <p:cNvPr id="20" name="台形 19"/>
            <p:cNvSpPr/>
            <p:nvPr/>
          </p:nvSpPr>
          <p:spPr>
            <a:xfrm rot="16200000">
              <a:off x="4475414" y="2396237"/>
              <a:ext cx="486054" cy="283182"/>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台形 20"/>
            <p:cNvSpPr/>
            <p:nvPr/>
          </p:nvSpPr>
          <p:spPr>
            <a:xfrm rot="16200000">
              <a:off x="4447275" y="2328948"/>
              <a:ext cx="486054" cy="252028"/>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283968" y="2228939"/>
              <a:ext cx="360040" cy="5304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台形 22"/>
            <p:cNvSpPr/>
            <p:nvPr/>
          </p:nvSpPr>
          <p:spPr>
            <a:xfrm rot="16200000">
              <a:off x="4475414" y="3231758"/>
              <a:ext cx="486054" cy="283182"/>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p:cNvSpPr/>
            <p:nvPr/>
          </p:nvSpPr>
          <p:spPr>
            <a:xfrm rot="16200000">
              <a:off x="4447275" y="3164469"/>
              <a:ext cx="486054" cy="252028"/>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283968" y="3064460"/>
              <a:ext cx="360040" cy="5304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右矢印 26"/>
          <p:cNvSpPr/>
          <p:nvPr/>
        </p:nvSpPr>
        <p:spPr>
          <a:xfrm>
            <a:off x="3923928" y="1135318"/>
            <a:ext cx="648072" cy="366471"/>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220072" y="332656"/>
            <a:ext cx="2808312" cy="20162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ゲル</a:t>
            </a:r>
            <a:endParaRPr kumimoji="1" lang="ja-JP" altLang="en-US" dirty="0">
              <a:solidFill>
                <a:schemeClr val="tx1"/>
              </a:solidFill>
            </a:endParaRPr>
          </a:p>
        </p:txBody>
      </p:sp>
      <p:sp>
        <p:nvSpPr>
          <p:cNvPr id="29" name="台形 28"/>
          <p:cNvSpPr/>
          <p:nvPr/>
        </p:nvSpPr>
        <p:spPr>
          <a:xfrm>
            <a:off x="5508104" y="332656"/>
            <a:ext cx="2232248" cy="288032"/>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1 つの角を丸めた四角形 29"/>
          <p:cNvSpPr/>
          <p:nvPr/>
        </p:nvSpPr>
        <p:spPr>
          <a:xfrm>
            <a:off x="5724128" y="620688"/>
            <a:ext cx="216024" cy="216024"/>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1 つの角を丸めた四角形 30"/>
          <p:cNvSpPr/>
          <p:nvPr/>
        </p:nvSpPr>
        <p:spPr>
          <a:xfrm>
            <a:off x="6084168" y="620688"/>
            <a:ext cx="216024" cy="216024"/>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1 つの角を丸めた四角形 31"/>
          <p:cNvSpPr/>
          <p:nvPr/>
        </p:nvSpPr>
        <p:spPr>
          <a:xfrm>
            <a:off x="6444208" y="620688"/>
            <a:ext cx="216024" cy="216024"/>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1 つの角を丸めた四角形 33"/>
          <p:cNvSpPr/>
          <p:nvPr/>
        </p:nvSpPr>
        <p:spPr>
          <a:xfrm>
            <a:off x="6804248" y="620688"/>
            <a:ext cx="216024" cy="216024"/>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1 つの角を丸めた四角形 34"/>
          <p:cNvSpPr/>
          <p:nvPr/>
        </p:nvSpPr>
        <p:spPr>
          <a:xfrm>
            <a:off x="7199544" y="620688"/>
            <a:ext cx="216024" cy="216024"/>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台形 39"/>
          <p:cNvSpPr/>
          <p:nvPr/>
        </p:nvSpPr>
        <p:spPr>
          <a:xfrm rot="16200000">
            <a:off x="8003806" y="1669087"/>
            <a:ext cx="486054" cy="283182"/>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台形 40"/>
          <p:cNvSpPr/>
          <p:nvPr/>
        </p:nvSpPr>
        <p:spPr>
          <a:xfrm rot="16200000">
            <a:off x="7975667" y="1601798"/>
            <a:ext cx="486054" cy="252028"/>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812360" y="1501789"/>
            <a:ext cx="360040" cy="5304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台形 46"/>
          <p:cNvSpPr/>
          <p:nvPr/>
        </p:nvSpPr>
        <p:spPr>
          <a:xfrm rot="5400000" flipH="1">
            <a:off x="4737164" y="1712519"/>
            <a:ext cx="486054" cy="283182"/>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台形 47"/>
          <p:cNvSpPr/>
          <p:nvPr/>
        </p:nvSpPr>
        <p:spPr>
          <a:xfrm rot="5400000" flipH="1">
            <a:off x="4765303" y="1645230"/>
            <a:ext cx="486054" cy="252028"/>
          </a:xfrm>
          <a:prstGeom prst="trapezoi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flipH="1">
            <a:off x="5054624" y="1545221"/>
            <a:ext cx="360040" cy="5304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436096" y="2380238"/>
            <a:ext cx="2425664" cy="646331"/>
          </a:xfrm>
          <a:prstGeom prst="rect">
            <a:avLst/>
          </a:prstGeom>
          <a:noFill/>
        </p:spPr>
        <p:txBody>
          <a:bodyPr wrap="none" rtlCol="0">
            <a:spAutoFit/>
          </a:bodyPr>
          <a:lstStyle/>
          <a:p>
            <a:pPr algn="ctr"/>
            <a:r>
              <a:rPr kumimoji="1" lang="ja-JP" altLang="en-US" dirty="0" smtClean="0"/>
              <a:t>上のクリップを外した後</a:t>
            </a:r>
            <a:endParaRPr kumimoji="1" lang="en-US" altLang="ja-JP" dirty="0" smtClean="0"/>
          </a:p>
          <a:p>
            <a:pPr algn="ctr"/>
            <a:r>
              <a:rPr kumimoji="1" lang="ja-JP" altLang="en-US" dirty="0" smtClean="0"/>
              <a:t>シリコンを外す</a:t>
            </a:r>
            <a:endParaRPr kumimoji="1" lang="ja-JP" altLang="en-US" dirty="0"/>
          </a:p>
        </p:txBody>
      </p:sp>
      <p:sp>
        <p:nvSpPr>
          <p:cNvPr id="69" name="正方形/長方形 68"/>
          <p:cNvSpPr/>
          <p:nvPr/>
        </p:nvSpPr>
        <p:spPr>
          <a:xfrm>
            <a:off x="503548" y="3789040"/>
            <a:ext cx="2808312" cy="20162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ゲル</a:t>
            </a:r>
            <a:endParaRPr kumimoji="1" lang="ja-JP" altLang="en-US" dirty="0">
              <a:solidFill>
                <a:schemeClr val="tx1"/>
              </a:solidFill>
            </a:endParaRPr>
          </a:p>
        </p:txBody>
      </p:sp>
      <p:sp>
        <p:nvSpPr>
          <p:cNvPr id="70" name="台形 69"/>
          <p:cNvSpPr/>
          <p:nvPr/>
        </p:nvSpPr>
        <p:spPr>
          <a:xfrm>
            <a:off x="791580" y="3789040"/>
            <a:ext cx="2232248" cy="288032"/>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1 つの角を丸めた四角形 70"/>
          <p:cNvSpPr/>
          <p:nvPr/>
        </p:nvSpPr>
        <p:spPr>
          <a:xfrm>
            <a:off x="1007604" y="4077072"/>
            <a:ext cx="216024" cy="216024"/>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1 つの角を丸めた四角形 71"/>
          <p:cNvSpPr/>
          <p:nvPr/>
        </p:nvSpPr>
        <p:spPr>
          <a:xfrm>
            <a:off x="1367644" y="4077072"/>
            <a:ext cx="216024" cy="216024"/>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1 つの角を丸めた四角形 72"/>
          <p:cNvSpPr/>
          <p:nvPr/>
        </p:nvSpPr>
        <p:spPr>
          <a:xfrm>
            <a:off x="1727684" y="4077072"/>
            <a:ext cx="216024" cy="216024"/>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1 つの角を丸めた四角形 73"/>
          <p:cNvSpPr/>
          <p:nvPr/>
        </p:nvSpPr>
        <p:spPr>
          <a:xfrm>
            <a:off x="2087724" y="4077072"/>
            <a:ext cx="216024" cy="216024"/>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1 つの角を丸めた四角形 74"/>
          <p:cNvSpPr/>
          <p:nvPr/>
        </p:nvSpPr>
        <p:spPr>
          <a:xfrm>
            <a:off x="2483020" y="4077072"/>
            <a:ext cx="216024" cy="216024"/>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993565" y="5836622"/>
            <a:ext cx="2026517" cy="369332"/>
          </a:xfrm>
          <a:prstGeom prst="rect">
            <a:avLst/>
          </a:prstGeom>
          <a:noFill/>
        </p:spPr>
        <p:txBody>
          <a:bodyPr wrap="none" rtlCol="0">
            <a:spAutoFit/>
          </a:bodyPr>
          <a:lstStyle/>
          <a:p>
            <a:r>
              <a:rPr kumimoji="1" lang="ja-JP" altLang="en-US" dirty="0" smtClean="0"/>
              <a:t>下のクリップを外す</a:t>
            </a:r>
            <a:endParaRPr kumimoji="1" lang="ja-JP" altLang="en-US" dirty="0"/>
          </a:p>
        </p:txBody>
      </p:sp>
      <p:sp>
        <p:nvSpPr>
          <p:cNvPr id="83" name="右矢印 82"/>
          <p:cNvSpPr/>
          <p:nvPr/>
        </p:nvSpPr>
        <p:spPr>
          <a:xfrm>
            <a:off x="14064" y="4509120"/>
            <a:ext cx="439760" cy="366471"/>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右矢印 87"/>
          <p:cNvSpPr/>
          <p:nvPr/>
        </p:nvSpPr>
        <p:spPr>
          <a:xfrm>
            <a:off x="3412160" y="4613916"/>
            <a:ext cx="439760" cy="366471"/>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4" name="Picture 2" descr="http://www.inter-tecno.co.jp/ElectroPhoresis/Gazou/p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937" y="3645024"/>
            <a:ext cx="4408224" cy="2810421"/>
          </a:xfrm>
          <a:prstGeom prst="rect">
            <a:avLst/>
          </a:prstGeom>
          <a:solidFill>
            <a:schemeClr val="accent6"/>
          </a:solidFill>
          <a:ln>
            <a:solidFill>
              <a:schemeClr val="bg1"/>
            </a:solidFill>
          </a:ln>
          <a:extLst/>
        </p:spPr>
      </p:pic>
      <p:sp>
        <p:nvSpPr>
          <p:cNvPr id="91" name="テキスト ボックス 90"/>
          <p:cNvSpPr txBox="1"/>
          <p:nvPr/>
        </p:nvSpPr>
        <p:spPr>
          <a:xfrm>
            <a:off x="4572000" y="6516052"/>
            <a:ext cx="3914854" cy="369332"/>
          </a:xfrm>
          <a:prstGeom prst="rect">
            <a:avLst/>
          </a:prstGeom>
          <a:noFill/>
        </p:spPr>
        <p:txBody>
          <a:bodyPr wrap="none" rtlCol="0">
            <a:spAutoFit/>
          </a:bodyPr>
          <a:lstStyle/>
          <a:p>
            <a:r>
              <a:rPr kumimoji="1" lang="ja-JP" altLang="en-US" dirty="0" smtClean="0"/>
              <a:t>電気泳動層に</a:t>
            </a:r>
            <a:r>
              <a:rPr lang="ja-JP" altLang="en-US" dirty="0"/>
              <a:t>設置</a:t>
            </a:r>
            <a:r>
              <a:rPr lang="ja-JP" altLang="en-US" dirty="0" smtClean="0"/>
              <a:t>し、電極液で満たす</a:t>
            </a:r>
            <a:endParaRPr kumimoji="1" lang="ja-JP" altLang="en-US" dirty="0"/>
          </a:p>
        </p:txBody>
      </p:sp>
      <p:sp>
        <p:nvSpPr>
          <p:cNvPr id="55" name="1 つの角を丸めた四角形 54"/>
          <p:cNvSpPr/>
          <p:nvPr/>
        </p:nvSpPr>
        <p:spPr>
          <a:xfrm>
            <a:off x="5724128" y="620688"/>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1 つの角を丸めた四角形 55"/>
          <p:cNvSpPr/>
          <p:nvPr/>
        </p:nvSpPr>
        <p:spPr>
          <a:xfrm>
            <a:off x="6084168" y="620688"/>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1 つの角を丸めた四角形 56"/>
          <p:cNvSpPr/>
          <p:nvPr/>
        </p:nvSpPr>
        <p:spPr>
          <a:xfrm>
            <a:off x="6444208" y="620688"/>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1 つの角を丸めた四角形 57"/>
          <p:cNvSpPr/>
          <p:nvPr/>
        </p:nvSpPr>
        <p:spPr>
          <a:xfrm>
            <a:off x="5652120" y="332656"/>
            <a:ext cx="1944216" cy="288032"/>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1 つの角を丸めた四角形 58"/>
          <p:cNvSpPr/>
          <p:nvPr/>
        </p:nvSpPr>
        <p:spPr>
          <a:xfrm>
            <a:off x="6804248" y="620688"/>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1 つの角を丸めた四角形 59"/>
          <p:cNvSpPr/>
          <p:nvPr/>
        </p:nvSpPr>
        <p:spPr>
          <a:xfrm>
            <a:off x="7199544" y="620688"/>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6137942" y="296936"/>
            <a:ext cx="816249" cy="369332"/>
          </a:xfrm>
          <a:prstGeom prst="rect">
            <a:avLst/>
          </a:prstGeom>
          <a:noFill/>
        </p:spPr>
        <p:txBody>
          <a:bodyPr wrap="none" rtlCol="0">
            <a:spAutoFit/>
          </a:bodyPr>
          <a:lstStyle/>
          <a:p>
            <a:r>
              <a:rPr lang="ja-JP" altLang="en-US" dirty="0"/>
              <a:t>コーム</a:t>
            </a:r>
            <a:endParaRPr kumimoji="1" lang="ja-JP" altLang="en-US" dirty="0"/>
          </a:p>
        </p:txBody>
      </p:sp>
      <p:sp>
        <p:nvSpPr>
          <p:cNvPr id="62" name="1 つの角を丸めた四角形 61"/>
          <p:cNvSpPr/>
          <p:nvPr/>
        </p:nvSpPr>
        <p:spPr>
          <a:xfrm>
            <a:off x="999608" y="4077072"/>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1 つの角を丸めた四角形 62"/>
          <p:cNvSpPr/>
          <p:nvPr/>
        </p:nvSpPr>
        <p:spPr>
          <a:xfrm>
            <a:off x="1359648" y="4077072"/>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1 つの角を丸めた四角形 63"/>
          <p:cNvSpPr/>
          <p:nvPr/>
        </p:nvSpPr>
        <p:spPr>
          <a:xfrm>
            <a:off x="1719688" y="4077072"/>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1 つの角を丸めた四角形 64"/>
          <p:cNvSpPr/>
          <p:nvPr/>
        </p:nvSpPr>
        <p:spPr>
          <a:xfrm>
            <a:off x="927600" y="3789040"/>
            <a:ext cx="1944216" cy="288032"/>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1 つの角を丸めた四角形 65"/>
          <p:cNvSpPr/>
          <p:nvPr/>
        </p:nvSpPr>
        <p:spPr>
          <a:xfrm>
            <a:off x="2079728" y="4077072"/>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1 つの角を丸めた四角形 75"/>
          <p:cNvSpPr/>
          <p:nvPr/>
        </p:nvSpPr>
        <p:spPr>
          <a:xfrm>
            <a:off x="2475024" y="4077072"/>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1413422" y="3753320"/>
            <a:ext cx="816249" cy="369332"/>
          </a:xfrm>
          <a:prstGeom prst="rect">
            <a:avLst/>
          </a:prstGeom>
          <a:noFill/>
        </p:spPr>
        <p:txBody>
          <a:bodyPr wrap="none" rtlCol="0">
            <a:spAutoFit/>
          </a:bodyPr>
          <a:lstStyle/>
          <a:p>
            <a:r>
              <a:rPr lang="ja-JP" altLang="en-US" dirty="0"/>
              <a:t>コーム</a:t>
            </a:r>
            <a:endParaRPr kumimoji="1" lang="ja-JP" altLang="en-US" dirty="0"/>
          </a:p>
        </p:txBody>
      </p:sp>
      <p:sp>
        <p:nvSpPr>
          <p:cNvPr id="78" name="1 つの角を丸めた四角形 77"/>
          <p:cNvSpPr/>
          <p:nvPr/>
        </p:nvSpPr>
        <p:spPr>
          <a:xfrm>
            <a:off x="5623957" y="3314601"/>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1 つの角を丸めた四角形 78"/>
          <p:cNvSpPr/>
          <p:nvPr/>
        </p:nvSpPr>
        <p:spPr>
          <a:xfrm>
            <a:off x="5983997" y="3314601"/>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1 つの角を丸めた四角形 79"/>
          <p:cNvSpPr/>
          <p:nvPr/>
        </p:nvSpPr>
        <p:spPr>
          <a:xfrm>
            <a:off x="6344037" y="3314601"/>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1 つの角を丸めた四角形 80"/>
          <p:cNvSpPr/>
          <p:nvPr/>
        </p:nvSpPr>
        <p:spPr>
          <a:xfrm>
            <a:off x="5551949" y="3026569"/>
            <a:ext cx="1944216" cy="288032"/>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1 つの角を丸めた四角形 83"/>
          <p:cNvSpPr/>
          <p:nvPr/>
        </p:nvSpPr>
        <p:spPr>
          <a:xfrm>
            <a:off x="6704077" y="3314601"/>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1 つの角を丸めた四角形 84"/>
          <p:cNvSpPr/>
          <p:nvPr/>
        </p:nvSpPr>
        <p:spPr>
          <a:xfrm>
            <a:off x="7099373" y="3314601"/>
            <a:ext cx="216024" cy="216024"/>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6037771" y="2990849"/>
            <a:ext cx="816249" cy="369332"/>
          </a:xfrm>
          <a:prstGeom prst="rect">
            <a:avLst/>
          </a:prstGeom>
          <a:noFill/>
        </p:spPr>
        <p:txBody>
          <a:bodyPr wrap="none" rtlCol="0">
            <a:spAutoFit/>
          </a:bodyPr>
          <a:lstStyle/>
          <a:p>
            <a:r>
              <a:rPr lang="ja-JP" altLang="en-US" dirty="0"/>
              <a:t>コーム</a:t>
            </a:r>
            <a:endParaRPr kumimoji="1" lang="ja-JP" altLang="en-US" dirty="0"/>
          </a:p>
        </p:txBody>
      </p:sp>
      <p:sp>
        <p:nvSpPr>
          <p:cNvPr id="68" name="下矢印 67"/>
          <p:cNvSpPr/>
          <p:nvPr/>
        </p:nvSpPr>
        <p:spPr>
          <a:xfrm flipV="1">
            <a:off x="6300192" y="3681028"/>
            <a:ext cx="360040" cy="25202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6902356" y="3681028"/>
            <a:ext cx="1465466" cy="369332"/>
          </a:xfrm>
          <a:prstGeom prst="rect">
            <a:avLst/>
          </a:prstGeom>
          <a:noFill/>
        </p:spPr>
        <p:txBody>
          <a:bodyPr wrap="none" rtlCol="0">
            <a:spAutoFit/>
          </a:bodyPr>
          <a:lstStyle/>
          <a:p>
            <a:r>
              <a:rPr kumimoji="1" lang="ja-JP" altLang="en-US" dirty="0" smtClean="0">
                <a:solidFill>
                  <a:schemeClr val="bg1"/>
                </a:solidFill>
              </a:rPr>
              <a:t>コームを外す</a:t>
            </a:r>
            <a:endParaRPr kumimoji="1" lang="ja-JP" altLang="en-US" dirty="0">
              <a:solidFill>
                <a:schemeClr val="bg1"/>
              </a:solidFill>
            </a:endParaRPr>
          </a:p>
        </p:txBody>
      </p:sp>
    </p:spTree>
    <p:extLst>
      <p:ext uri="{BB962C8B-B14F-4D97-AF65-F5344CB8AC3E}">
        <p14:creationId xmlns:p14="http://schemas.microsoft.com/office/powerpoint/2010/main" val="1366414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885020" y="1916832"/>
            <a:ext cx="7560840" cy="646331"/>
          </a:xfrm>
          <a:prstGeom prst="rect">
            <a:avLst/>
          </a:prstGeom>
          <a:solidFill>
            <a:srgbClr val="00B050"/>
          </a:solidFill>
        </p:spPr>
        <p:txBody>
          <a:bodyPr wrap="square" rtlCol="0">
            <a:spAutoFit/>
          </a:bodyPr>
          <a:lstStyle/>
          <a:p>
            <a:pPr algn="ctr"/>
            <a:r>
              <a:rPr lang="ja-JP" altLang="en-US" b="1" dirty="0">
                <a:solidFill>
                  <a:schemeClr val="bg1"/>
                </a:solidFill>
              </a:rPr>
              <a:t>大腸</a:t>
            </a:r>
            <a:r>
              <a:rPr lang="ja-JP" altLang="en-US" b="1" dirty="0" smtClean="0">
                <a:solidFill>
                  <a:schemeClr val="bg1"/>
                </a:solidFill>
              </a:rPr>
              <a:t>菌タンパクを溶媒に溶かす（可溶化）</a:t>
            </a:r>
            <a:endParaRPr lang="en-US" altLang="ja-JP" b="1" dirty="0" smtClean="0">
              <a:solidFill>
                <a:schemeClr val="bg1"/>
              </a:solidFill>
            </a:endParaRPr>
          </a:p>
          <a:p>
            <a:pPr algn="ctr"/>
            <a:endParaRPr lang="ja-JP" altLang="en-US" b="1" dirty="0" smtClean="0">
              <a:solidFill>
                <a:schemeClr val="bg1"/>
              </a:solidFill>
            </a:endParaRPr>
          </a:p>
        </p:txBody>
      </p:sp>
      <p:sp>
        <p:nvSpPr>
          <p:cNvPr id="19" name="テキスト ボックス 18"/>
          <p:cNvSpPr txBox="1"/>
          <p:nvPr/>
        </p:nvSpPr>
        <p:spPr>
          <a:xfrm>
            <a:off x="849016" y="213828"/>
            <a:ext cx="7632848" cy="369332"/>
          </a:xfrm>
          <a:prstGeom prst="rect">
            <a:avLst/>
          </a:prstGeom>
          <a:noFill/>
        </p:spPr>
        <p:txBody>
          <a:bodyPr wrap="square" rtlCol="0">
            <a:spAutoFit/>
          </a:bodyPr>
          <a:lstStyle/>
          <a:p>
            <a:pPr algn="ctr"/>
            <a:r>
              <a:rPr kumimoji="1" lang="ja-JP" altLang="en-US" b="1" dirty="0" smtClean="0"/>
              <a:t>形質転換済みの大腸菌を増殖</a:t>
            </a:r>
            <a:endParaRPr kumimoji="1" lang="ja-JP" altLang="en-US" b="1" dirty="0"/>
          </a:p>
        </p:txBody>
      </p:sp>
      <p:cxnSp>
        <p:nvCxnSpPr>
          <p:cNvPr id="20" name="直線矢印コネクタ 19"/>
          <p:cNvCxnSpPr/>
          <p:nvPr/>
        </p:nvCxnSpPr>
        <p:spPr>
          <a:xfrm>
            <a:off x="4665440" y="531004"/>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83199" y="980728"/>
            <a:ext cx="8964482" cy="369332"/>
          </a:xfrm>
          <a:prstGeom prst="rect">
            <a:avLst/>
          </a:prstGeom>
          <a:solidFill>
            <a:schemeClr val="bg1"/>
          </a:solidFill>
        </p:spPr>
        <p:txBody>
          <a:bodyPr wrap="square" rtlCol="0">
            <a:spAutoFit/>
          </a:bodyPr>
          <a:lstStyle/>
          <a:p>
            <a:pPr algn="ctr"/>
            <a:r>
              <a:rPr lang="ja-JP" altLang="en-US" b="1" dirty="0" smtClean="0"/>
              <a:t>ポリアクリルアミドゲルを作る</a:t>
            </a:r>
            <a:endParaRPr kumimoji="1" lang="ja-JP" altLang="en-US" b="1" dirty="0"/>
          </a:p>
        </p:txBody>
      </p:sp>
      <p:cxnSp>
        <p:nvCxnSpPr>
          <p:cNvPr id="22" name="直線矢印コネクタ 21"/>
          <p:cNvCxnSpPr/>
          <p:nvPr/>
        </p:nvCxnSpPr>
        <p:spPr>
          <a:xfrm>
            <a:off x="4665440" y="2664078"/>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921024" y="3113802"/>
            <a:ext cx="7488832" cy="646331"/>
          </a:xfrm>
          <a:prstGeom prst="rect">
            <a:avLst/>
          </a:prstGeom>
          <a:solidFill>
            <a:srgbClr val="00B050"/>
          </a:solidFill>
        </p:spPr>
        <p:txBody>
          <a:bodyPr wrap="square" rtlCol="0">
            <a:spAutoFit/>
          </a:bodyPr>
          <a:lstStyle/>
          <a:p>
            <a:pPr algn="ctr"/>
            <a:r>
              <a:rPr lang="ja-JP" altLang="en-US" b="1" dirty="0" smtClean="0">
                <a:solidFill>
                  <a:schemeClr val="bg1"/>
                </a:solidFill>
              </a:rPr>
              <a:t>ゲルを電気泳動機器にセットする</a:t>
            </a:r>
            <a:endParaRPr lang="en-US" altLang="ja-JP" b="1" dirty="0" smtClean="0">
              <a:solidFill>
                <a:schemeClr val="bg1"/>
              </a:solidFill>
            </a:endParaRPr>
          </a:p>
          <a:p>
            <a:pPr algn="ctr"/>
            <a:endParaRPr lang="en-US" altLang="ja-JP" b="1" dirty="0" smtClean="0">
              <a:solidFill>
                <a:schemeClr val="bg1"/>
              </a:solidFill>
            </a:endParaRPr>
          </a:p>
        </p:txBody>
      </p:sp>
      <p:cxnSp>
        <p:nvCxnSpPr>
          <p:cNvPr id="24" name="直線矢印コネクタ 23"/>
          <p:cNvCxnSpPr/>
          <p:nvPr/>
        </p:nvCxnSpPr>
        <p:spPr>
          <a:xfrm>
            <a:off x="4665440" y="1412776"/>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921024" y="4042762"/>
            <a:ext cx="7488832" cy="646331"/>
          </a:xfrm>
          <a:prstGeom prst="rect">
            <a:avLst/>
          </a:prstGeom>
          <a:solidFill>
            <a:srgbClr val="00B050"/>
          </a:solidFill>
        </p:spPr>
        <p:txBody>
          <a:bodyPr wrap="square" rtlCol="0">
            <a:spAutoFit/>
          </a:bodyPr>
          <a:lstStyle/>
          <a:p>
            <a:pPr algn="ctr"/>
            <a:r>
              <a:rPr kumimoji="1" lang="ja-JP" altLang="en-US" b="1" dirty="0" smtClean="0">
                <a:solidFill>
                  <a:schemeClr val="bg1"/>
                </a:solidFill>
              </a:rPr>
              <a:t>可溶化した大腸菌を電気で流す</a:t>
            </a:r>
            <a:endParaRPr kumimoji="1" lang="en-US" altLang="ja-JP" b="1" dirty="0" smtClean="0">
              <a:solidFill>
                <a:schemeClr val="bg1"/>
              </a:solidFill>
            </a:endParaRPr>
          </a:p>
          <a:p>
            <a:pPr algn="ctr"/>
            <a:endParaRPr kumimoji="1" lang="en-US" altLang="ja-JP" b="1" dirty="0" smtClean="0">
              <a:solidFill>
                <a:schemeClr val="bg1"/>
              </a:solidFill>
            </a:endParaRPr>
          </a:p>
        </p:txBody>
      </p:sp>
      <p:cxnSp>
        <p:nvCxnSpPr>
          <p:cNvPr id="26" name="直線矢印コネクタ 25"/>
          <p:cNvCxnSpPr/>
          <p:nvPr/>
        </p:nvCxnSpPr>
        <p:spPr>
          <a:xfrm>
            <a:off x="4665440" y="3689866"/>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930154" y="4861224"/>
            <a:ext cx="7470572" cy="646331"/>
          </a:xfrm>
          <a:prstGeom prst="rect">
            <a:avLst/>
          </a:prstGeom>
          <a:solidFill>
            <a:srgbClr val="00B050"/>
          </a:solidFill>
        </p:spPr>
        <p:txBody>
          <a:bodyPr wrap="square" rtlCol="0">
            <a:spAutoFit/>
          </a:bodyPr>
          <a:lstStyle/>
          <a:p>
            <a:pPr algn="ctr"/>
            <a:r>
              <a:rPr kumimoji="1" lang="ja-JP" altLang="en-US" b="1" dirty="0" smtClean="0">
                <a:solidFill>
                  <a:schemeClr val="bg1"/>
                </a:solidFill>
              </a:rPr>
              <a:t>染色、脱色</a:t>
            </a:r>
            <a:endParaRPr kumimoji="1" lang="en-US" altLang="ja-JP" b="1" dirty="0" smtClean="0">
              <a:solidFill>
                <a:schemeClr val="bg1"/>
              </a:solidFill>
            </a:endParaRPr>
          </a:p>
          <a:p>
            <a:pPr algn="ctr"/>
            <a:endParaRPr kumimoji="1" lang="en-US" altLang="ja-JP" b="1" dirty="0" smtClean="0">
              <a:solidFill>
                <a:schemeClr val="bg1"/>
              </a:solidFill>
            </a:endParaRPr>
          </a:p>
        </p:txBody>
      </p:sp>
      <p:cxnSp>
        <p:nvCxnSpPr>
          <p:cNvPr id="28" name="直線矢印コネクタ 27"/>
          <p:cNvCxnSpPr/>
          <p:nvPr/>
        </p:nvCxnSpPr>
        <p:spPr>
          <a:xfrm>
            <a:off x="4665440" y="4462102"/>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4665440" y="5400382"/>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921024" y="5851847"/>
            <a:ext cx="7488832" cy="646331"/>
          </a:xfrm>
          <a:prstGeom prst="rect">
            <a:avLst/>
          </a:prstGeom>
          <a:solidFill>
            <a:srgbClr val="00B050"/>
          </a:solidFill>
        </p:spPr>
        <p:txBody>
          <a:bodyPr wrap="square" rtlCol="0">
            <a:spAutoFit/>
          </a:bodyPr>
          <a:lstStyle/>
          <a:p>
            <a:pPr algn="ctr"/>
            <a:r>
              <a:rPr kumimoji="1" lang="en-US" altLang="ja-JP" b="1" dirty="0" smtClean="0">
                <a:solidFill>
                  <a:schemeClr val="bg1"/>
                </a:solidFill>
              </a:rPr>
              <a:t>Image-J</a:t>
            </a:r>
            <a:r>
              <a:rPr kumimoji="1" lang="ja-JP" altLang="en-US" b="1" dirty="0" smtClean="0">
                <a:solidFill>
                  <a:schemeClr val="bg1"/>
                </a:solidFill>
              </a:rPr>
              <a:t>を用いて定量</a:t>
            </a:r>
            <a:endParaRPr kumimoji="1" lang="en-US" altLang="ja-JP" b="1" dirty="0" smtClean="0">
              <a:solidFill>
                <a:schemeClr val="bg1"/>
              </a:solidFill>
            </a:endParaRPr>
          </a:p>
          <a:p>
            <a:pPr algn="ctr"/>
            <a:endParaRPr kumimoji="1" lang="en-US" altLang="ja-JP" b="1" dirty="0" smtClean="0">
              <a:solidFill>
                <a:schemeClr val="bg1"/>
              </a:solidFill>
            </a:endParaRPr>
          </a:p>
        </p:txBody>
      </p:sp>
      <p:sp>
        <p:nvSpPr>
          <p:cNvPr id="47" name="正方形/長方形 46"/>
          <p:cNvSpPr/>
          <p:nvPr/>
        </p:nvSpPr>
        <p:spPr>
          <a:xfrm>
            <a:off x="539552" y="3923566"/>
            <a:ext cx="8136904" cy="87358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013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81045" y="4653136"/>
            <a:ext cx="795411" cy="369332"/>
          </a:xfrm>
          <a:prstGeom prst="rect">
            <a:avLst/>
          </a:prstGeom>
          <a:noFill/>
        </p:spPr>
        <p:txBody>
          <a:bodyPr wrap="none" rtlCol="0">
            <a:spAutoFit/>
          </a:bodyPr>
          <a:lstStyle/>
          <a:p>
            <a:r>
              <a:rPr kumimoji="1" lang="ja-JP" altLang="en-US" b="1" dirty="0" smtClean="0"/>
              <a:t>ゲノム</a:t>
            </a:r>
            <a:endParaRPr kumimoji="1" lang="ja-JP" altLang="en-US" b="1" dirty="0"/>
          </a:p>
        </p:txBody>
      </p:sp>
      <p:sp>
        <p:nvSpPr>
          <p:cNvPr id="9" name="テキスト ボックス 8"/>
          <p:cNvSpPr txBox="1"/>
          <p:nvPr/>
        </p:nvSpPr>
        <p:spPr>
          <a:xfrm>
            <a:off x="699799" y="1270421"/>
            <a:ext cx="2028119" cy="369332"/>
          </a:xfrm>
          <a:prstGeom prst="rect">
            <a:avLst/>
          </a:prstGeom>
          <a:noFill/>
        </p:spPr>
        <p:txBody>
          <a:bodyPr wrap="none" rtlCol="0">
            <a:spAutoFit/>
          </a:bodyPr>
          <a:lstStyle/>
          <a:p>
            <a:r>
              <a:rPr lang="ja-JP" altLang="en-US" b="1" dirty="0" smtClean="0"/>
              <a:t>オワンクラゲゲノム</a:t>
            </a:r>
            <a:endParaRPr lang="ja-JP" altLang="en-US" b="1" dirty="0"/>
          </a:p>
        </p:txBody>
      </p:sp>
      <p:sp>
        <p:nvSpPr>
          <p:cNvPr id="10" name="テキスト ボックス 9"/>
          <p:cNvSpPr txBox="1"/>
          <p:nvPr/>
        </p:nvSpPr>
        <p:spPr>
          <a:xfrm>
            <a:off x="399661" y="3964414"/>
            <a:ext cx="881973" cy="369332"/>
          </a:xfrm>
          <a:prstGeom prst="rect">
            <a:avLst/>
          </a:prstGeom>
          <a:noFill/>
        </p:spPr>
        <p:txBody>
          <a:bodyPr wrap="none" rtlCol="0">
            <a:spAutoFit/>
          </a:bodyPr>
          <a:lstStyle/>
          <a:p>
            <a:r>
              <a:rPr kumimoji="1" lang="ja-JP" altLang="en-US" b="1" dirty="0" smtClean="0"/>
              <a:t>大腸菌</a:t>
            </a:r>
            <a:endParaRPr kumimoji="1" lang="ja-JP" altLang="en-US" b="1" dirty="0"/>
          </a:p>
        </p:txBody>
      </p:sp>
      <p:cxnSp>
        <p:nvCxnSpPr>
          <p:cNvPr id="11" name="直線矢印コネクタ 10"/>
          <p:cNvCxnSpPr/>
          <p:nvPr/>
        </p:nvCxnSpPr>
        <p:spPr>
          <a:xfrm flipH="1">
            <a:off x="4566047" y="2062509"/>
            <a:ext cx="601628" cy="5497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482611" y="2062509"/>
            <a:ext cx="2953053" cy="369332"/>
          </a:xfrm>
          <a:prstGeom prst="rect">
            <a:avLst/>
          </a:prstGeom>
          <a:noFill/>
        </p:spPr>
        <p:txBody>
          <a:bodyPr wrap="none" rtlCol="0">
            <a:spAutoFit/>
          </a:bodyPr>
          <a:lstStyle/>
          <a:p>
            <a:r>
              <a:rPr kumimoji="1" lang="ja-JP" altLang="en-US" b="1" dirty="0" smtClean="0"/>
              <a:t>遺伝子</a:t>
            </a:r>
            <a:r>
              <a:rPr lang="ja-JP" altLang="en-US" b="1" dirty="0"/>
              <a:t>配列</a:t>
            </a:r>
            <a:r>
              <a:rPr lang="ja-JP" altLang="en-US" b="1" dirty="0" smtClean="0"/>
              <a:t>を増幅する</a:t>
            </a:r>
            <a:r>
              <a:rPr lang="en-US" altLang="ja-JP" b="1" dirty="0" smtClean="0"/>
              <a:t>(PCR)</a:t>
            </a:r>
            <a:endParaRPr kumimoji="1" lang="ja-JP" altLang="en-US" b="1" dirty="0"/>
          </a:p>
        </p:txBody>
      </p:sp>
      <p:sp>
        <p:nvSpPr>
          <p:cNvPr id="13" name="円/楕円 12"/>
          <p:cNvSpPr/>
          <p:nvPr/>
        </p:nvSpPr>
        <p:spPr>
          <a:xfrm>
            <a:off x="-35566" y="4014356"/>
            <a:ext cx="9155905" cy="14308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697271" y="2808237"/>
            <a:ext cx="3243196" cy="369332"/>
          </a:xfrm>
          <a:prstGeom prst="rect">
            <a:avLst/>
          </a:prstGeom>
          <a:solidFill>
            <a:srgbClr val="00B050"/>
          </a:solidFill>
        </p:spPr>
        <p:txBody>
          <a:bodyPr wrap="none" rtlCol="0">
            <a:spAutoFit/>
          </a:bodyPr>
          <a:lstStyle/>
          <a:p>
            <a:r>
              <a:rPr kumimoji="1" lang="ja-JP" altLang="en-US" b="1" dirty="0" smtClean="0">
                <a:solidFill>
                  <a:schemeClr val="bg1"/>
                </a:solidFill>
              </a:rPr>
              <a:t>プラスミド（運び屋）に組み込む</a:t>
            </a:r>
            <a:endParaRPr kumimoji="1" lang="ja-JP" altLang="en-US" b="1" u="sng" dirty="0">
              <a:solidFill>
                <a:schemeClr val="bg1"/>
              </a:solidFill>
            </a:endParaRPr>
          </a:p>
        </p:txBody>
      </p:sp>
      <p:sp>
        <p:nvSpPr>
          <p:cNvPr id="17" name="円/楕円 16"/>
          <p:cNvSpPr/>
          <p:nvPr/>
        </p:nvSpPr>
        <p:spPr>
          <a:xfrm>
            <a:off x="3531817" y="2728376"/>
            <a:ext cx="2068459"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flipH="1">
            <a:off x="4260013" y="2612262"/>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843815" y="5022468"/>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右矢印 22"/>
          <p:cNvSpPr/>
          <p:nvPr/>
        </p:nvSpPr>
        <p:spPr>
          <a:xfrm>
            <a:off x="1275863" y="4878452"/>
            <a:ext cx="122413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6028391" y="4878452"/>
            <a:ext cx="122413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flipH="1">
            <a:off x="3484507" y="4882644"/>
            <a:ext cx="612068" cy="2796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a:off x="4499992" y="3284984"/>
            <a:ext cx="0" cy="1003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644008" y="3419708"/>
            <a:ext cx="3849131" cy="369332"/>
          </a:xfrm>
          <a:prstGeom prst="rect">
            <a:avLst/>
          </a:prstGeom>
          <a:solidFill>
            <a:srgbClr val="00B050"/>
          </a:solidFill>
        </p:spPr>
        <p:txBody>
          <a:bodyPr wrap="none" rtlCol="0">
            <a:spAutoFit/>
          </a:bodyPr>
          <a:lstStyle/>
          <a:p>
            <a:r>
              <a:rPr kumimoji="1" lang="ja-JP" altLang="en-US" b="1" dirty="0" smtClean="0">
                <a:solidFill>
                  <a:schemeClr val="bg1"/>
                </a:solidFill>
              </a:rPr>
              <a:t>プラスミドを大腸菌に挿入（形質転換）</a:t>
            </a:r>
            <a:endParaRPr kumimoji="1" lang="en-US" altLang="ja-JP" b="1" dirty="0" smtClean="0">
              <a:solidFill>
                <a:schemeClr val="bg1"/>
              </a:solidFill>
            </a:endParaRPr>
          </a:p>
        </p:txBody>
      </p:sp>
      <p:sp>
        <p:nvSpPr>
          <p:cNvPr id="30" name="円/楕円 29"/>
          <p:cNvSpPr/>
          <p:nvPr/>
        </p:nvSpPr>
        <p:spPr>
          <a:xfrm>
            <a:off x="3337977" y="4269904"/>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flipH="1">
            <a:off x="3702075" y="4211847"/>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163964" y="4249410"/>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flipH="1">
            <a:off x="5528062" y="4191353"/>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6510773" y="4436019"/>
            <a:ext cx="1034230" cy="331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flipH="1">
            <a:off x="6874871" y="4377962"/>
            <a:ext cx="306034" cy="1398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a:xfrm>
            <a:off x="827584" y="1844824"/>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右矢印 41"/>
          <p:cNvSpPr/>
          <p:nvPr/>
        </p:nvSpPr>
        <p:spPr>
          <a:xfrm>
            <a:off x="1259632" y="1700808"/>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矢印 42"/>
          <p:cNvSpPr/>
          <p:nvPr/>
        </p:nvSpPr>
        <p:spPr>
          <a:xfrm>
            <a:off x="6012160" y="1700808"/>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右矢印 43"/>
          <p:cNvSpPr/>
          <p:nvPr/>
        </p:nvSpPr>
        <p:spPr>
          <a:xfrm flipH="1">
            <a:off x="4788024" y="1705000"/>
            <a:ext cx="612068"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flipH="1">
            <a:off x="3468276" y="1705000"/>
            <a:ext cx="612068" cy="2796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タイトル 1"/>
          <p:cNvSpPr txBox="1">
            <a:spLocks/>
          </p:cNvSpPr>
          <p:nvPr/>
        </p:nvSpPr>
        <p:spPr>
          <a:xfrm>
            <a:off x="-15520" y="1"/>
            <a:ext cx="9155905" cy="1484784"/>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運び屋（ベクターを用いる）</a:t>
            </a:r>
            <a:endParaRPr lang="en-US" altLang="ja-JP" dirty="0" smtClean="0"/>
          </a:p>
        </p:txBody>
      </p:sp>
      <p:sp>
        <p:nvSpPr>
          <p:cNvPr id="47" name="テキスト ボックス 46"/>
          <p:cNvSpPr txBox="1"/>
          <p:nvPr/>
        </p:nvSpPr>
        <p:spPr>
          <a:xfrm>
            <a:off x="276019" y="6002124"/>
            <a:ext cx="8616461" cy="523220"/>
          </a:xfrm>
          <a:prstGeom prst="rect">
            <a:avLst/>
          </a:prstGeom>
          <a:noFill/>
        </p:spPr>
        <p:txBody>
          <a:bodyPr wrap="none" rtlCol="0">
            <a:spAutoFit/>
          </a:bodyPr>
          <a:lstStyle/>
          <a:p>
            <a:r>
              <a:rPr lang="ja-JP" altLang="en-US" sz="2800" dirty="0" smtClean="0">
                <a:solidFill>
                  <a:srgbClr val="FF0000"/>
                </a:solidFill>
              </a:rPr>
              <a:t>実をいうと本当に大腸菌ゲノムに組み込むわけではない</a:t>
            </a:r>
            <a:endParaRPr kumimoji="1" lang="ja-JP" altLang="en-US" sz="2800" dirty="0">
              <a:solidFill>
                <a:srgbClr val="FF0000"/>
              </a:solidFill>
            </a:endParaRPr>
          </a:p>
        </p:txBody>
      </p:sp>
    </p:spTree>
    <p:extLst>
      <p:ext uri="{BB962C8B-B14F-4D97-AF65-F5344CB8AC3E}">
        <p14:creationId xmlns:p14="http://schemas.microsoft.com/office/powerpoint/2010/main" val="582152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840384" y="3787532"/>
            <a:ext cx="1475656"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charset="0"/>
                <a:ea typeface="平成明朝" charset="-128"/>
                <a:cs typeface="ＭＳ Ｐゴシック" pitchFamily="50" charset="-128"/>
              </a:rPr>
              <a:t>25KD</a:t>
            </a:r>
            <a:endParaRPr kumimoji="1" lang="ja-JP"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Text Box 37"/>
          <p:cNvSpPr txBox="1">
            <a:spLocks noChangeArrowheads="1"/>
          </p:cNvSpPr>
          <p:nvPr/>
        </p:nvSpPr>
        <p:spPr>
          <a:xfrm>
            <a:off x="1331640" y="188640"/>
            <a:ext cx="6048672" cy="533400"/>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smtClean="0"/>
              <a:t>ゲルを流して染色した結果</a:t>
            </a:r>
            <a:endParaRPr lang="ja-JP" altLang="en-US" sz="3200" b="1" dirty="0"/>
          </a:p>
        </p:txBody>
      </p:sp>
      <p:pic>
        <p:nvPicPr>
          <p:cNvPr id="11266"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052736"/>
            <a:ext cx="1584176" cy="446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4434937" y="3903996"/>
            <a:ext cx="7560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4078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078821" y="4038139"/>
            <a:ext cx="1475656"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charset="0"/>
                <a:ea typeface="平成明朝" charset="-128"/>
                <a:cs typeface="ＭＳ Ｐゴシック" pitchFamily="50" charset="-128"/>
              </a:rPr>
              <a:t>29KD</a:t>
            </a:r>
            <a:endParaRPr kumimoji="1" lang="ja-JP"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3"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1584176" cy="446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1626625" y="4120020"/>
            <a:ext cx="7560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rcRect l="5608" t="8427" r="4451" b="4260"/>
          <a:stretch>
            <a:fillRect/>
          </a:stretch>
        </p:blipFill>
        <p:spPr bwMode="auto">
          <a:xfrm>
            <a:off x="5364088" y="3645024"/>
            <a:ext cx="2664296" cy="258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6300192" y="6381328"/>
            <a:ext cx="1107996" cy="369332"/>
          </a:xfrm>
          <a:prstGeom prst="rect">
            <a:avLst/>
          </a:prstGeom>
          <a:noFill/>
        </p:spPr>
        <p:txBody>
          <a:bodyPr wrap="none" rtlCol="0">
            <a:spAutoFit/>
          </a:bodyPr>
          <a:lstStyle/>
          <a:p>
            <a:r>
              <a:rPr kumimoji="1" lang="ja-JP" altLang="en-US" dirty="0" smtClean="0"/>
              <a:t>質量分析</a:t>
            </a:r>
            <a:endParaRPr kumimoji="1" lang="ja-JP" altLang="en-US" dirty="0"/>
          </a:p>
        </p:txBody>
      </p:sp>
      <p:cxnSp>
        <p:nvCxnSpPr>
          <p:cNvPr id="10" name="直線矢印コネクタ 9"/>
          <p:cNvCxnSpPr/>
          <p:nvPr/>
        </p:nvCxnSpPr>
        <p:spPr>
          <a:xfrm>
            <a:off x="3131840" y="4264036"/>
            <a:ext cx="2520280" cy="965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629829" y="4753325"/>
            <a:ext cx="1039067" cy="369332"/>
          </a:xfrm>
          <a:prstGeom prst="rect">
            <a:avLst/>
          </a:prstGeom>
          <a:noFill/>
        </p:spPr>
        <p:txBody>
          <a:bodyPr wrap="none" rtlCol="0">
            <a:spAutoFit/>
          </a:bodyPr>
          <a:lstStyle/>
          <a:p>
            <a:r>
              <a:rPr kumimoji="1" lang="ja-JP" altLang="en-US" dirty="0" smtClean="0"/>
              <a:t>切り出す</a:t>
            </a:r>
            <a:endParaRPr kumimoji="1" lang="ja-JP" altLang="en-US" dirty="0"/>
          </a:p>
        </p:txBody>
      </p:sp>
      <p:cxnSp>
        <p:nvCxnSpPr>
          <p:cNvPr id="12" name="直線矢印コネクタ 11"/>
          <p:cNvCxnSpPr/>
          <p:nvPr/>
        </p:nvCxnSpPr>
        <p:spPr>
          <a:xfrm flipV="1">
            <a:off x="3165033" y="2250541"/>
            <a:ext cx="1785631" cy="176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rot="-2340000">
            <a:off x="3903584" y="2039155"/>
            <a:ext cx="144019" cy="587905"/>
            <a:chOff x="5364088" y="3057119"/>
            <a:chExt cx="268953" cy="794304"/>
          </a:xfrm>
        </p:grpSpPr>
        <p:cxnSp>
          <p:nvCxnSpPr>
            <p:cNvPr id="15" name="直線コネクタ 14"/>
            <p:cNvCxnSpPr/>
            <p:nvPr/>
          </p:nvCxnSpPr>
          <p:spPr>
            <a:xfrm rot="3000000">
              <a:off x="5148064" y="3284984"/>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277463" y="3635399"/>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8600000" flipH="1">
              <a:off x="5417017" y="3273143"/>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2991065" y="1718615"/>
            <a:ext cx="1358064" cy="369332"/>
          </a:xfrm>
          <a:prstGeom prst="rect">
            <a:avLst/>
          </a:prstGeom>
          <a:solidFill>
            <a:schemeClr val="accent3"/>
          </a:solidFill>
          <a:ln>
            <a:solidFill>
              <a:schemeClr val="accent3"/>
            </a:solidFill>
          </a:ln>
        </p:spPr>
        <p:txBody>
          <a:bodyPr wrap="none" rtlCol="0">
            <a:spAutoFit/>
          </a:bodyPr>
          <a:lstStyle/>
          <a:p>
            <a:r>
              <a:rPr kumimoji="1" lang="en-US" altLang="ja-JP" dirty="0" smtClean="0"/>
              <a:t>GFP</a:t>
            </a:r>
            <a:r>
              <a:rPr kumimoji="1" lang="ja-JP" altLang="en-US" dirty="0" smtClean="0"/>
              <a:t>タンパク</a:t>
            </a:r>
            <a:endParaRPr kumimoji="1" lang="ja-JP" altLang="en-US" dirty="0"/>
          </a:p>
        </p:txBody>
      </p:sp>
      <p:sp>
        <p:nvSpPr>
          <p:cNvPr id="19" name="テキスト ボックス 18"/>
          <p:cNvSpPr txBox="1"/>
          <p:nvPr/>
        </p:nvSpPr>
        <p:spPr>
          <a:xfrm>
            <a:off x="3799469" y="2480288"/>
            <a:ext cx="646331" cy="369332"/>
          </a:xfrm>
          <a:prstGeom prst="rect">
            <a:avLst/>
          </a:prstGeom>
          <a:noFill/>
        </p:spPr>
        <p:txBody>
          <a:bodyPr wrap="none" rtlCol="0">
            <a:spAutoFit/>
          </a:bodyPr>
          <a:lstStyle/>
          <a:p>
            <a:r>
              <a:rPr kumimoji="1" lang="ja-JP" altLang="en-US" dirty="0" smtClean="0"/>
              <a:t>抗体</a:t>
            </a:r>
            <a:endParaRPr kumimoji="1" lang="ja-JP" altLang="en-US" dirty="0"/>
          </a:p>
        </p:txBody>
      </p:sp>
      <p:pic>
        <p:nvPicPr>
          <p:cNvPr id="12290" name="Picture 2" descr="http://www.virology.ws/wp-content/uploads/2010/07/western_blo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0664" y="199229"/>
            <a:ext cx="3908725" cy="3038223"/>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36076" y="178261"/>
            <a:ext cx="5107488" cy="400110"/>
          </a:xfrm>
          <a:prstGeom prst="rect">
            <a:avLst/>
          </a:prstGeom>
        </p:spPr>
        <p:txBody>
          <a:bodyPr wrap="none">
            <a:spAutoFit/>
          </a:bodyPr>
          <a:lstStyle/>
          <a:p>
            <a:r>
              <a:rPr lang="ja-JP" altLang="en-US" sz="2000" dirty="0"/>
              <a:t>分画された一部</a:t>
            </a:r>
            <a:r>
              <a:rPr lang="ja-JP" altLang="en-US" sz="2000" dirty="0" smtClean="0"/>
              <a:t>が目的の蛋白と確定</a:t>
            </a:r>
            <a:r>
              <a:rPr lang="ja-JP" altLang="en-US" sz="2000" dirty="0"/>
              <a:t>する</a:t>
            </a:r>
            <a:r>
              <a:rPr lang="ja-JP" altLang="en-US" sz="2000" dirty="0" smtClean="0"/>
              <a:t>ため</a:t>
            </a:r>
            <a:endParaRPr lang="ja-JP" altLang="en-US" sz="2000"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3668984"/>
              </p:ext>
            </p:extLst>
          </p:nvPr>
        </p:nvGraphicFramePr>
        <p:xfrm>
          <a:off x="3059582" y="2849620"/>
          <a:ext cx="1809750" cy="1503363"/>
        </p:xfrm>
        <a:graphic>
          <a:graphicData uri="http://schemas.openxmlformats.org/presentationml/2006/ole">
            <mc:AlternateContent xmlns:mc="http://schemas.openxmlformats.org/markup-compatibility/2006">
              <mc:Choice xmlns:v="urn:schemas-microsoft-com:vml" Requires="v">
                <p:oleObj spid="_x0000_s12307" r:id="rId6" imgW="1810440" imgH="1502640" progId="">
                  <p:embed/>
                </p:oleObj>
              </mc:Choice>
              <mc:Fallback>
                <p:oleObj r:id="rId6" imgW="1810440" imgH="1502640" progId="">
                  <p:embed/>
                  <p:pic>
                    <p:nvPicPr>
                      <p:cNvPr id="0" name=""/>
                      <p:cNvPicPr/>
                      <p:nvPr/>
                    </p:nvPicPr>
                    <p:blipFill>
                      <a:blip r:embed="rId7"/>
                      <a:stretch>
                        <a:fillRect/>
                      </a:stretch>
                    </p:blipFill>
                    <p:spPr>
                      <a:xfrm>
                        <a:off x="3059582" y="2849620"/>
                        <a:ext cx="1809750" cy="1503363"/>
                      </a:xfrm>
                      <a:prstGeom prst="rect">
                        <a:avLst/>
                      </a:prstGeom>
                    </p:spPr>
                  </p:pic>
                </p:oleObj>
              </mc:Fallback>
            </mc:AlternateContent>
          </a:graphicData>
        </a:graphic>
      </p:graphicFrame>
    </p:spTree>
    <p:extLst>
      <p:ext uri="{BB962C8B-B14F-4D97-AF65-F5344CB8AC3E}">
        <p14:creationId xmlns:p14="http://schemas.microsoft.com/office/powerpoint/2010/main" val="14992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11760" y="44624"/>
            <a:ext cx="3674404" cy="584775"/>
          </a:xfrm>
          <a:prstGeom prst="rect">
            <a:avLst/>
          </a:prstGeom>
          <a:noFill/>
        </p:spPr>
        <p:txBody>
          <a:bodyPr wrap="none" rtlCol="0">
            <a:spAutoFit/>
          </a:bodyPr>
          <a:lstStyle/>
          <a:p>
            <a:r>
              <a:rPr kumimoji="1" lang="ja-JP" altLang="en-US" sz="3200" dirty="0" smtClean="0"/>
              <a:t>実際のスケジュール</a:t>
            </a:r>
            <a:endParaRPr kumimoji="1" lang="ja-JP" altLang="en-US" sz="3200" dirty="0"/>
          </a:p>
        </p:txBody>
      </p:sp>
      <p:sp>
        <p:nvSpPr>
          <p:cNvPr id="3" name="テキスト ボックス 2"/>
          <p:cNvSpPr txBox="1"/>
          <p:nvPr/>
        </p:nvSpPr>
        <p:spPr>
          <a:xfrm>
            <a:off x="576064" y="980728"/>
            <a:ext cx="8172400" cy="461665"/>
          </a:xfrm>
          <a:prstGeom prst="rect">
            <a:avLst/>
          </a:prstGeom>
          <a:noFill/>
        </p:spPr>
        <p:txBody>
          <a:bodyPr wrap="square" rtlCol="0">
            <a:spAutoFit/>
          </a:bodyPr>
          <a:lstStyle/>
          <a:p>
            <a:r>
              <a:rPr kumimoji="1" lang="en-US" altLang="ja-JP" sz="2400" dirty="0" smtClean="0"/>
              <a:t>13:00</a:t>
            </a:r>
            <a:r>
              <a:rPr kumimoji="1" lang="ja-JP" altLang="en-US" sz="2400" dirty="0" smtClean="0"/>
              <a:t>～</a:t>
            </a:r>
            <a:r>
              <a:rPr kumimoji="1" lang="en-US" altLang="ja-JP" sz="2400" dirty="0" smtClean="0"/>
              <a:t>13:20</a:t>
            </a:r>
            <a:r>
              <a:rPr kumimoji="1" lang="ja-JP" altLang="en-US" sz="2400" dirty="0" smtClean="0"/>
              <a:t>～</a:t>
            </a:r>
            <a:r>
              <a:rPr kumimoji="1" lang="en-US" altLang="ja-JP" sz="2400" dirty="0" smtClean="0"/>
              <a:t>13:30</a:t>
            </a:r>
            <a:r>
              <a:rPr kumimoji="1" lang="ja-JP" altLang="en-US" sz="2400" dirty="0" smtClean="0"/>
              <a:t>～</a:t>
            </a:r>
            <a:r>
              <a:rPr kumimoji="1" lang="en-US" altLang="ja-JP" sz="2400" dirty="0" smtClean="0"/>
              <a:t>14:20</a:t>
            </a:r>
            <a:r>
              <a:rPr kumimoji="1" lang="ja-JP" altLang="en-US" sz="2400" dirty="0" smtClean="0"/>
              <a:t> ～ </a:t>
            </a:r>
            <a:r>
              <a:rPr kumimoji="1" lang="en-US" altLang="ja-JP" sz="2400" dirty="0" smtClean="0"/>
              <a:t>14:50</a:t>
            </a:r>
            <a:r>
              <a:rPr kumimoji="1" lang="ja-JP" altLang="en-US" sz="2400" dirty="0" smtClean="0"/>
              <a:t>～</a:t>
            </a:r>
            <a:r>
              <a:rPr kumimoji="1" lang="en-US" altLang="ja-JP" sz="2400" dirty="0" smtClean="0"/>
              <a:t>16:00</a:t>
            </a:r>
            <a:r>
              <a:rPr lang="ja-JP" altLang="en-US" sz="2400" dirty="0" smtClean="0"/>
              <a:t>～</a:t>
            </a:r>
            <a:r>
              <a:rPr lang="en-US" altLang="ja-JP" sz="2400" dirty="0" smtClean="0"/>
              <a:t>16:20</a:t>
            </a:r>
            <a:r>
              <a:rPr lang="ja-JP" altLang="en-US" sz="2400" dirty="0"/>
              <a:t>～</a:t>
            </a:r>
            <a:r>
              <a:rPr lang="en-US" altLang="ja-JP" sz="2400" dirty="0" smtClean="0"/>
              <a:t>17:00</a:t>
            </a:r>
            <a:endParaRPr lang="ja-JP" altLang="en-US" sz="2400" dirty="0"/>
          </a:p>
        </p:txBody>
      </p:sp>
      <p:sp>
        <p:nvSpPr>
          <p:cNvPr id="4" name="テキスト ボックス 3"/>
          <p:cNvSpPr txBox="1"/>
          <p:nvPr/>
        </p:nvSpPr>
        <p:spPr>
          <a:xfrm>
            <a:off x="1185227" y="1350060"/>
            <a:ext cx="553998" cy="707886"/>
          </a:xfrm>
          <a:prstGeom prst="rect">
            <a:avLst/>
          </a:prstGeom>
          <a:noFill/>
        </p:spPr>
        <p:txBody>
          <a:bodyPr vert="eaVert" wrap="none" rtlCol="0">
            <a:spAutoFit/>
          </a:bodyPr>
          <a:lstStyle/>
          <a:p>
            <a:r>
              <a:rPr kumimoji="1" lang="ja-JP" altLang="en-US" sz="2400" dirty="0" smtClean="0"/>
              <a:t>説明</a:t>
            </a:r>
            <a:endParaRPr kumimoji="1" lang="ja-JP" altLang="en-US" sz="2400" dirty="0"/>
          </a:p>
        </p:txBody>
      </p:sp>
      <p:sp>
        <p:nvSpPr>
          <p:cNvPr id="5" name="テキスト ボックス 4"/>
          <p:cNvSpPr txBox="1"/>
          <p:nvPr/>
        </p:nvSpPr>
        <p:spPr>
          <a:xfrm>
            <a:off x="2697395" y="1340768"/>
            <a:ext cx="553998" cy="1535036"/>
          </a:xfrm>
          <a:prstGeom prst="rect">
            <a:avLst/>
          </a:prstGeom>
          <a:noFill/>
        </p:spPr>
        <p:txBody>
          <a:bodyPr vert="eaVert" wrap="none" rtlCol="0">
            <a:spAutoFit/>
          </a:bodyPr>
          <a:lstStyle/>
          <a:p>
            <a:r>
              <a:rPr kumimoji="1" lang="ja-JP" altLang="en-US" sz="2400" b="1" dirty="0" smtClean="0"/>
              <a:t>泳動のデモ</a:t>
            </a:r>
            <a:endParaRPr kumimoji="1" lang="ja-JP" altLang="en-US" sz="2400" b="1" dirty="0"/>
          </a:p>
        </p:txBody>
      </p:sp>
      <p:sp>
        <p:nvSpPr>
          <p:cNvPr id="6" name="テキスト ボックス 5"/>
          <p:cNvSpPr txBox="1"/>
          <p:nvPr/>
        </p:nvSpPr>
        <p:spPr>
          <a:xfrm>
            <a:off x="3744416" y="1392229"/>
            <a:ext cx="553998" cy="1910138"/>
          </a:xfrm>
          <a:prstGeom prst="rect">
            <a:avLst/>
          </a:prstGeom>
          <a:noFill/>
        </p:spPr>
        <p:txBody>
          <a:bodyPr vert="eaVert" wrap="none" rtlCol="0">
            <a:spAutoFit/>
          </a:bodyPr>
          <a:lstStyle/>
          <a:p>
            <a:r>
              <a:rPr kumimoji="1" lang="ja-JP" altLang="en-US" sz="2400" b="1" dirty="0" smtClean="0"/>
              <a:t>電気泳動開始</a:t>
            </a:r>
            <a:endParaRPr kumimoji="1" lang="ja-JP" altLang="en-US" sz="2400" b="1" dirty="0"/>
          </a:p>
        </p:txBody>
      </p:sp>
      <p:sp>
        <p:nvSpPr>
          <p:cNvPr id="7" name="テキスト ボックス 6"/>
          <p:cNvSpPr txBox="1"/>
          <p:nvPr/>
        </p:nvSpPr>
        <p:spPr>
          <a:xfrm>
            <a:off x="4270538" y="1412776"/>
            <a:ext cx="553998" cy="2118529"/>
          </a:xfrm>
          <a:prstGeom prst="rect">
            <a:avLst/>
          </a:prstGeom>
          <a:noFill/>
        </p:spPr>
        <p:txBody>
          <a:bodyPr vert="eaVert" wrap="none" rtlCol="0">
            <a:spAutoFit/>
          </a:bodyPr>
          <a:lstStyle/>
          <a:p>
            <a:r>
              <a:rPr kumimoji="1" lang="ja-JP" altLang="en-US" sz="2400" b="1" dirty="0" smtClean="0"/>
              <a:t>プレート撮影会</a:t>
            </a:r>
            <a:endParaRPr kumimoji="1" lang="ja-JP" altLang="en-US" sz="2400" b="1" dirty="0"/>
          </a:p>
        </p:txBody>
      </p:sp>
      <p:sp>
        <p:nvSpPr>
          <p:cNvPr id="8" name="テキスト ボックス 7"/>
          <p:cNvSpPr txBox="1"/>
          <p:nvPr/>
        </p:nvSpPr>
        <p:spPr>
          <a:xfrm>
            <a:off x="1739225" y="1340768"/>
            <a:ext cx="553998" cy="1607171"/>
          </a:xfrm>
          <a:prstGeom prst="rect">
            <a:avLst/>
          </a:prstGeom>
          <a:noFill/>
        </p:spPr>
        <p:txBody>
          <a:bodyPr vert="eaVert" wrap="none" rtlCol="0">
            <a:spAutoFit/>
          </a:bodyPr>
          <a:lstStyle/>
          <a:p>
            <a:r>
              <a:rPr kumimoji="1" lang="ja-JP" altLang="en-US" sz="2400" b="1" dirty="0" smtClean="0"/>
              <a:t>可溶化開始</a:t>
            </a:r>
            <a:endParaRPr kumimoji="1" lang="ja-JP" altLang="en-US" sz="2400" b="1" dirty="0"/>
          </a:p>
        </p:txBody>
      </p:sp>
      <p:sp>
        <p:nvSpPr>
          <p:cNvPr id="12" name="テキスト ボックス 11"/>
          <p:cNvSpPr txBox="1"/>
          <p:nvPr/>
        </p:nvSpPr>
        <p:spPr>
          <a:xfrm>
            <a:off x="4886513" y="1432978"/>
            <a:ext cx="553998" cy="3364062"/>
          </a:xfrm>
          <a:prstGeom prst="rect">
            <a:avLst/>
          </a:prstGeom>
          <a:noFill/>
        </p:spPr>
        <p:txBody>
          <a:bodyPr vert="eaVert" wrap="none" rtlCol="0">
            <a:spAutoFit/>
          </a:bodyPr>
          <a:lstStyle/>
          <a:p>
            <a:r>
              <a:rPr lang="ja-JP" altLang="en-US" sz="2400" b="1" dirty="0"/>
              <a:t>植物</a:t>
            </a:r>
            <a:r>
              <a:rPr lang="ja-JP" altLang="en-US" sz="2400" b="1" dirty="0" smtClean="0"/>
              <a:t>の形質転換体の説明</a:t>
            </a:r>
            <a:endParaRPr kumimoji="1" lang="ja-JP" altLang="en-US" sz="2400" b="1" dirty="0"/>
          </a:p>
        </p:txBody>
      </p:sp>
      <p:sp>
        <p:nvSpPr>
          <p:cNvPr id="23" name="テキスト ボックス 22"/>
          <p:cNvSpPr txBox="1"/>
          <p:nvPr/>
        </p:nvSpPr>
        <p:spPr>
          <a:xfrm>
            <a:off x="3262426" y="1389908"/>
            <a:ext cx="553998" cy="1910138"/>
          </a:xfrm>
          <a:prstGeom prst="rect">
            <a:avLst/>
          </a:prstGeom>
          <a:noFill/>
        </p:spPr>
        <p:txBody>
          <a:bodyPr vert="eaVert" wrap="none" rtlCol="0">
            <a:spAutoFit/>
          </a:bodyPr>
          <a:lstStyle/>
          <a:p>
            <a:r>
              <a:rPr kumimoji="1" lang="ja-JP" altLang="en-US" sz="2400" b="1" dirty="0" smtClean="0"/>
              <a:t>泳動装置設定</a:t>
            </a:r>
            <a:endParaRPr kumimoji="1" lang="ja-JP" altLang="en-US" sz="2400" b="1" dirty="0"/>
          </a:p>
        </p:txBody>
      </p:sp>
      <p:sp>
        <p:nvSpPr>
          <p:cNvPr id="24" name="テキスト ボックス 23"/>
          <p:cNvSpPr txBox="1"/>
          <p:nvPr/>
        </p:nvSpPr>
        <p:spPr>
          <a:xfrm>
            <a:off x="5400600" y="1412776"/>
            <a:ext cx="553998" cy="4303422"/>
          </a:xfrm>
          <a:prstGeom prst="rect">
            <a:avLst/>
          </a:prstGeom>
          <a:noFill/>
        </p:spPr>
        <p:txBody>
          <a:bodyPr vert="eaVert" wrap="none" rtlCol="0">
            <a:spAutoFit/>
          </a:bodyPr>
          <a:lstStyle/>
          <a:p>
            <a:r>
              <a:rPr kumimoji="1" lang="ja-JP" altLang="en-US" sz="2400" b="1" dirty="0" smtClean="0"/>
              <a:t>形質転換体で遺伝子発現を確認</a:t>
            </a:r>
            <a:endParaRPr kumimoji="1" lang="ja-JP" altLang="en-US" sz="2400" b="1" dirty="0"/>
          </a:p>
        </p:txBody>
      </p:sp>
      <p:sp>
        <p:nvSpPr>
          <p:cNvPr id="26" name="テキスト ボックス 25"/>
          <p:cNvSpPr txBox="1"/>
          <p:nvPr/>
        </p:nvSpPr>
        <p:spPr>
          <a:xfrm>
            <a:off x="6438906" y="1460871"/>
            <a:ext cx="553998" cy="5281254"/>
          </a:xfrm>
          <a:prstGeom prst="rect">
            <a:avLst/>
          </a:prstGeom>
          <a:noFill/>
        </p:spPr>
        <p:txBody>
          <a:bodyPr vert="eaVert" wrap="none" rtlCol="0">
            <a:spAutoFit/>
          </a:bodyPr>
          <a:lstStyle/>
          <a:p>
            <a:r>
              <a:rPr kumimoji="1" lang="ja-JP" altLang="en-US" sz="2400" b="1" dirty="0" smtClean="0"/>
              <a:t>染色・脱色＆画像解析＆レポートの説明</a:t>
            </a:r>
            <a:endParaRPr kumimoji="1" lang="ja-JP" altLang="en-US" sz="2400" b="1" dirty="0"/>
          </a:p>
        </p:txBody>
      </p:sp>
      <p:sp>
        <p:nvSpPr>
          <p:cNvPr id="27" name="テキスト ボックス 26"/>
          <p:cNvSpPr txBox="1"/>
          <p:nvPr/>
        </p:nvSpPr>
        <p:spPr>
          <a:xfrm>
            <a:off x="6912768" y="1502633"/>
            <a:ext cx="553998" cy="2665153"/>
          </a:xfrm>
          <a:prstGeom prst="rect">
            <a:avLst/>
          </a:prstGeom>
          <a:noFill/>
        </p:spPr>
        <p:txBody>
          <a:bodyPr vert="eaVert" wrap="none" rtlCol="0">
            <a:spAutoFit/>
          </a:bodyPr>
          <a:lstStyle/>
          <a:p>
            <a:r>
              <a:rPr kumimoji="1" lang="ja-JP" altLang="en-US" sz="2400" b="1" dirty="0" smtClean="0"/>
              <a:t>ゲル取り外しのデモ</a:t>
            </a:r>
            <a:endParaRPr kumimoji="1" lang="ja-JP" altLang="en-US" sz="2400" b="1" dirty="0"/>
          </a:p>
        </p:txBody>
      </p:sp>
      <p:sp>
        <p:nvSpPr>
          <p:cNvPr id="28" name="テキスト ボックス 27"/>
          <p:cNvSpPr txBox="1"/>
          <p:nvPr/>
        </p:nvSpPr>
        <p:spPr>
          <a:xfrm>
            <a:off x="7438890" y="1484784"/>
            <a:ext cx="553998" cy="1607171"/>
          </a:xfrm>
          <a:prstGeom prst="rect">
            <a:avLst/>
          </a:prstGeom>
          <a:noFill/>
        </p:spPr>
        <p:txBody>
          <a:bodyPr vert="eaVert" wrap="none" rtlCol="0">
            <a:spAutoFit/>
          </a:bodyPr>
          <a:lstStyle/>
          <a:p>
            <a:r>
              <a:rPr kumimoji="1" lang="ja-JP" altLang="en-US" sz="2400" b="1" dirty="0" smtClean="0"/>
              <a:t>染色＆脱色</a:t>
            </a:r>
            <a:endParaRPr kumimoji="1" lang="ja-JP" altLang="en-US" sz="2400" b="1" dirty="0"/>
          </a:p>
        </p:txBody>
      </p:sp>
      <p:sp>
        <p:nvSpPr>
          <p:cNvPr id="29" name="テキスト ボックス 28"/>
          <p:cNvSpPr txBox="1"/>
          <p:nvPr/>
        </p:nvSpPr>
        <p:spPr>
          <a:xfrm>
            <a:off x="7870938" y="1484784"/>
            <a:ext cx="553998" cy="3708708"/>
          </a:xfrm>
          <a:prstGeom prst="rect">
            <a:avLst/>
          </a:prstGeom>
          <a:noFill/>
        </p:spPr>
        <p:txBody>
          <a:bodyPr vert="eaVert" wrap="none" rtlCol="0">
            <a:spAutoFit/>
          </a:bodyPr>
          <a:lstStyle/>
          <a:p>
            <a:r>
              <a:rPr kumimoji="1" lang="ja-JP" altLang="en-US" sz="2400" b="1" dirty="0" smtClean="0"/>
              <a:t>スキャナーへの取り込み開始</a:t>
            </a:r>
            <a:endParaRPr kumimoji="1" lang="ja-JP" altLang="en-US" sz="2400" b="1" dirty="0"/>
          </a:p>
        </p:txBody>
      </p:sp>
    </p:spTree>
    <p:extLst>
      <p:ext uri="{BB962C8B-B14F-4D97-AF65-F5344CB8AC3E}">
        <p14:creationId xmlns:p14="http://schemas.microsoft.com/office/powerpoint/2010/main" val="1646651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1800" y="2060848"/>
            <a:ext cx="3647152" cy="2585323"/>
          </a:xfrm>
          <a:prstGeom prst="rect">
            <a:avLst/>
          </a:prstGeom>
          <a:noFill/>
        </p:spPr>
        <p:txBody>
          <a:bodyPr wrap="none" rtlCol="0">
            <a:spAutoFit/>
          </a:bodyPr>
          <a:lstStyle/>
          <a:p>
            <a:pPr algn="ctr"/>
            <a:r>
              <a:rPr kumimoji="1" lang="ja-JP" altLang="en-US" sz="5400" dirty="0" smtClean="0"/>
              <a:t>可溶化開始</a:t>
            </a:r>
            <a:endParaRPr lang="en-US" altLang="ja-JP" sz="5400" dirty="0"/>
          </a:p>
          <a:p>
            <a:pPr algn="ctr"/>
            <a:endParaRPr kumimoji="1" lang="en-US" altLang="ja-JP" sz="5400" dirty="0"/>
          </a:p>
          <a:p>
            <a:pPr algn="ctr"/>
            <a:r>
              <a:rPr lang="ja-JP" altLang="en-US" sz="5400" dirty="0" smtClean="0"/>
              <a:t>泳動開始</a:t>
            </a:r>
            <a:endParaRPr kumimoji="1" lang="en-US" altLang="ja-JP" sz="5400" dirty="0" smtClean="0"/>
          </a:p>
        </p:txBody>
      </p:sp>
    </p:spTree>
    <p:extLst>
      <p:ext uri="{BB962C8B-B14F-4D97-AF65-F5344CB8AC3E}">
        <p14:creationId xmlns:p14="http://schemas.microsoft.com/office/powerpoint/2010/main" val="1967238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409563" y="5276079"/>
            <a:ext cx="3398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a:off x="4409563" y="4439823"/>
            <a:ext cx="3398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4401108" y="3936027"/>
            <a:ext cx="3398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116632"/>
            <a:ext cx="8748464" cy="584775"/>
          </a:xfrm>
          <a:prstGeom prst="rect">
            <a:avLst/>
          </a:prstGeom>
          <a:noFill/>
        </p:spPr>
        <p:txBody>
          <a:bodyPr wrap="square" rtlCol="0">
            <a:spAutoFit/>
          </a:bodyPr>
          <a:lstStyle/>
          <a:p>
            <a:pPr algn="ctr"/>
            <a:r>
              <a:rPr kumimoji="1" lang="ja-JP" altLang="en-US" sz="3200" dirty="0" smtClean="0"/>
              <a:t>植物の遺伝子組換え体の構築方法（植物）</a:t>
            </a:r>
            <a:endParaRPr kumimoji="1" lang="en-US" altLang="ja-JP" sz="3200" dirty="0" smtClean="0"/>
          </a:p>
        </p:txBody>
      </p:sp>
      <p:pic>
        <p:nvPicPr>
          <p:cNvPr id="6" name="Picture 2" descr="https://upload.wikimedia.org/wikipedia/commons/thumb/a/ae/Transfection_by_Agrobacterium.svg/300px-Transfection_by_Agrobacteriu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2857500" cy="244792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23528" y="3933056"/>
            <a:ext cx="3456384" cy="2862322"/>
          </a:xfrm>
          <a:prstGeom prst="rect">
            <a:avLst/>
          </a:prstGeom>
          <a:noFill/>
        </p:spPr>
        <p:txBody>
          <a:bodyPr wrap="square" rtlCol="0">
            <a:spAutoFit/>
          </a:bodyPr>
          <a:lstStyle/>
          <a:p>
            <a:r>
              <a:rPr lang="en-US" altLang="ja-JP" dirty="0"/>
              <a:t>A: </a:t>
            </a:r>
            <a:r>
              <a:rPr lang="en-US" altLang="ja-JP" i="1" dirty="0"/>
              <a:t>Agrobacterium </a:t>
            </a:r>
            <a:r>
              <a:rPr lang="en-US" altLang="ja-JP" i="1" dirty="0" err="1"/>
              <a:t>tumefaciens</a:t>
            </a:r>
            <a:r>
              <a:rPr lang="en-US" altLang="ja-JP" dirty="0"/>
              <a:t/>
            </a:r>
            <a:br>
              <a:rPr lang="en-US" altLang="ja-JP" dirty="0"/>
            </a:br>
            <a:r>
              <a:rPr lang="en-US" altLang="ja-JP" dirty="0"/>
              <a:t>B: </a:t>
            </a:r>
            <a:r>
              <a:rPr lang="en-US" altLang="ja-JP" i="1" dirty="0"/>
              <a:t>Agrobacterium</a:t>
            </a:r>
            <a:r>
              <a:rPr lang="ja-JP" altLang="en-US" dirty="0"/>
              <a:t>ゲノム</a:t>
            </a:r>
            <a:br>
              <a:rPr lang="ja-JP" altLang="en-US" dirty="0"/>
            </a:br>
            <a:r>
              <a:rPr lang="en-US" altLang="ja-JP" dirty="0"/>
              <a:t>C: </a:t>
            </a:r>
            <a:r>
              <a:rPr lang="en-US" altLang="ja-JP" dirty="0" err="1"/>
              <a:t>Ti</a:t>
            </a:r>
            <a:r>
              <a:rPr lang="ja-JP" altLang="en-US" dirty="0"/>
              <a:t>プラスミド </a:t>
            </a:r>
            <a:r>
              <a:rPr lang="en-US" altLang="ja-JP" dirty="0"/>
              <a:t>: a: T-DNA , b: </a:t>
            </a:r>
            <a:r>
              <a:rPr lang="en-US" altLang="ja-JP" i="1" dirty="0" err="1"/>
              <a:t>vir</a:t>
            </a:r>
            <a:r>
              <a:rPr lang="ja-JP" altLang="en-US" dirty="0"/>
              <a:t>遺伝子群 </a:t>
            </a:r>
            <a:r>
              <a:rPr lang="en-US" altLang="ja-JP" dirty="0"/>
              <a:t>, c: </a:t>
            </a:r>
            <a:r>
              <a:rPr lang="ja-JP" altLang="en-US" dirty="0"/>
              <a:t>複製起点 </a:t>
            </a:r>
            <a:r>
              <a:rPr lang="en-US" altLang="ja-JP" dirty="0"/>
              <a:t>, d: </a:t>
            </a:r>
            <a:r>
              <a:rPr lang="ja-JP" altLang="en-US" dirty="0"/>
              <a:t>オパイン異化遺伝子</a:t>
            </a:r>
            <a:br>
              <a:rPr lang="ja-JP" altLang="en-US" dirty="0"/>
            </a:br>
            <a:r>
              <a:rPr lang="en-US" altLang="ja-JP" dirty="0"/>
              <a:t>D: </a:t>
            </a:r>
            <a:r>
              <a:rPr lang="ja-JP" altLang="en-US" dirty="0"/>
              <a:t>植物細胞</a:t>
            </a:r>
            <a:br>
              <a:rPr lang="ja-JP" altLang="en-US" dirty="0"/>
            </a:br>
            <a:r>
              <a:rPr lang="en-US" altLang="ja-JP" dirty="0"/>
              <a:t>E: </a:t>
            </a:r>
            <a:r>
              <a:rPr lang="ja-JP" altLang="en-US" dirty="0"/>
              <a:t>ミトコンドリア</a:t>
            </a:r>
            <a:br>
              <a:rPr lang="ja-JP" altLang="en-US" dirty="0"/>
            </a:br>
            <a:r>
              <a:rPr lang="en-US" altLang="ja-JP" dirty="0"/>
              <a:t>F: </a:t>
            </a:r>
            <a:r>
              <a:rPr lang="ja-JP" altLang="en-US" dirty="0"/>
              <a:t>葉緑体</a:t>
            </a:r>
            <a:br>
              <a:rPr lang="ja-JP" altLang="en-US" dirty="0"/>
            </a:br>
            <a:r>
              <a:rPr lang="en-US" altLang="ja-JP" dirty="0"/>
              <a:t>G: </a:t>
            </a:r>
            <a:r>
              <a:rPr lang="ja-JP" altLang="en-US" dirty="0" smtClean="0"/>
              <a:t>核</a:t>
            </a:r>
            <a:endParaRPr lang="en-US" altLang="ja-JP" dirty="0" smtClean="0"/>
          </a:p>
          <a:p>
            <a:pPr algn="r"/>
            <a:r>
              <a:rPr kumimoji="1" lang="en-US" altLang="ja-JP" b="1" dirty="0" smtClean="0"/>
              <a:t>Wikipedia</a:t>
            </a:r>
            <a:endParaRPr kumimoji="1" lang="ja-JP" altLang="en-US" b="1" dirty="0"/>
          </a:p>
        </p:txBody>
      </p:sp>
      <p:sp>
        <p:nvSpPr>
          <p:cNvPr id="8" name="テキスト ボックス 7"/>
          <p:cNvSpPr txBox="1"/>
          <p:nvPr/>
        </p:nvSpPr>
        <p:spPr>
          <a:xfrm>
            <a:off x="3851920" y="1268760"/>
            <a:ext cx="5292080" cy="2246769"/>
          </a:xfrm>
          <a:prstGeom prst="rect">
            <a:avLst/>
          </a:prstGeom>
          <a:noFill/>
        </p:spPr>
        <p:txBody>
          <a:bodyPr wrap="square" rtlCol="0">
            <a:spAutoFit/>
          </a:bodyPr>
          <a:lstStyle/>
          <a:p>
            <a:r>
              <a:rPr kumimoji="1" lang="ja-JP" altLang="en-US" sz="2000" b="1" u="sng" dirty="0" smtClean="0">
                <a:solidFill>
                  <a:srgbClr val="FF0000"/>
                </a:solidFill>
              </a:rPr>
              <a:t>アグロバクテリアを利用する</a:t>
            </a:r>
            <a:r>
              <a:rPr kumimoji="1" lang="ja-JP" altLang="en-US" sz="2000" b="1" dirty="0" smtClean="0">
                <a:solidFill>
                  <a:srgbClr val="FF0000"/>
                </a:solidFill>
              </a:rPr>
              <a:t>。</a:t>
            </a:r>
            <a:endParaRPr kumimoji="1" lang="en-US" altLang="ja-JP" sz="2000" b="1" dirty="0" smtClean="0">
              <a:solidFill>
                <a:srgbClr val="FF0000"/>
              </a:solidFill>
            </a:endParaRPr>
          </a:p>
          <a:p>
            <a:endParaRPr kumimoji="1" lang="en-US" altLang="ja-JP" sz="2000" b="1" dirty="0" smtClean="0"/>
          </a:p>
          <a:p>
            <a:r>
              <a:rPr kumimoji="1" lang="en-US" altLang="ja-JP" sz="2000" b="1" dirty="0" smtClean="0">
                <a:sym typeface="Wingdings" panose="05000000000000000000" pitchFamily="2" charset="2"/>
              </a:rPr>
              <a:t></a:t>
            </a:r>
            <a:r>
              <a:rPr lang="en-US" altLang="ja-JP" sz="2000" b="1" dirty="0" err="1">
                <a:sym typeface="Wingdings" panose="05000000000000000000" pitchFamily="2" charset="2"/>
              </a:rPr>
              <a:t>Ti</a:t>
            </a:r>
            <a:r>
              <a:rPr kumimoji="1" lang="ja-JP" altLang="en-US" sz="2000" b="1" dirty="0" smtClean="0">
                <a:sym typeface="Wingdings" panose="05000000000000000000" pitchFamily="2" charset="2"/>
              </a:rPr>
              <a:t>プラスミドを持つ</a:t>
            </a:r>
            <a:r>
              <a:rPr lang="ja-JP" altLang="en-US" sz="2000" b="1" dirty="0" smtClean="0">
                <a:sym typeface="Wingdings" panose="05000000000000000000" pitchFamily="2" charset="2"/>
              </a:rPr>
              <a:t>アグロバクテリアが植物に感染</a:t>
            </a:r>
            <a:endParaRPr lang="en-US" altLang="ja-JP" sz="2000" b="1" dirty="0" smtClean="0">
              <a:sym typeface="Wingdings" panose="05000000000000000000" pitchFamily="2" charset="2"/>
            </a:endParaRPr>
          </a:p>
          <a:p>
            <a:r>
              <a:rPr lang="en-US" altLang="ja-JP" sz="2000" b="1" dirty="0" smtClean="0">
                <a:sym typeface="Wingdings" panose="05000000000000000000" pitchFamily="2" charset="2"/>
              </a:rPr>
              <a:t></a:t>
            </a:r>
            <a:r>
              <a:rPr lang="en-US" altLang="ja-JP" sz="2000" b="1" dirty="0" err="1" smtClean="0">
                <a:sym typeface="Wingdings" panose="05000000000000000000" pitchFamily="2" charset="2"/>
              </a:rPr>
              <a:t>Ti</a:t>
            </a:r>
            <a:r>
              <a:rPr lang="ja-JP" altLang="en-US" sz="2000" b="1" dirty="0" smtClean="0">
                <a:sym typeface="Wingdings" panose="05000000000000000000" pitchFamily="2" charset="2"/>
              </a:rPr>
              <a:t>プラスミド内の</a:t>
            </a:r>
            <a:r>
              <a:rPr lang="en-US" altLang="ja-JP" sz="2000" b="1" dirty="0" smtClean="0">
                <a:sym typeface="Wingdings" panose="05000000000000000000" pitchFamily="2" charset="2"/>
              </a:rPr>
              <a:t>RB</a:t>
            </a:r>
            <a:r>
              <a:rPr lang="ja-JP" altLang="en-US" sz="2000" b="1" dirty="0" smtClean="0">
                <a:sym typeface="Wingdings" panose="05000000000000000000" pitchFamily="2" charset="2"/>
              </a:rPr>
              <a:t>配列と</a:t>
            </a:r>
            <a:r>
              <a:rPr lang="en-US" altLang="ja-JP" sz="2000" b="1" dirty="0" smtClean="0">
                <a:sym typeface="Wingdings" panose="05000000000000000000" pitchFamily="2" charset="2"/>
              </a:rPr>
              <a:t>LB</a:t>
            </a:r>
            <a:r>
              <a:rPr lang="ja-JP" altLang="en-US" sz="2000" b="1" dirty="0" smtClean="0">
                <a:sym typeface="Wingdings" panose="05000000000000000000" pitchFamily="2" charset="2"/>
              </a:rPr>
              <a:t>配列に挟まれている</a:t>
            </a:r>
            <a:r>
              <a:rPr lang="en-US" altLang="ja-JP" sz="2000" b="1" dirty="0" smtClean="0">
                <a:sym typeface="Wingdings" panose="05000000000000000000" pitchFamily="2" charset="2"/>
              </a:rPr>
              <a:t>DNA</a:t>
            </a:r>
            <a:r>
              <a:rPr lang="ja-JP" altLang="en-US" sz="2000" b="1" dirty="0" smtClean="0">
                <a:sym typeface="Wingdings" panose="05000000000000000000" pitchFamily="2" charset="2"/>
              </a:rPr>
              <a:t>断片が植物ゲノムにランダムに挿入される。</a:t>
            </a:r>
            <a:endParaRPr lang="en-US" altLang="ja-JP" sz="2000" b="1" dirty="0">
              <a:sym typeface="Wingdings" panose="05000000000000000000" pitchFamily="2" charset="2"/>
            </a:endParaRPr>
          </a:p>
        </p:txBody>
      </p:sp>
      <p:sp>
        <p:nvSpPr>
          <p:cNvPr id="9" name="右矢印 8"/>
          <p:cNvSpPr/>
          <p:nvPr/>
        </p:nvSpPr>
        <p:spPr>
          <a:xfrm>
            <a:off x="4670884" y="3828015"/>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0" name="右矢印 9"/>
          <p:cNvSpPr/>
          <p:nvPr/>
        </p:nvSpPr>
        <p:spPr>
          <a:xfrm>
            <a:off x="5895020" y="3827015"/>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sp>
        <p:nvSpPr>
          <p:cNvPr id="11" name="右矢印 10"/>
          <p:cNvSpPr/>
          <p:nvPr/>
        </p:nvSpPr>
        <p:spPr>
          <a:xfrm>
            <a:off x="7111403" y="3828015"/>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2" name="右矢印 11"/>
          <p:cNvSpPr/>
          <p:nvPr/>
        </p:nvSpPr>
        <p:spPr>
          <a:xfrm>
            <a:off x="4682124" y="4331811"/>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3" name="右矢印 12"/>
          <p:cNvSpPr/>
          <p:nvPr/>
        </p:nvSpPr>
        <p:spPr>
          <a:xfrm>
            <a:off x="5906260" y="4330811"/>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sp>
        <p:nvSpPr>
          <p:cNvPr id="14" name="右矢印 13"/>
          <p:cNvSpPr/>
          <p:nvPr/>
        </p:nvSpPr>
        <p:spPr>
          <a:xfrm>
            <a:off x="7122643" y="4331811"/>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5" name="右矢印 14"/>
          <p:cNvSpPr/>
          <p:nvPr/>
        </p:nvSpPr>
        <p:spPr>
          <a:xfrm>
            <a:off x="4682124" y="5168067"/>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6" name="右矢印 15"/>
          <p:cNvSpPr/>
          <p:nvPr/>
        </p:nvSpPr>
        <p:spPr>
          <a:xfrm>
            <a:off x="5906260" y="5167067"/>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sp>
        <p:nvSpPr>
          <p:cNvPr id="17" name="右矢印 16"/>
          <p:cNvSpPr/>
          <p:nvPr/>
        </p:nvSpPr>
        <p:spPr>
          <a:xfrm>
            <a:off x="7122643" y="5168067"/>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cxnSp>
        <p:nvCxnSpPr>
          <p:cNvPr id="18" name="直線コネクタ 17"/>
          <p:cNvCxnSpPr/>
          <p:nvPr/>
        </p:nvCxnSpPr>
        <p:spPr>
          <a:xfrm>
            <a:off x="4413806" y="4812511"/>
            <a:ext cx="3398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右矢印 18"/>
          <p:cNvSpPr/>
          <p:nvPr/>
        </p:nvSpPr>
        <p:spPr>
          <a:xfrm>
            <a:off x="4687766" y="4704499"/>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20" name="右矢印 19"/>
          <p:cNvSpPr/>
          <p:nvPr/>
        </p:nvSpPr>
        <p:spPr>
          <a:xfrm>
            <a:off x="5911902" y="4703499"/>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sp>
        <p:nvSpPr>
          <p:cNvPr id="21" name="右矢印 20"/>
          <p:cNvSpPr/>
          <p:nvPr/>
        </p:nvSpPr>
        <p:spPr>
          <a:xfrm>
            <a:off x="7128285" y="4704499"/>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22" name="二等辺三角形 21"/>
          <p:cNvSpPr/>
          <p:nvPr/>
        </p:nvSpPr>
        <p:spPr>
          <a:xfrm rot="10800000">
            <a:off x="5102931" y="3727907"/>
            <a:ext cx="504056" cy="197695"/>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0800000">
            <a:off x="5771703" y="4231963"/>
            <a:ext cx="504056" cy="197695"/>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10800000">
            <a:off x="6408204" y="4592003"/>
            <a:ext cx="504056" cy="197695"/>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10800000">
            <a:off x="6876257" y="5105389"/>
            <a:ext cx="504056" cy="197695"/>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844926" y="4231963"/>
            <a:ext cx="802079" cy="369332"/>
          </a:xfrm>
          <a:prstGeom prst="rect">
            <a:avLst/>
          </a:prstGeom>
          <a:noFill/>
        </p:spPr>
        <p:txBody>
          <a:bodyPr wrap="none" rtlCol="0">
            <a:spAutoFit/>
          </a:bodyPr>
          <a:lstStyle/>
          <a:p>
            <a:r>
              <a:rPr kumimoji="1" lang="en-US" altLang="ja-JP" dirty="0" smtClean="0"/>
              <a:t>B</a:t>
            </a:r>
            <a:r>
              <a:rPr lang="ja-JP" altLang="en-US" dirty="0" smtClean="0"/>
              <a:t>が</a:t>
            </a:r>
            <a:r>
              <a:rPr lang="en-US" altLang="ja-JP" dirty="0" smtClean="0"/>
              <a:t>KO</a:t>
            </a:r>
          </a:p>
        </p:txBody>
      </p:sp>
      <p:sp>
        <p:nvSpPr>
          <p:cNvPr id="27" name="テキスト ボックス 26"/>
          <p:cNvSpPr txBox="1"/>
          <p:nvPr/>
        </p:nvSpPr>
        <p:spPr>
          <a:xfrm>
            <a:off x="7844926" y="5118419"/>
            <a:ext cx="800476" cy="369332"/>
          </a:xfrm>
          <a:prstGeom prst="rect">
            <a:avLst/>
          </a:prstGeom>
          <a:noFill/>
        </p:spPr>
        <p:txBody>
          <a:bodyPr wrap="none" rtlCol="0">
            <a:spAutoFit/>
          </a:bodyPr>
          <a:lstStyle/>
          <a:p>
            <a:r>
              <a:rPr lang="en-US" altLang="ja-JP" dirty="0" smtClean="0"/>
              <a:t>C</a:t>
            </a:r>
            <a:r>
              <a:rPr lang="ja-JP" altLang="en-US" dirty="0" smtClean="0"/>
              <a:t>が</a:t>
            </a:r>
            <a:r>
              <a:rPr lang="en-US" altLang="ja-JP" dirty="0" smtClean="0"/>
              <a:t>KO</a:t>
            </a:r>
          </a:p>
        </p:txBody>
      </p:sp>
      <p:sp>
        <p:nvSpPr>
          <p:cNvPr id="28" name="右矢印 27"/>
          <p:cNvSpPr/>
          <p:nvPr/>
        </p:nvSpPr>
        <p:spPr>
          <a:xfrm>
            <a:off x="4609860" y="6332867"/>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29" name="右矢印 28"/>
          <p:cNvSpPr/>
          <p:nvPr/>
        </p:nvSpPr>
        <p:spPr>
          <a:xfrm>
            <a:off x="5833996" y="6331867"/>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sp>
        <p:nvSpPr>
          <p:cNvPr id="30" name="右矢印 29"/>
          <p:cNvSpPr/>
          <p:nvPr/>
        </p:nvSpPr>
        <p:spPr>
          <a:xfrm>
            <a:off x="7050379" y="6332867"/>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31" name="二等辺三角形 30"/>
          <p:cNvSpPr/>
          <p:nvPr/>
        </p:nvSpPr>
        <p:spPr>
          <a:xfrm rot="10800000">
            <a:off x="5041907" y="6232759"/>
            <a:ext cx="504056" cy="197695"/>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355976" y="3640471"/>
            <a:ext cx="4464496" cy="201622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364088" y="3317301"/>
            <a:ext cx="2589427" cy="369332"/>
          </a:xfrm>
          <a:prstGeom prst="rect">
            <a:avLst/>
          </a:prstGeom>
          <a:solidFill>
            <a:schemeClr val="bg1"/>
          </a:solidFill>
        </p:spPr>
        <p:txBody>
          <a:bodyPr wrap="none" rtlCol="0">
            <a:spAutoFit/>
          </a:bodyPr>
          <a:lstStyle/>
          <a:p>
            <a:r>
              <a:rPr kumimoji="1" lang="ja-JP" altLang="en-US" dirty="0" smtClean="0"/>
              <a:t>ノックアウト（</a:t>
            </a:r>
            <a:r>
              <a:rPr kumimoji="1" lang="en-US" altLang="ja-JP" dirty="0" smtClean="0"/>
              <a:t>KO)</a:t>
            </a:r>
            <a:r>
              <a:rPr kumimoji="1" lang="ja-JP" altLang="en-US" dirty="0" smtClean="0"/>
              <a:t>の作り方</a:t>
            </a:r>
            <a:endParaRPr kumimoji="1" lang="ja-JP" altLang="en-US" dirty="0"/>
          </a:p>
        </p:txBody>
      </p:sp>
      <p:sp>
        <p:nvSpPr>
          <p:cNvPr id="34" name="右矢印 33"/>
          <p:cNvSpPr/>
          <p:nvPr/>
        </p:nvSpPr>
        <p:spPr>
          <a:xfrm>
            <a:off x="5102932" y="6024587"/>
            <a:ext cx="351435"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4413236" y="6448783"/>
            <a:ext cx="339855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4355976" y="5944727"/>
            <a:ext cx="4464496" cy="86409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625243" y="5719411"/>
            <a:ext cx="1972015" cy="369332"/>
          </a:xfrm>
          <a:prstGeom prst="rect">
            <a:avLst/>
          </a:prstGeom>
          <a:solidFill>
            <a:schemeClr val="bg1"/>
          </a:solidFill>
        </p:spPr>
        <p:txBody>
          <a:bodyPr wrap="none" rtlCol="0">
            <a:spAutoFit/>
          </a:bodyPr>
          <a:lstStyle/>
          <a:p>
            <a:r>
              <a:rPr kumimoji="1" lang="ja-JP" altLang="en-US" dirty="0" smtClean="0"/>
              <a:t>過剰発現の作り方</a:t>
            </a:r>
            <a:endParaRPr kumimoji="1" lang="ja-JP" altLang="en-US" dirty="0"/>
          </a:p>
        </p:txBody>
      </p:sp>
      <p:sp>
        <p:nvSpPr>
          <p:cNvPr id="38" name="右矢印 37"/>
          <p:cNvSpPr/>
          <p:nvPr/>
        </p:nvSpPr>
        <p:spPr>
          <a:xfrm>
            <a:off x="7936230" y="6376775"/>
            <a:ext cx="351435"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8245164" y="6302379"/>
            <a:ext cx="623889" cy="276999"/>
          </a:xfrm>
          <a:prstGeom prst="rect">
            <a:avLst/>
          </a:prstGeom>
          <a:noFill/>
        </p:spPr>
        <p:txBody>
          <a:bodyPr wrap="none" rtlCol="0">
            <a:spAutoFit/>
          </a:bodyPr>
          <a:lstStyle/>
          <a:p>
            <a:r>
              <a:rPr lang="ja-JP" altLang="en-US" sz="1200" b="1" dirty="0" smtClean="0"/>
              <a:t>を挿入</a:t>
            </a:r>
            <a:endParaRPr lang="en-US" altLang="ja-JP" sz="1200" b="1" dirty="0" smtClean="0"/>
          </a:p>
        </p:txBody>
      </p:sp>
    </p:spTree>
    <p:extLst>
      <p:ext uri="{BB962C8B-B14F-4D97-AF65-F5344CB8AC3E}">
        <p14:creationId xmlns:p14="http://schemas.microsoft.com/office/powerpoint/2010/main" val="106315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856984" cy="5760640"/>
          </a:xfrm>
          <a:prstGeom prst="rect">
            <a:avLst/>
          </a:prstGeom>
          <a:noFill/>
          <a:ln>
            <a:noFill/>
          </a:ln>
        </p:spPr>
      </p:pic>
      <p:sp>
        <p:nvSpPr>
          <p:cNvPr id="3" name="正方形/長方形 2"/>
          <p:cNvSpPr/>
          <p:nvPr/>
        </p:nvSpPr>
        <p:spPr>
          <a:xfrm>
            <a:off x="6084168" y="5157192"/>
            <a:ext cx="2232248"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72684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屈折矢印 36"/>
          <p:cNvSpPr/>
          <p:nvPr/>
        </p:nvSpPr>
        <p:spPr>
          <a:xfrm>
            <a:off x="4802914" y="1720087"/>
            <a:ext cx="792088" cy="360040"/>
          </a:xfrm>
          <a:prstGeom prst="ben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717828" y="2124323"/>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右矢印 22"/>
          <p:cNvSpPr/>
          <p:nvPr/>
        </p:nvSpPr>
        <p:spPr>
          <a:xfrm>
            <a:off x="1149876" y="1980307"/>
            <a:ext cx="1224136" cy="2880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5902404" y="1980307"/>
            <a:ext cx="1224136" cy="2880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4678268" y="1984499"/>
            <a:ext cx="612068" cy="2796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flipH="1">
            <a:off x="3358520" y="1984499"/>
            <a:ext cx="612068" cy="27964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 Box 37"/>
          <p:cNvSpPr txBox="1">
            <a:spLocks noChangeArrowheads="1"/>
          </p:cNvSpPr>
          <p:nvPr/>
        </p:nvSpPr>
        <p:spPr>
          <a:xfrm>
            <a:off x="-108520" y="188640"/>
            <a:ext cx="9252520" cy="792088"/>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植物の遺伝子組換え</a:t>
            </a:r>
            <a:r>
              <a:rPr lang="ja-JP" altLang="en-US" sz="3200" dirty="0" smtClean="0"/>
              <a:t>体を利用して、遺伝子の発現場所を調べる（</a:t>
            </a:r>
            <a:r>
              <a:rPr lang="en-US" altLang="ja-JP" sz="3200" b="1" dirty="0" smtClean="0"/>
              <a:t>GUS</a:t>
            </a:r>
            <a:r>
              <a:rPr lang="ja-JP" altLang="en-US" sz="3200" b="1" dirty="0" smtClean="0"/>
              <a:t>や</a:t>
            </a:r>
            <a:r>
              <a:rPr lang="en-US" altLang="ja-JP" sz="3200" b="1" dirty="0" smtClean="0"/>
              <a:t>GFP</a:t>
            </a:r>
            <a:r>
              <a:rPr lang="ja-JP" altLang="en-US" sz="3200" b="1" dirty="0" err="1" smtClean="0"/>
              <a:t>などをを</a:t>
            </a:r>
            <a:r>
              <a:rPr lang="ja-JP" altLang="en-US" sz="3200" b="1" dirty="0" smtClean="0"/>
              <a:t>利用した）実験例</a:t>
            </a:r>
            <a:endParaRPr lang="ja-JP" altLang="en-US" sz="3200" b="1" dirty="0"/>
          </a:p>
        </p:txBody>
      </p:sp>
      <p:sp>
        <p:nvSpPr>
          <p:cNvPr id="28" name="テキスト ボックス 27"/>
          <p:cNvSpPr txBox="1"/>
          <p:nvPr/>
        </p:nvSpPr>
        <p:spPr>
          <a:xfrm>
            <a:off x="7558588" y="2251146"/>
            <a:ext cx="1261884" cy="369332"/>
          </a:xfrm>
          <a:prstGeom prst="rect">
            <a:avLst/>
          </a:prstGeom>
          <a:noFill/>
        </p:spPr>
        <p:txBody>
          <a:bodyPr wrap="none" rtlCol="0">
            <a:spAutoFit/>
          </a:bodyPr>
          <a:lstStyle/>
          <a:p>
            <a:r>
              <a:rPr kumimoji="1" lang="ja-JP" altLang="en-US" b="1" dirty="0" smtClean="0"/>
              <a:t>植物ゲノム</a:t>
            </a:r>
            <a:endParaRPr kumimoji="1" lang="ja-JP" altLang="en-US" b="1" dirty="0"/>
          </a:p>
        </p:txBody>
      </p:sp>
      <p:sp>
        <p:nvSpPr>
          <p:cNvPr id="33" name="円/楕円 32"/>
          <p:cNvSpPr/>
          <p:nvPr/>
        </p:nvSpPr>
        <p:spPr>
          <a:xfrm>
            <a:off x="4329851" y="1448780"/>
            <a:ext cx="342292" cy="2973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5542364" y="1340768"/>
            <a:ext cx="153398"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576870" y="1635493"/>
            <a:ext cx="1107996" cy="369332"/>
          </a:xfrm>
          <a:prstGeom prst="rect">
            <a:avLst/>
          </a:prstGeom>
          <a:noFill/>
        </p:spPr>
        <p:txBody>
          <a:bodyPr wrap="none" rtlCol="0">
            <a:spAutoFit/>
          </a:bodyPr>
          <a:lstStyle/>
          <a:p>
            <a:r>
              <a:rPr kumimoji="1" lang="ja-JP" altLang="en-US" dirty="0" smtClean="0"/>
              <a:t>発現上昇</a:t>
            </a:r>
            <a:endParaRPr kumimoji="1" lang="ja-JP" altLang="en-US" dirty="0"/>
          </a:p>
        </p:txBody>
      </p:sp>
      <p:cxnSp>
        <p:nvCxnSpPr>
          <p:cNvPr id="40" name="直線コネクタ 39"/>
          <p:cNvCxnSpPr/>
          <p:nvPr/>
        </p:nvCxnSpPr>
        <p:spPr>
          <a:xfrm>
            <a:off x="717828" y="3059668"/>
            <a:ext cx="7632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右矢印 40"/>
          <p:cNvSpPr/>
          <p:nvPr/>
        </p:nvSpPr>
        <p:spPr>
          <a:xfrm>
            <a:off x="1149876" y="2915652"/>
            <a:ext cx="1224136" cy="2880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p:cNvSpPr/>
          <p:nvPr/>
        </p:nvSpPr>
        <p:spPr>
          <a:xfrm>
            <a:off x="5902404" y="2915652"/>
            <a:ext cx="1224136" cy="2880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矢印 42"/>
          <p:cNvSpPr/>
          <p:nvPr/>
        </p:nvSpPr>
        <p:spPr>
          <a:xfrm>
            <a:off x="4678268" y="2919844"/>
            <a:ext cx="612068" cy="2796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右矢印 43"/>
          <p:cNvSpPr/>
          <p:nvPr/>
        </p:nvSpPr>
        <p:spPr>
          <a:xfrm flipH="1">
            <a:off x="3358520" y="2919844"/>
            <a:ext cx="612068" cy="27964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440303" y="3231239"/>
            <a:ext cx="2295821" cy="369332"/>
          </a:xfrm>
          <a:prstGeom prst="rect">
            <a:avLst/>
          </a:prstGeom>
          <a:noFill/>
        </p:spPr>
        <p:txBody>
          <a:bodyPr wrap="none" rtlCol="0">
            <a:spAutoFit/>
          </a:bodyPr>
          <a:lstStyle/>
          <a:p>
            <a:r>
              <a:rPr kumimoji="1" lang="ja-JP" altLang="en-US" dirty="0" smtClean="0"/>
              <a:t>この領域を</a:t>
            </a:r>
            <a:r>
              <a:rPr kumimoji="1" lang="en-US" altLang="ja-JP" dirty="0" smtClean="0"/>
              <a:t>PCR</a:t>
            </a:r>
            <a:r>
              <a:rPr kumimoji="1" lang="ja-JP" altLang="en-US" dirty="0" smtClean="0"/>
              <a:t>で増幅</a:t>
            </a:r>
            <a:endParaRPr kumimoji="1" lang="ja-JP" altLang="en-US" dirty="0"/>
          </a:p>
        </p:txBody>
      </p:sp>
      <p:sp>
        <p:nvSpPr>
          <p:cNvPr id="47" name="円/楕円 46"/>
          <p:cNvSpPr/>
          <p:nvPr/>
        </p:nvSpPr>
        <p:spPr>
          <a:xfrm>
            <a:off x="971600" y="4005064"/>
            <a:ext cx="7128792" cy="26642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717032"/>
            <a:ext cx="608833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正方形/長方形 48"/>
          <p:cNvSpPr/>
          <p:nvPr/>
        </p:nvSpPr>
        <p:spPr>
          <a:xfrm>
            <a:off x="3970588" y="2992518"/>
            <a:ext cx="701555" cy="13982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右大かっこ 77"/>
          <p:cNvSpPr/>
          <p:nvPr/>
        </p:nvSpPr>
        <p:spPr>
          <a:xfrm rot="5400000">
            <a:off x="4560612" y="2550040"/>
            <a:ext cx="139700" cy="1319748"/>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テキスト ボックス 78"/>
          <p:cNvSpPr txBox="1"/>
          <p:nvPr/>
        </p:nvSpPr>
        <p:spPr>
          <a:xfrm>
            <a:off x="5054136" y="2527325"/>
            <a:ext cx="1460336" cy="369332"/>
          </a:xfrm>
          <a:prstGeom prst="rect">
            <a:avLst/>
          </a:prstGeom>
          <a:noFill/>
        </p:spPr>
        <p:txBody>
          <a:bodyPr wrap="none" rtlCol="0">
            <a:spAutoFit/>
          </a:bodyPr>
          <a:lstStyle/>
          <a:p>
            <a:r>
              <a:rPr lang="ja-JP" altLang="en-US" dirty="0" smtClean="0"/>
              <a:t>▽終止</a:t>
            </a:r>
            <a:r>
              <a:rPr lang="en-US" altLang="ja-JP" dirty="0" smtClean="0"/>
              <a:t>codon</a:t>
            </a:r>
            <a:endParaRPr kumimoji="1" lang="ja-JP" altLang="en-US" dirty="0"/>
          </a:p>
        </p:txBody>
      </p:sp>
      <p:sp>
        <p:nvSpPr>
          <p:cNvPr id="80" name="テキスト ボックス 79"/>
          <p:cNvSpPr txBox="1"/>
          <p:nvPr/>
        </p:nvSpPr>
        <p:spPr>
          <a:xfrm>
            <a:off x="4047129" y="1186879"/>
            <a:ext cx="1007007" cy="307777"/>
          </a:xfrm>
          <a:prstGeom prst="rect">
            <a:avLst/>
          </a:prstGeom>
          <a:noFill/>
        </p:spPr>
        <p:txBody>
          <a:bodyPr wrap="none" rtlCol="0">
            <a:spAutoFit/>
          </a:bodyPr>
          <a:lstStyle/>
          <a:p>
            <a:r>
              <a:rPr kumimoji="1" lang="ja-JP" altLang="en-US" sz="1400" b="1" dirty="0" smtClean="0"/>
              <a:t>転写因子</a:t>
            </a:r>
            <a:r>
              <a:rPr kumimoji="1" lang="en-US" altLang="ja-JP" sz="1400" b="1" dirty="0" smtClean="0"/>
              <a:t>A</a:t>
            </a:r>
            <a:endParaRPr kumimoji="1" lang="ja-JP" altLang="en-US" sz="1400" b="1" dirty="0"/>
          </a:p>
        </p:txBody>
      </p:sp>
      <p:sp>
        <p:nvSpPr>
          <p:cNvPr id="84" name="テキスト ボックス 83"/>
          <p:cNvSpPr txBox="1"/>
          <p:nvPr/>
        </p:nvSpPr>
        <p:spPr>
          <a:xfrm>
            <a:off x="5653621" y="1286139"/>
            <a:ext cx="1003801" cy="307777"/>
          </a:xfrm>
          <a:prstGeom prst="rect">
            <a:avLst/>
          </a:prstGeom>
          <a:noFill/>
        </p:spPr>
        <p:txBody>
          <a:bodyPr wrap="none" rtlCol="0">
            <a:spAutoFit/>
          </a:bodyPr>
          <a:lstStyle/>
          <a:p>
            <a:r>
              <a:rPr kumimoji="1" lang="ja-JP" altLang="en-US" sz="1400" b="1" dirty="0" smtClean="0"/>
              <a:t>転写因子</a:t>
            </a:r>
            <a:r>
              <a:rPr lang="en-US" altLang="ja-JP" sz="1400" b="1" dirty="0"/>
              <a:t>B</a:t>
            </a:r>
            <a:endParaRPr kumimoji="1" lang="ja-JP" altLang="en-US" sz="1400" b="1" dirty="0"/>
          </a:p>
        </p:txBody>
      </p:sp>
      <p:sp>
        <p:nvSpPr>
          <p:cNvPr id="81" name="テキスト ボックス 80"/>
          <p:cNvSpPr txBox="1"/>
          <p:nvPr/>
        </p:nvSpPr>
        <p:spPr>
          <a:xfrm>
            <a:off x="3644425" y="6300028"/>
            <a:ext cx="1779654" cy="369332"/>
          </a:xfrm>
          <a:prstGeom prst="rect">
            <a:avLst/>
          </a:prstGeom>
          <a:noFill/>
        </p:spPr>
        <p:txBody>
          <a:bodyPr wrap="none" rtlCol="0">
            <a:spAutoFit/>
          </a:bodyPr>
          <a:lstStyle/>
          <a:p>
            <a:r>
              <a:rPr kumimoji="1" lang="ja-JP" altLang="en-US" dirty="0" smtClean="0"/>
              <a:t>プラスミドに挿入</a:t>
            </a:r>
            <a:endParaRPr kumimoji="1" lang="ja-JP" altLang="en-US" dirty="0"/>
          </a:p>
        </p:txBody>
      </p:sp>
    </p:spTree>
    <p:extLst>
      <p:ext uri="{BB962C8B-B14F-4D97-AF65-F5344CB8AC3E}">
        <p14:creationId xmlns:p14="http://schemas.microsoft.com/office/powerpoint/2010/main" val="207864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7 -3.7037E-7 C 0.00034 0.00741 0.00017 0.01505 0.00069 0.02199 C 0.00104 0.02755 0.00225 0.03056 0.0026 0.03542 C 0.0033 0.04213 0.00382 0.04815 0.00486 0.05417 C 0.00538 0.06389 0.00503 0.0581 0.00677 0.0713 C 0.00712 0.07315 0.00781 0.07662 0.00781 0.07708 L 0.00764 0.08866 " pathEditMode="relative" rAng="0" ptsTypes="fffffAA">
                                      <p:cBhvr>
                                        <p:cTn id="6" dur="2000" fill="hold"/>
                                        <p:tgtEl>
                                          <p:spTgt spid="33"/>
                                        </p:tgtEl>
                                        <p:attrNameLst>
                                          <p:attrName>ppt_x</p:attrName>
                                          <p:attrName>ppt_y</p:attrName>
                                        </p:attrNameLst>
                                      </p:cBhvr>
                                      <p:rCtr x="382" y="442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05556E-6 4.81481E-6 C -0.00451 0.00486 -0.01041 0.00763 -0.01475 0.0125 C -0.01961 0.01782 -0.01406 0.01504 -0.02066 0.01875 C -0.02934 0.02384 -0.04062 0.0243 -0.05017 0.02754 C -0.05781 0.03333 -0.04826 0.02685 -0.05902 0.03125 C -0.06336 0.03287 -0.06597 0.03518 -0.07066 0.03634 C -0.0776 0.04166 -0.07413 0.0449 -0.07725 0.04907 C -0.08003 0.05254 -0.08732 0.05277 -0.09114 0.05393 C -0.09843 0.05949 -0.10972 0.06111 -0.1184 0.06527 C -0.12291 0.06759 -0.13316 0.06898 -0.13316 0.06921 C -0.1408 0.07199 -0.14201 0.07129 -0.14687 0.07916 C -0.14965 0.08935 -0.14791 0.08148 -0.14791 0.103 " pathEditMode="relative" rAng="0" ptsTypes="fffffffffffA">
                                      <p:cBhvr>
                                        <p:cTn id="10" dur="2000" fill="hold"/>
                                        <p:tgtEl>
                                          <p:spTgt spid="36"/>
                                        </p:tgtEl>
                                        <p:attrNameLst>
                                          <p:attrName>ppt_x</p:attrName>
                                          <p:attrName>ppt_y</p:attrName>
                                        </p:attrNameLst>
                                      </p:cBhvr>
                                      <p:rCtr x="-7483" y="513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nodeType="withEffect">
                                  <p:stCondLst>
                                    <p:cond delay="0"/>
                                  </p:stCondLst>
                                  <p:childTnLst>
                                    <p:set>
                                      <p:cBhvr>
                                        <p:cTn id="54" dur="1" fill="hold">
                                          <p:stCondLst>
                                            <p:cond delay="0"/>
                                          </p:stCondLst>
                                        </p:cTn>
                                        <p:tgtEl>
                                          <p:spTgt spid="13316"/>
                                        </p:tgtEl>
                                        <p:attrNameLst>
                                          <p:attrName>style.visibility</p:attrName>
                                        </p:attrNameLst>
                                      </p:cBhvr>
                                      <p:to>
                                        <p:strVal val="visible"/>
                                      </p:to>
                                    </p:set>
                                    <p:animEffect transition="in" filter="fade">
                                      <p:cBhvr>
                                        <p:cTn id="55" dur="500"/>
                                        <p:tgtEl>
                                          <p:spTgt spid="133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3" grpId="0" animBg="1"/>
      <p:bldP spid="36" grpId="0" animBg="1"/>
      <p:bldP spid="38" grpId="0"/>
      <p:bldP spid="41" grpId="0" animBg="1"/>
      <p:bldP spid="42" grpId="0" animBg="1"/>
      <p:bldP spid="43" grpId="0" animBg="1"/>
      <p:bldP spid="44" grpId="0" animBg="1"/>
      <p:bldP spid="46" grpId="0"/>
      <p:bldP spid="47" grpId="0" animBg="1"/>
      <p:bldP spid="49" grpId="0" animBg="1"/>
      <p:bldP spid="78" grpId="0" animBg="1"/>
      <p:bldP spid="79" grpId="0"/>
      <p:bldP spid="8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屈折矢印 48"/>
          <p:cNvSpPr/>
          <p:nvPr/>
        </p:nvSpPr>
        <p:spPr>
          <a:xfrm>
            <a:off x="6084168" y="2651151"/>
            <a:ext cx="385851" cy="200854"/>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屈折矢印 24"/>
          <p:cNvSpPr/>
          <p:nvPr/>
        </p:nvSpPr>
        <p:spPr>
          <a:xfrm>
            <a:off x="2411760" y="2707989"/>
            <a:ext cx="385851" cy="200854"/>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V="1">
            <a:off x="637756" y="1371850"/>
            <a:ext cx="79666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右矢印 6"/>
          <p:cNvSpPr/>
          <p:nvPr/>
        </p:nvSpPr>
        <p:spPr>
          <a:xfrm>
            <a:off x="807006" y="1286727"/>
            <a:ext cx="479540" cy="17024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2668751" y="1286727"/>
            <a:ext cx="479540" cy="17024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2189211" y="1289205"/>
            <a:ext cx="239770" cy="1652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flipH="1">
            <a:off x="1672215" y="1289205"/>
            <a:ext cx="239770" cy="1652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4141562" y="1291683"/>
            <a:ext cx="479540" cy="17024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7740352" y="1289205"/>
            <a:ext cx="479540" cy="17024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flipH="1">
            <a:off x="6743816" y="1291683"/>
            <a:ext cx="239770" cy="1652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88640"/>
            <a:ext cx="910754" cy="37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直線矢印コネクタ 23"/>
          <p:cNvCxnSpPr>
            <a:stCxn id="14338" idx="2"/>
          </p:cNvCxnSpPr>
          <p:nvPr/>
        </p:nvCxnSpPr>
        <p:spPr>
          <a:xfrm>
            <a:off x="5459425" y="567093"/>
            <a:ext cx="192695" cy="672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673" y="1201489"/>
            <a:ext cx="1180485" cy="28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直線コネクタ 29"/>
          <p:cNvCxnSpPr/>
          <p:nvPr/>
        </p:nvCxnSpPr>
        <p:spPr>
          <a:xfrm flipV="1">
            <a:off x="611560" y="3022366"/>
            <a:ext cx="79666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右矢印 30"/>
          <p:cNvSpPr/>
          <p:nvPr/>
        </p:nvSpPr>
        <p:spPr>
          <a:xfrm>
            <a:off x="780810" y="2937243"/>
            <a:ext cx="479540" cy="17024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a:off x="2642555" y="2937243"/>
            <a:ext cx="479540" cy="17024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2163015" y="2939721"/>
            <a:ext cx="239770" cy="1652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flipH="1">
            <a:off x="1646019" y="2939721"/>
            <a:ext cx="239770" cy="1652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2058385" y="2925457"/>
            <a:ext cx="134089" cy="1757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1998293" y="2938311"/>
            <a:ext cx="60092" cy="1276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a:off x="4115366" y="2942199"/>
            <a:ext cx="479540" cy="17024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7714156" y="2939721"/>
            <a:ext cx="479540" cy="17024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flipH="1">
            <a:off x="6717620" y="2942199"/>
            <a:ext cx="239770" cy="1652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477" y="2852005"/>
            <a:ext cx="1180485" cy="28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円/楕円 42"/>
          <p:cNvSpPr/>
          <p:nvPr/>
        </p:nvSpPr>
        <p:spPr>
          <a:xfrm>
            <a:off x="5413127" y="2904155"/>
            <a:ext cx="134089" cy="1757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5353035" y="2917009"/>
            <a:ext cx="60092" cy="1276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a:off x="2771800" y="2470692"/>
            <a:ext cx="239770" cy="1652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45"/>
          <p:cNvSpPr/>
          <p:nvPr/>
        </p:nvSpPr>
        <p:spPr>
          <a:xfrm>
            <a:off x="6426398" y="2482121"/>
            <a:ext cx="239770" cy="1652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6690936" y="2482121"/>
            <a:ext cx="239770" cy="16528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36" name="テキスト ボックス 14335"/>
          <p:cNvSpPr txBox="1"/>
          <p:nvPr/>
        </p:nvSpPr>
        <p:spPr>
          <a:xfrm>
            <a:off x="1895594" y="2153389"/>
            <a:ext cx="2419252" cy="307777"/>
          </a:xfrm>
          <a:prstGeom prst="rect">
            <a:avLst/>
          </a:prstGeom>
          <a:noFill/>
        </p:spPr>
        <p:txBody>
          <a:bodyPr wrap="none" rtlCol="0">
            <a:spAutoFit/>
          </a:bodyPr>
          <a:lstStyle/>
          <a:p>
            <a:r>
              <a:rPr kumimoji="1" lang="ja-JP" altLang="en-US" sz="1400" b="1" dirty="0" smtClean="0"/>
              <a:t>遺伝子のみのタンパク</a:t>
            </a:r>
            <a:r>
              <a:rPr lang="ja-JP" altLang="en-US" sz="1400" b="1" dirty="0" smtClean="0"/>
              <a:t>が発現</a:t>
            </a:r>
            <a:endParaRPr kumimoji="1" lang="ja-JP" altLang="en-US" sz="1400" b="1" dirty="0"/>
          </a:p>
        </p:txBody>
      </p:sp>
      <p:sp>
        <p:nvSpPr>
          <p:cNvPr id="52" name="テキスト ボックス 51"/>
          <p:cNvSpPr txBox="1"/>
          <p:nvPr/>
        </p:nvSpPr>
        <p:spPr>
          <a:xfrm>
            <a:off x="5383081" y="2174344"/>
            <a:ext cx="3177473" cy="307777"/>
          </a:xfrm>
          <a:prstGeom prst="rect">
            <a:avLst/>
          </a:prstGeom>
          <a:noFill/>
        </p:spPr>
        <p:txBody>
          <a:bodyPr wrap="none" rtlCol="0">
            <a:spAutoFit/>
          </a:bodyPr>
          <a:lstStyle/>
          <a:p>
            <a:r>
              <a:rPr kumimoji="1" lang="ja-JP" altLang="en-US" sz="1400" b="1" dirty="0" smtClean="0"/>
              <a:t>遺伝子と</a:t>
            </a:r>
            <a:r>
              <a:rPr kumimoji="1" lang="en-US" altLang="ja-JP" sz="1400" b="1" dirty="0" smtClean="0"/>
              <a:t>GUS</a:t>
            </a:r>
            <a:r>
              <a:rPr kumimoji="1" lang="ja-JP" altLang="en-US" sz="1400" b="1" dirty="0" err="1" smtClean="0"/>
              <a:t>が融</a:t>
            </a:r>
            <a:r>
              <a:rPr kumimoji="1" lang="ja-JP" altLang="en-US" sz="1400" b="1" dirty="0" smtClean="0"/>
              <a:t>合したタンパクが発現</a:t>
            </a:r>
            <a:endParaRPr kumimoji="1" lang="ja-JP" altLang="en-US" sz="1400" b="1" dirty="0"/>
          </a:p>
        </p:txBody>
      </p:sp>
      <p:sp>
        <p:nvSpPr>
          <p:cNvPr id="53" name="テキスト ボックス 52"/>
          <p:cNvSpPr txBox="1"/>
          <p:nvPr/>
        </p:nvSpPr>
        <p:spPr>
          <a:xfrm>
            <a:off x="715749" y="4005064"/>
            <a:ext cx="8392755" cy="1200329"/>
          </a:xfrm>
          <a:prstGeom prst="rect">
            <a:avLst/>
          </a:prstGeom>
          <a:noFill/>
        </p:spPr>
        <p:txBody>
          <a:bodyPr wrap="square" rtlCol="0">
            <a:spAutoFit/>
          </a:bodyPr>
          <a:lstStyle/>
          <a:p>
            <a:pPr algn="ctr"/>
            <a:r>
              <a:rPr kumimoji="1" lang="en-US" altLang="ja-JP" dirty="0" smtClean="0"/>
              <a:t>GUS</a:t>
            </a:r>
            <a:r>
              <a:rPr kumimoji="1" lang="ja-JP" altLang="en-US" dirty="0" smtClean="0"/>
              <a:t>の発現を確認することで、遺伝子発現の場所を観察できる</a:t>
            </a:r>
            <a:endParaRPr kumimoji="1" lang="en-US" altLang="ja-JP" dirty="0" smtClean="0"/>
          </a:p>
          <a:p>
            <a:pPr algn="ctr"/>
            <a:endParaRPr lang="en-US" altLang="ja-JP" dirty="0"/>
          </a:p>
          <a:p>
            <a:pPr algn="ctr"/>
            <a:endParaRPr kumimoji="1" lang="en-US" altLang="ja-JP" dirty="0" smtClean="0"/>
          </a:p>
          <a:p>
            <a:pPr algn="ctr"/>
            <a:r>
              <a:rPr lang="ja-JP" altLang="en-US" dirty="0"/>
              <a:t>今回</a:t>
            </a:r>
            <a:r>
              <a:rPr lang="ja-JP" altLang="en-US" dirty="0" smtClean="0"/>
              <a:t>は、どの組織でも発現する遺伝子で</a:t>
            </a:r>
            <a:r>
              <a:rPr lang="en-US" altLang="ja-JP" dirty="0" smtClean="0"/>
              <a:t>GUS</a:t>
            </a:r>
            <a:r>
              <a:rPr lang="ja-JP" altLang="en-US" dirty="0" smtClean="0"/>
              <a:t>遺伝子のタンパク質発現を確認する。</a:t>
            </a:r>
            <a:endParaRPr kumimoji="1" lang="ja-JP" altLang="en-US" dirty="0"/>
          </a:p>
        </p:txBody>
      </p:sp>
    </p:spTree>
    <p:extLst>
      <p:ext uri="{BB962C8B-B14F-4D97-AF65-F5344CB8AC3E}">
        <p14:creationId xmlns:p14="http://schemas.microsoft.com/office/powerpoint/2010/main" val="12480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모서리가 둥근 직사각형 137"/>
          <p:cNvSpPr/>
          <p:nvPr/>
        </p:nvSpPr>
        <p:spPr>
          <a:xfrm>
            <a:off x="2963916" y="247622"/>
            <a:ext cx="5821201" cy="2971107"/>
          </a:xfrm>
          <a:prstGeom prst="roundRect">
            <a:avLst>
              <a:gd name="adj" fmla="val 8124"/>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814" b="6347"/>
          <a:stretch/>
        </p:blipFill>
        <p:spPr bwMode="auto">
          <a:xfrm>
            <a:off x="504197" y="247351"/>
            <a:ext cx="2279742" cy="224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0"/>
          <p:cNvSpPr txBox="1"/>
          <p:nvPr/>
        </p:nvSpPr>
        <p:spPr>
          <a:xfrm>
            <a:off x="1249915" y="256876"/>
            <a:ext cx="920445" cy="430887"/>
          </a:xfrm>
          <a:prstGeom prst="rect">
            <a:avLst/>
          </a:prstGeom>
          <a:noFill/>
        </p:spPr>
        <p:txBody>
          <a:bodyPr wrap="none" rtlCol="0">
            <a:spAutoFit/>
          </a:bodyPr>
          <a:lstStyle/>
          <a:p>
            <a:r>
              <a:rPr lang="en-US" altLang="ko-KR" sz="2200" dirty="0" smtClean="0">
                <a:solidFill>
                  <a:schemeClr val="bg1"/>
                </a:solidFill>
                <a:latin typeface="+mj-lt"/>
              </a:rPr>
              <a:t>0.5 cm</a:t>
            </a:r>
            <a:endParaRPr lang="ko-KR" altLang="en-US" sz="2200" dirty="0">
              <a:solidFill>
                <a:schemeClr val="bg1"/>
              </a:solidFill>
              <a:latin typeface="+mj-lt"/>
            </a:endParaRPr>
          </a:p>
        </p:txBody>
      </p:sp>
      <p:sp>
        <p:nvSpPr>
          <p:cNvPr id="5" name="TextBox 31"/>
          <p:cNvSpPr txBox="1"/>
          <p:nvPr/>
        </p:nvSpPr>
        <p:spPr>
          <a:xfrm>
            <a:off x="505250" y="2492112"/>
            <a:ext cx="2278689" cy="646331"/>
          </a:xfrm>
          <a:prstGeom prst="rect">
            <a:avLst/>
          </a:prstGeom>
          <a:noFill/>
        </p:spPr>
        <p:txBody>
          <a:bodyPr wrap="square" rtlCol="0">
            <a:spAutoFit/>
          </a:bodyPr>
          <a:lstStyle/>
          <a:p>
            <a:pPr algn="ctr"/>
            <a:r>
              <a:rPr lang="ja-JP" altLang="en-US" dirty="0" smtClean="0"/>
              <a:t>種を蒔いてから</a:t>
            </a:r>
            <a:r>
              <a:rPr lang="en-US" altLang="ja-JP" dirty="0" smtClean="0"/>
              <a:t>2</a:t>
            </a:r>
            <a:r>
              <a:rPr lang="ja-JP" altLang="en-US" dirty="0" smtClean="0"/>
              <a:t>週間後の</a:t>
            </a:r>
            <a:r>
              <a:rPr lang="en-US" altLang="ja-JP" dirty="0" smtClean="0"/>
              <a:t>GUS</a:t>
            </a:r>
            <a:r>
              <a:rPr lang="ja-JP" altLang="en-US" dirty="0" smtClean="0"/>
              <a:t>発現植物</a:t>
            </a:r>
            <a:endParaRPr lang="ko-KR" alt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510" r="46024" b="5000"/>
          <a:stretch/>
        </p:blipFill>
        <p:spPr bwMode="auto">
          <a:xfrm>
            <a:off x="3490945" y="548680"/>
            <a:ext cx="891440" cy="130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486" y="548680"/>
            <a:ext cx="3103647" cy="13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85"/>
          <p:cNvSpPr txBox="1"/>
          <p:nvPr/>
        </p:nvSpPr>
        <p:spPr>
          <a:xfrm>
            <a:off x="5007163" y="85006"/>
            <a:ext cx="1665274" cy="344206"/>
          </a:xfrm>
          <a:prstGeom prst="roundRect">
            <a:avLst>
              <a:gd name="adj" fmla="val 50000"/>
            </a:avLst>
          </a:prstGeom>
        </p:spPr>
        <p:style>
          <a:lnRef idx="2">
            <a:schemeClr val="accent3"/>
          </a:lnRef>
          <a:fillRef idx="1">
            <a:schemeClr val="lt1"/>
          </a:fillRef>
          <a:effectRef idx="0">
            <a:schemeClr val="accent3"/>
          </a:effectRef>
          <a:fontRef idx="minor">
            <a:schemeClr val="dk1"/>
          </a:fontRef>
        </p:style>
        <p:txBody>
          <a:bodyPr wrap="square" rtlCol="0" anchor="ctr">
            <a:noAutofit/>
          </a:bodyPr>
          <a:lstStyle/>
          <a:p>
            <a:pPr algn="ctr">
              <a:spcAft>
                <a:spcPts val="600"/>
              </a:spcAft>
            </a:pPr>
            <a:r>
              <a:rPr lang="en-US" altLang="ja-JP" dirty="0" smtClean="0">
                <a:latin typeface="+mj-lt"/>
              </a:rPr>
              <a:t>GUS</a:t>
            </a:r>
            <a:r>
              <a:rPr lang="ja-JP" altLang="en-US" dirty="0" smtClean="0">
                <a:latin typeface="+mj-lt"/>
              </a:rPr>
              <a:t>染色の例</a:t>
            </a:r>
            <a:endParaRPr lang="en-US" altLang="ko-KR" dirty="0">
              <a:latin typeface="+mj-lt"/>
            </a:endParaRPr>
          </a:p>
        </p:txBody>
      </p:sp>
      <p:pic>
        <p:nvPicPr>
          <p:cNvPr id="9"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48" r="16180"/>
          <a:stretch/>
        </p:blipFill>
        <p:spPr bwMode="auto">
          <a:xfrm>
            <a:off x="5794129" y="1929779"/>
            <a:ext cx="947684" cy="1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7"/>
          <p:cNvPicPr>
            <a:picLocks noChangeAspect="1" noChangeArrowheads="1"/>
          </p:cNvPicPr>
          <p:nvPr/>
        </p:nvPicPr>
        <p:blipFill rotWithShape="1">
          <a:blip r:embed="rId6">
            <a:extLst>
              <a:ext uri="{28A0092B-C50C-407E-A947-70E740481C1C}">
                <a14:useLocalDpi xmlns:a14="http://schemas.microsoft.com/office/drawing/2010/main" val="0"/>
              </a:ext>
            </a:extLst>
          </a:blip>
          <a:srcRect t="6378" b="5507"/>
          <a:stretch/>
        </p:blipFill>
        <p:spPr bwMode="auto">
          <a:xfrm>
            <a:off x="3490945" y="1929779"/>
            <a:ext cx="1372224"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012" r="11592"/>
          <a:stretch/>
        </p:blipFill>
        <p:spPr bwMode="auto">
          <a:xfrm>
            <a:off x="5011020" y="1929779"/>
            <a:ext cx="635258" cy="1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664" y="1929779"/>
            <a:ext cx="1389327" cy="1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72187" y="548680"/>
            <a:ext cx="374811" cy="130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46"/>
          <p:cNvSpPr txBox="1"/>
          <p:nvPr/>
        </p:nvSpPr>
        <p:spPr>
          <a:xfrm rot="16200000">
            <a:off x="2823125" y="1018559"/>
            <a:ext cx="877163" cy="369332"/>
          </a:xfrm>
          <a:prstGeom prst="rect">
            <a:avLst/>
          </a:prstGeom>
          <a:noFill/>
        </p:spPr>
        <p:txBody>
          <a:bodyPr wrap="none" rtlCol="0">
            <a:spAutoFit/>
          </a:bodyPr>
          <a:lstStyle/>
          <a:p>
            <a:r>
              <a:rPr lang="ja-JP" altLang="en-US" dirty="0" smtClean="0"/>
              <a:t>葉っぱ</a:t>
            </a:r>
            <a:endParaRPr lang="ko-KR" altLang="en-US" dirty="0"/>
          </a:p>
        </p:txBody>
      </p:sp>
      <p:sp>
        <p:nvSpPr>
          <p:cNvPr id="15" name="TextBox 135"/>
          <p:cNvSpPr txBox="1"/>
          <p:nvPr/>
        </p:nvSpPr>
        <p:spPr>
          <a:xfrm rot="16200000">
            <a:off x="7869623" y="1018560"/>
            <a:ext cx="415498" cy="369332"/>
          </a:xfrm>
          <a:prstGeom prst="rect">
            <a:avLst/>
          </a:prstGeom>
          <a:noFill/>
        </p:spPr>
        <p:txBody>
          <a:bodyPr wrap="none" rtlCol="0">
            <a:spAutoFit/>
          </a:bodyPr>
          <a:lstStyle/>
          <a:p>
            <a:r>
              <a:rPr lang="ja-JP" altLang="en-US" dirty="0"/>
              <a:t>根</a:t>
            </a:r>
            <a:endParaRPr lang="ko-KR" altLang="en-US" dirty="0"/>
          </a:p>
        </p:txBody>
      </p:sp>
      <p:sp>
        <p:nvSpPr>
          <p:cNvPr id="16" name="TextBox 136"/>
          <p:cNvSpPr txBox="1"/>
          <p:nvPr/>
        </p:nvSpPr>
        <p:spPr>
          <a:xfrm rot="16200000">
            <a:off x="3053959" y="2357114"/>
            <a:ext cx="415498" cy="369332"/>
          </a:xfrm>
          <a:prstGeom prst="rect">
            <a:avLst/>
          </a:prstGeom>
          <a:noFill/>
        </p:spPr>
        <p:txBody>
          <a:bodyPr wrap="none" rtlCol="0">
            <a:spAutoFit/>
          </a:bodyPr>
          <a:lstStyle/>
          <a:p>
            <a:r>
              <a:rPr lang="ja-JP" altLang="en-US" dirty="0" smtClean="0"/>
              <a:t>花</a:t>
            </a:r>
            <a:endParaRPr lang="ko-KR" altLang="en-US" dirty="0"/>
          </a:p>
        </p:txBody>
      </p:sp>
      <p:sp>
        <p:nvSpPr>
          <p:cNvPr id="17" name="직사각형 56"/>
          <p:cNvSpPr/>
          <p:nvPr/>
        </p:nvSpPr>
        <p:spPr>
          <a:xfrm>
            <a:off x="412602" y="4025990"/>
            <a:ext cx="8345067" cy="17049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18" name="TextBox 32"/>
          <p:cNvSpPr txBox="1"/>
          <p:nvPr/>
        </p:nvSpPr>
        <p:spPr>
          <a:xfrm>
            <a:off x="483559" y="4224315"/>
            <a:ext cx="8136904" cy="1431161"/>
          </a:xfrm>
          <a:prstGeom prst="rect">
            <a:avLst/>
          </a:prstGeom>
          <a:noFill/>
        </p:spPr>
        <p:txBody>
          <a:bodyPr wrap="square" rtlCol="0">
            <a:spAutoFit/>
          </a:bodyPr>
          <a:lstStyle/>
          <a:p>
            <a:pPr marL="342900" indent="-342900" latinLnBrk="0">
              <a:spcAft>
                <a:spcPts val="600"/>
              </a:spcAft>
              <a:buFont typeface="+mj-lt"/>
              <a:buAutoNum type="arabicParenR"/>
            </a:pPr>
            <a:r>
              <a:rPr lang="ja-JP" altLang="en-US" dirty="0"/>
              <a:t>ピンセットを利用し、植物</a:t>
            </a:r>
            <a:r>
              <a:rPr lang="ja-JP" altLang="en-US" dirty="0" smtClean="0"/>
              <a:t>を</a:t>
            </a:r>
            <a:r>
              <a:rPr lang="en-US" altLang="ja-JP" dirty="0" smtClean="0"/>
              <a:t>1.5 mL</a:t>
            </a:r>
            <a:r>
              <a:rPr lang="ja-JP" altLang="en-US" dirty="0"/>
              <a:t>チューブ</a:t>
            </a:r>
            <a:r>
              <a:rPr lang="ja-JP" altLang="en-US" dirty="0" smtClean="0"/>
              <a:t>に移す。</a:t>
            </a:r>
            <a:endParaRPr lang="en-US" altLang="ja-JP" dirty="0" smtClean="0"/>
          </a:p>
          <a:p>
            <a:pPr marL="342900" indent="-342900" latinLnBrk="0">
              <a:spcAft>
                <a:spcPts val="600"/>
              </a:spcAft>
              <a:buFont typeface="+mj-lt"/>
              <a:buAutoNum type="arabicParenR"/>
            </a:pPr>
            <a:r>
              <a:rPr lang="en-US" altLang="ja-JP" dirty="0" smtClean="0"/>
              <a:t>1.5 mL</a:t>
            </a:r>
            <a:r>
              <a:rPr lang="ja-JP" altLang="en-US" dirty="0"/>
              <a:t>チューブ</a:t>
            </a:r>
            <a:r>
              <a:rPr lang="ja-JP" altLang="en-US" dirty="0" smtClean="0"/>
              <a:t>にア</a:t>
            </a:r>
            <a:r>
              <a:rPr lang="ja-JP" altLang="en-US" dirty="0"/>
              <a:t>セト</a:t>
            </a:r>
            <a:r>
              <a:rPr lang="ja-JP" altLang="en-US" dirty="0" smtClean="0"/>
              <a:t>ン</a:t>
            </a:r>
            <a:r>
              <a:rPr lang="ja-JP" altLang="en-US" dirty="0"/>
              <a:t>*</a:t>
            </a:r>
            <a:r>
              <a:rPr lang="ja-JP" altLang="en-US" dirty="0" smtClean="0"/>
              <a:t>原液を</a:t>
            </a:r>
            <a:r>
              <a:rPr lang="en-US" altLang="ja-JP" dirty="0" smtClean="0"/>
              <a:t>500 </a:t>
            </a:r>
            <a:r>
              <a:rPr lang="el-GR" altLang="ja-JP" dirty="0" smtClean="0"/>
              <a:t>μ</a:t>
            </a:r>
            <a:r>
              <a:rPr lang="en-US" altLang="ja-JP" dirty="0"/>
              <a:t>L</a:t>
            </a:r>
            <a:r>
              <a:rPr lang="ja-JP" altLang="en-US" dirty="0"/>
              <a:t>加</a:t>
            </a:r>
            <a:r>
              <a:rPr lang="ja-JP" altLang="en-US" dirty="0" smtClean="0"/>
              <a:t>え、</a:t>
            </a:r>
            <a:r>
              <a:rPr lang="en-US" altLang="ja-JP" dirty="0" smtClean="0"/>
              <a:t>10</a:t>
            </a:r>
            <a:r>
              <a:rPr lang="ja-JP" altLang="en-US" dirty="0" smtClean="0"/>
              <a:t>分間、放置する。</a:t>
            </a:r>
            <a:endParaRPr lang="en-US" altLang="ja-JP" dirty="0" smtClean="0"/>
          </a:p>
          <a:p>
            <a:pPr marL="342900" indent="-342900" latinLnBrk="0">
              <a:spcAft>
                <a:spcPts val="600"/>
              </a:spcAft>
              <a:buFont typeface="+mj-lt"/>
              <a:buAutoNum type="arabicParenR" startAt="3"/>
            </a:pPr>
            <a:r>
              <a:rPr lang="ja-JP" altLang="en-US" dirty="0"/>
              <a:t>アセトン液を除去し、</a:t>
            </a:r>
            <a:r>
              <a:rPr lang="en-US" altLang="ja-JP" dirty="0"/>
              <a:t>GUS</a:t>
            </a:r>
            <a:r>
              <a:rPr lang="ja-JP" altLang="en-US" dirty="0"/>
              <a:t>溶液を</a:t>
            </a:r>
            <a:r>
              <a:rPr lang="en-US" altLang="ja-JP" dirty="0" smtClean="0"/>
              <a:t>500 </a:t>
            </a:r>
            <a:r>
              <a:rPr lang="en-US" altLang="ja-JP" dirty="0" err="1" smtClean="0"/>
              <a:t>μL</a:t>
            </a:r>
            <a:r>
              <a:rPr lang="ja-JP" altLang="en-US" dirty="0"/>
              <a:t>加える。</a:t>
            </a:r>
            <a:r>
              <a:rPr lang="en-US" altLang="ja-JP" dirty="0"/>
              <a:t>37</a:t>
            </a:r>
            <a:r>
              <a:rPr lang="ja-JP" altLang="en-US" dirty="0"/>
              <a:t>度で</a:t>
            </a:r>
            <a:r>
              <a:rPr lang="en-US" altLang="ja-JP" dirty="0"/>
              <a:t>10</a:t>
            </a:r>
            <a:r>
              <a:rPr lang="ja-JP" altLang="en-US" dirty="0"/>
              <a:t>分間、放置する。</a:t>
            </a:r>
            <a:endParaRPr lang="en-US" altLang="ja-JP" dirty="0"/>
          </a:p>
          <a:p>
            <a:pPr marL="342900" indent="-342900" latinLnBrk="0">
              <a:spcAft>
                <a:spcPts val="600"/>
              </a:spcAft>
              <a:buFont typeface="+mj-lt"/>
              <a:buAutoNum type="arabicParenR" startAt="3"/>
            </a:pPr>
            <a:r>
              <a:rPr lang="en-US" altLang="ja-JP" dirty="0"/>
              <a:t>GUS</a:t>
            </a:r>
            <a:r>
              <a:rPr lang="ja-JP" altLang="en-US" dirty="0"/>
              <a:t>溶液を除去し、エタノールを</a:t>
            </a:r>
            <a:r>
              <a:rPr lang="en-US" altLang="ja-JP" dirty="0" smtClean="0"/>
              <a:t>500 </a:t>
            </a:r>
            <a:r>
              <a:rPr lang="en-US" altLang="ja-JP" dirty="0" err="1" smtClean="0"/>
              <a:t>μL</a:t>
            </a:r>
            <a:r>
              <a:rPr lang="ja-JP" altLang="en-US" dirty="0"/>
              <a:t>加え、</a:t>
            </a:r>
            <a:r>
              <a:rPr lang="en-US" altLang="ja-JP" dirty="0"/>
              <a:t>10</a:t>
            </a:r>
            <a:r>
              <a:rPr lang="ja-JP" altLang="en-US" dirty="0"/>
              <a:t>分間放置する</a:t>
            </a:r>
            <a:r>
              <a:rPr lang="ja-JP" altLang="en-US" dirty="0" smtClean="0"/>
              <a:t>。</a:t>
            </a:r>
            <a:endParaRPr lang="ja-JP" altLang="en-US" dirty="0"/>
          </a:p>
        </p:txBody>
      </p:sp>
      <p:sp>
        <p:nvSpPr>
          <p:cNvPr id="19" name="직사각형 36"/>
          <p:cNvSpPr/>
          <p:nvPr/>
        </p:nvSpPr>
        <p:spPr>
          <a:xfrm>
            <a:off x="412603" y="5748821"/>
            <a:ext cx="8345066" cy="584775"/>
          </a:xfrm>
          <a:prstGeom prst="rect">
            <a:avLst/>
          </a:prstGeom>
        </p:spPr>
        <p:txBody>
          <a:bodyPr wrap="square">
            <a:spAutoFit/>
          </a:bodyPr>
          <a:lstStyle/>
          <a:p>
            <a:pPr algn="just"/>
            <a:r>
              <a:rPr lang="ja-JP" altLang="en-US" sz="1600" dirty="0" smtClean="0">
                <a:solidFill>
                  <a:srgbClr val="FF0000"/>
                </a:solidFill>
              </a:rPr>
              <a:t>*マ</a:t>
            </a:r>
            <a:r>
              <a:rPr lang="ja-JP" altLang="en-US" sz="1600" dirty="0">
                <a:solidFill>
                  <a:srgbClr val="FF0000"/>
                </a:solidFill>
              </a:rPr>
              <a:t>ニキュアの除光液</a:t>
            </a:r>
            <a:r>
              <a:rPr lang="ja-JP" altLang="en-US" sz="1600" dirty="0" smtClean="0">
                <a:solidFill>
                  <a:srgbClr val="FF0000"/>
                </a:solidFill>
              </a:rPr>
              <a:t>、瞬</a:t>
            </a:r>
            <a:r>
              <a:rPr lang="ja-JP" altLang="en-US" sz="1600" dirty="0">
                <a:solidFill>
                  <a:srgbClr val="FF0000"/>
                </a:solidFill>
              </a:rPr>
              <a:t>間接着剤のはがし液な</a:t>
            </a:r>
            <a:r>
              <a:rPr lang="ja-JP" altLang="en-US" sz="1600" dirty="0" smtClean="0">
                <a:solidFill>
                  <a:srgbClr val="FF0000"/>
                </a:solidFill>
              </a:rPr>
              <a:t>どに広く用</a:t>
            </a:r>
            <a:r>
              <a:rPr lang="ja-JP" altLang="en-US" sz="1600" dirty="0">
                <a:solidFill>
                  <a:srgbClr val="FF0000"/>
                </a:solidFill>
              </a:rPr>
              <a:t>いられるが、経口摂取およ</a:t>
            </a:r>
            <a:r>
              <a:rPr lang="ja-JP" altLang="en-US" sz="1600" dirty="0" smtClean="0">
                <a:solidFill>
                  <a:srgbClr val="FF0000"/>
                </a:solidFill>
              </a:rPr>
              <a:t>び吸</a:t>
            </a:r>
            <a:r>
              <a:rPr lang="ja-JP" altLang="en-US" sz="1600" dirty="0">
                <a:solidFill>
                  <a:srgbClr val="FF0000"/>
                </a:solidFill>
              </a:rPr>
              <a:t>引された場合、低い急</a:t>
            </a:r>
            <a:r>
              <a:rPr lang="ja-JP" altLang="en-US" sz="1600" dirty="0" smtClean="0">
                <a:solidFill>
                  <a:srgbClr val="FF0000"/>
                </a:solidFill>
              </a:rPr>
              <a:t>性・慢</a:t>
            </a:r>
            <a:r>
              <a:rPr lang="ja-JP" altLang="en-US" sz="1600" dirty="0">
                <a:solidFill>
                  <a:srgbClr val="FF0000"/>
                </a:solidFill>
              </a:rPr>
              <a:t>性毒性を持</a:t>
            </a:r>
            <a:r>
              <a:rPr lang="ja-JP" altLang="en-US" sz="1600" dirty="0" smtClean="0">
                <a:solidFill>
                  <a:srgbClr val="FF0000"/>
                </a:solidFill>
              </a:rPr>
              <a:t>つ</a:t>
            </a:r>
            <a:endParaRPr lang="ko-KR" altLang="en-US" sz="1600" dirty="0">
              <a:solidFill>
                <a:srgbClr val="FF0000"/>
              </a:solidFill>
            </a:endParaRPr>
          </a:p>
        </p:txBody>
      </p:sp>
      <p:sp>
        <p:nvSpPr>
          <p:cNvPr id="20" name="TextBox 57"/>
          <p:cNvSpPr txBox="1"/>
          <p:nvPr/>
        </p:nvSpPr>
        <p:spPr>
          <a:xfrm>
            <a:off x="699582" y="3830893"/>
            <a:ext cx="1512168" cy="390195"/>
          </a:xfrm>
          <a:prstGeom prst="roundRect">
            <a:avLst>
              <a:gd name="adj" fmla="val 50000"/>
            </a:avLst>
          </a:prstGeom>
          <a:gradFill>
            <a:gsLst>
              <a:gs pos="0">
                <a:schemeClr val="accent6">
                  <a:lumMod val="75000"/>
                </a:schemeClr>
              </a:gs>
              <a:gs pos="15000">
                <a:schemeClr val="accent6">
                  <a:lumMod val="60000"/>
                  <a:lumOff val="40000"/>
                </a:schemeClr>
              </a:gs>
              <a:gs pos="80000">
                <a:schemeClr val="bg1"/>
              </a:gs>
            </a:gsLst>
            <a:lin ang="0" scaled="0"/>
          </a:gradFill>
        </p:spPr>
        <p:txBody>
          <a:bodyPr wrap="square" rtlCol="0" anchor="ctr">
            <a:noAutofit/>
          </a:bodyPr>
          <a:lstStyle/>
          <a:p>
            <a:pPr>
              <a:spcAft>
                <a:spcPts val="600"/>
              </a:spcAft>
            </a:pPr>
            <a:r>
              <a:rPr lang="ja-JP" altLang="en-US" dirty="0" smtClean="0">
                <a:latin typeface="+mj-lt"/>
              </a:rPr>
              <a:t>実験方法</a:t>
            </a:r>
            <a:endParaRPr lang="en-US" altLang="ko-KR" dirty="0">
              <a:latin typeface="+mj-lt"/>
            </a:endParaRPr>
          </a:p>
        </p:txBody>
      </p:sp>
    </p:spTree>
    <p:extLst>
      <p:ext uri="{BB962C8B-B14F-4D97-AF65-F5344CB8AC3E}">
        <p14:creationId xmlns:p14="http://schemas.microsoft.com/office/powerpoint/2010/main" val="2194155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827584" y="836712"/>
            <a:ext cx="7493429" cy="5256584"/>
          </a:xfrm>
          <a:prstGeom prst="rect">
            <a:avLst/>
          </a:prstGeom>
        </p:spPr>
      </p:pic>
    </p:spTree>
    <p:extLst>
      <p:ext uri="{BB962C8B-B14F-4D97-AF65-F5344CB8AC3E}">
        <p14:creationId xmlns:p14="http://schemas.microsoft.com/office/powerpoint/2010/main" val="1944264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48744" y="26984"/>
            <a:ext cx="3749744" cy="584775"/>
          </a:xfrm>
          <a:prstGeom prst="rect">
            <a:avLst/>
          </a:prstGeom>
          <a:noFill/>
        </p:spPr>
        <p:txBody>
          <a:bodyPr wrap="none" rtlCol="0">
            <a:spAutoFit/>
          </a:bodyPr>
          <a:lstStyle/>
          <a:p>
            <a:r>
              <a:rPr kumimoji="1" lang="ja-JP" altLang="en-US" sz="3200" dirty="0" smtClean="0"/>
              <a:t>今回用意した大腸菌</a:t>
            </a:r>
            <a:endParaRPr kumimoji="1" lang="ja-JP" altLang="en-US" sz="3200" dirty="0"/>
          </a:p>
        </p:txBody>
      </p:sp>
      <p:sp>
        <p:nvSpPr>
          <p:cNvPr id="25" name="円/楕円 24"/>
          <p:cNvSpPr/>
          <p:nvPr/>
        </p:nvSpPr>
        <p:spPr>
          <a:xfrm>
            <a:off x="1330192" y="2123564"/>
            <a:ext cx="2737752"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flipV="1">
            <a:off x="1441418" y="3340787"/>
            <a:ext cx="2360486" cy="107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右矢印 26"/>
          <p:cNvSpPr/>
          <p:nvPr/>
        </p:nvSpPr>
        <p:spPr>
          <a:xfrm>
            <a:off x="1881426" y="3221777"/>
            <a:ext cx="423064"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2942963" y="3221777"/>
            <a:ext cx="423064"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flipH="1">
            <a:off x="2445649" y="3217225"/>
            <a:ext cx="211531"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flipH="1">
            <a:off x="1608256" y="3221777"/>
            <a:ext cx="211531"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289968" y="2996461"/>
            <a:ext cx="274896" cy="369332"/>
          </a:xfrm>
          <a:prstGeom prst="rect">
            <a:avLst/>
          </a:prstGeom>
          <a:noFill/>
        </p:spPr>
        <p:txBody>
          <a:bodyPr wrap="none" rtlCol="0">
            <a:spAutoFit/>
          </a:bodyPr>
          <a:lstStyle/>
          <a:p>
            <a:r>
              <a:rPr kumimoji="1" lang="ja-JP" altLang="en-US" b="1" dirty="0" smtClean="0"/>
              <a:t>ゲノム</a:t>
            </a:r>
            <a:endParaRPr kumimoji="1" lang="ja-JP" altLang="en-US" b="1" dirty="0"/>
          </a:p>
        </p:txBody>
      </p:sp>
      <p:sp>
        <p:nvSpPr>
          <p:cNvPr id="59" name="円/楕円 58"/>
          <p:cNvSpPr/>
          <p:nvPr/>
        </p:nvSpPr>
        <p:spPr>
          <a:xfrm>
            <a:off x="2007577" y="2387894"/>
            <a:ext cx="876142"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a:off x="2338939" y="2751601"/>
            <a:ext cx="282722" cy="1508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2092957" y="2888159"/>
            <a:ext cx="811152" cy="261610"/>
          </a:xfrm>
          <a:prstGeom prst="rect">
            <a:avLst/>
          </a:prstGeom>
          <a:noFill/>
        </p:spPr>
        <p:txBody>
          <a:bodyPr wrap="none" rtlCol="0">
            <a:spAutoFit/>
          </a:bodyPr>
          <a:lstStyle/>
          <a:p>
            <a:r>
              <a:rPr kumimoji="1" lang="ja-JP" altLang="en-US" sz="1100" b="1" dirty="0" smtClean="0"/>
              <a:t>抗アンピシリン</a:t>
            </a:r>
            <a:endParaRPr kumimoji="1" lang="ja-JP" altLang="en-US" sz="1100" b="1" dirty="0"/>
          </a:p>
        </p:txBody>
      </p:sp>
      <p:grpSp>
        <p:nvGrpSpPr>
          <p:cNvPr id="77" name="グループ化 76"/>
          <p:cNvGrpSpPr/>
          <p:nvPr/>
        </p:nvGrpSpPr>
        <p:grpSpPr>
          <a:xfrm>
            <a:off x="5076056" y="2038389"/>
            <a:ext cx="2737752" cy="1728192"/>
            <a:chOff x="251520" y="1898739"/>
            <a:chExt cx="3544868" cy="1728192"/>
          </a:xfrm>
        </p:grpSpPr>
        <p:sp>
          <p:nvSpPr>
            <p:cNvPr id="78" name="円/楕円 77"/>
            <p:cNvSpPr/>
            <p:nvPr/>
          </p:nvSpPr>
          <p:spPr>
            <a:xfrm>
              <a:off x="251520" y="1898739"/>
              <a:ext cx="354486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p:cNvCxnSpPr/>
            <p:nvPr/>
          </p:nvCxnSpPr>
          <p:spPr>
            <a:xfrm flipV="1">
              <a:off x="395536" y="3115962"/>
              <a:ext cx="3056380" cy="107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右矢印 79"/>
            <p:cNvSpPr/>
            <p:nvPr/>
          </p:nvSpPr>
          <p:spPr>
            <a:xfrm>
              <a:off x="965263" y="2996952"/>
              <a:ext cx="547787"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右矢印 80"/>
            <p:cNvSpPr/>
            <p:nvPr/>
          </p:nvSpPr>
          <p:spPr>
            <a:xfrm>
              <a:off x="2339752" y="2996952"/>
              <a:ext cx="547787"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右矢印 81"/>
            <p:cNvSpPr/>
            <p:nvPr/>
          </p:nvSpPr>
          <p:spPr>
            <a:xfrm flipH="1">
              <a:off x="1695824" y="2992400"/>
              <a:ext cx="273893"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右矢印 82"/>
            <p:cNvSpPr/>
            <p:nvPr/>
          </p:nvSpPr>
          <p:spPr>
            <a:xfrm flipH="1">
              <a:off x="611560" y="2996952"/>
              <a:ext cx="273893" cy="279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2789057" y="2771636"/>
              <a:ext cx="355938" cy="369332"/>
            </a:xfrm>
            <a:prstGeom prst="rect">
              <a:avLst/>
            </a:prstGeom>
            <a:noFill/>
          </p:spPr>
          <p:txBody>
            <a:bodyPr wrap="none" rtlCol="0">
              <a:spAutoFit/>
            </a:bodyPr>
            <a:lstStyle/>
            <a:p>
              <a:r>
                <a:rPr kumimoji="1" lang="ja-JP" altLang="en-US" b="1" dirty="0" smtClean="0"/>
                <a:t>ゲノム</a:t>
              </a:r>
              <a:endParaRPr kumimoji="1" lang="ja-JP" altLang="en-US" b="1" dirty="0"/>
            </a:p>
          </p:txBody>
        </p:sp>
        <p:sp>
          <p:nvSpPr>
            <p:cNvPr id="85" name="円/楕円 84"/>
            <p:cNvSpPr/>
            <p:nvPr/>
          </p:nvSpPr>
          <p:spPr>
            <a:xfrm>
              <a:off x="1128605" y="2163069"/>
              <a:ext cx="1134437" cy="449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右矢印 85"/>
            <p:cNvSpPr/>
            <p:nvPr/>
          </p:nvSpPr>
          <p:spPr>
            <a:xfrm flipH="1">
              <a:off x="1527981" y="2046955"/>
              <a:ext cx="335686" cy="2796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右矢印 86"/>
            <p:cNvSpPr/>
            <p:nvPr/>
          </p:nvSpPr>
          <p:spPr>
            <a:xfrm>
              <a:off x="1557655" y="2526776"/>
              <a:ext cx="366071" cy="1508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1239156" y="2663334"/>
              <a:ext cx="1050288" cy="261610"/>
            </a:xfrm>
            <a:prstGeom prst="rect">
              <a:avLst/>
            </a:prstGeom>
            <a:noFill/>
          </p:spPr>
          <p:txBody>
            <a:bodyPr wrap="none" rtlCol="0">
              <a:spAutoFit/>
            </a:bodyPr>
            <a:lstStyle/>
            <a:p>
              <a:r>
                <a:rPr kumimoji="1" lang="ja-JP" altLang="en-US" sz="1100" b="1" dirty="0" smtClean="0"/>
                <a:t>抗アンピシリン</a:t>
              </a:r>
              <a:endParaRPr kumimoji="1" lang="ja-JP" altLang="en-US" sz="1100" b="1" dirty="0"/>
            </a:p>
          </p:txBody>
        </p:sp>
      </p:grpSp>
      <p:sp>
        <p:nvSpPr>
          <p:cNvPr id="101" name="テキスト ボックス 100"/>
          <p:cNvSpPr txBox="1"/>
          <p:nvPr/>
        </p:nvSpPr>
        <p:spPr>
          <a:xfrm>
            <a:off x="1986371" y="1763524"/>
            <a:ext cx="1367682" cy="369332"/>
          </a:xfrm>
          <a:prstGeom prst="rect">
            <a:avLst/>
          </a:prstGeom>
          <a:noFill/>
        </p:spPr>
        <p:txBody>
          <a:bodyPr wrap="none" rtlCol="0">
            <a:spAutoFit/>
          </a:bodyPr>
          <a:lstStyle/>
          <a:p>
            <a:r>
              <a:rPr kumimoji="1" lang="ja-JP" altLang="en-US" dirty="0" smtClean="0"/>
              <a:t>コントロール</a:t>
            </a:r>
            <a:endParaRPr kumimoji="1" lang="ja-JP" altLang="en-US" dirty="0"/>
          </a:p>
        </p:txBody>
      </p:sp>
      <p:sp>
        <p:nvSpPr>
          <p:cNvPr id="102" name="テキスト ボックス 101"/>
          <p:cNvSpPr txBox="1"/>
          <p:nvPr/>
        </p:nvSpPr>
        <p:spPr>
          <a:xfrm>
            <a:off x="5292550" y="1678349"/>
            <a:ext cx="554960" cy="369332"/>
          </a:xfrm>
          <a:prstGeom prst="rect">
            <a:avLst/>
          </a:prstGeom>
          <a:noFill/>
        </p:spPr>
        <p:txBody>
          <a:bodyPr wrap="none" rtlCol="0">
            <a:spAutoFit/>
          </a:bodyPr>
          <a:lstStyle/>
          <a:p>
            <a:r>
              <a:rPr kumimoji="1" lang="en-US" altLang="ja-JP" dirty="0" smtClean="0"/>
              <a:t>GFP</a:t>
            </a:r>
            <a:endParaRPr kumimoji="1" lang="ja-JP" altLang="en-US" dirty="0"/>
          </a:p>
        </p:txBody>
      </p:sp>
      <p:sp>
        <p:nvSpPr>
          <p:cNvPr id="104" name="テキスト ボックス 103"/>
          <p:cNvSpPr txBox="1"/>
          <p:nvPr/>
        </p:nvSpPr>
        <p:spPr>
          <a:xfrm>
            <a:off x="5452625" y="4097151"/>
            <a:ext cx="1927131" cy="369332"/>
          </a:xfrm>
          <a:prstGeom prst="rect">
            <a:avLst/>
          </a:prstGeom>
          <a:noFill/>
        </p:spPr>
        <p:txBody>
          <a:bodyPr wrap="none" rtlCol="0">
            <a:spAutoFit/>
          </a:bodyPr>
          <a:lstStyle/>
          <a:p>
            <a:r>
              <a:rPr lang="en-US" altLang="ja-JP" dirty="0" smtClean="0"/>
              <a:t>GFP</a:t>
            </a:r>
            <a:r>
              <a:rPr lang="ja-JP" altLang="en-US" dirty="0" smtClean="0"/>
              <a:t>が過剰に産生</a:t>
            </a:r>
            <a:endParaRPr kumimoji="1" lang="en-US" altLang="ja-JP" dirty="0" smtClean="0"/>
          </a:p>
        </p:txBody>
      </p:sp>
      <p:sp>
        <p:nvSpPr>
          <p:cNvPr id="106" name="テキスト ボックス 105"/>
          <p:cNvSpPr txBox="1"/>
          <p:nvPr/>
        </p:nvSpPr>
        <p:spPr>
          <a:xfrm>
            <a:off x="2082996" y="4126878"/>
            <a:ext cx="1479892" cy="369332"/>
          </a:xfrm>
          <a:prstGeom prst="rect">
            <a:avLst/>
          </a:prstGeom>
          <a:noFill/>
        </p:spPr>
        <p:txBody>
          <a:bodyPr wrap="none" rtlCol="0">
            <a:spAutoFit/>
          </a:bodyPr>
          <a:lstStyle/>
          <a:p>
            <a:r>
              <a:rPr kumimoji="1" lang="ja-JP" altLang="en-US" dirty="0" smtClean="0"/>
              <a:t>特に産生なし</a:t>
            </a:r>
            <a:endParaRPr kumimoji="1" lang="en-US" altLang="ja-JP" dirty="0" smtClean="0"/>
          </a:p>
        </p:txBody>
      </p:sp>
      <p:sp>
        <p:nvSpPr>
          <p:cNvPr id="107" name="テキスト ボックス 106"/>
          <p:cNvSpPr txBox="1"/>
          <p:nvPr/>
        </p:nvSpPr>
        <p:spPr>
          <a:xfrm>
            <a:off x="0" y="5661248"/>
            <a:ext cx="8897159" cy="1077218"/>
          </a:xfrm>
          <a:prstGeom prst="rect">
            <a:avLst/>
          </a:prstGeom>
          <a:noFill/>
        </p:spPr>
        <p:txBody>
          <a:bodyPr wrap="square" rtlCol="0">
            <a:spAutoFit/>
          </a:bodyPr>
          <a:lstStyle/>
          <a:p>
            <a:pPr algn="ctr"/>
            <a:r>
              <a:rPr kumimoji="1" lang="ja-JP" altLang="en-US" sz="3200" dirty="0" smtClean="0"/>
              <a:t>これらを増殖させ、</a:t>
            </a:r>
            <a:r>
              <a:rPr kumimoji="1" lang="en-US" altLang="ja-JP" sz="3200" dirty="0" smtClean="0"/>
              <a:t>GFP</a:t>
            </a:r>
            <a:r>
              <a:rPr kumimoji="1" lang="ja-JP" altLang="en-US" sz="3200" dirty="0" smtClean="0"/>
              <a:t>によって過剰に</a:t>
            </a:r>
            <a:endParaRPr kumimoji="1" lang="en-US" altLang="ja-JP" sz="3200" dirty="0" smtClean="0"/>
          </a:p>
          <a:p>
            <a:pPr algn="ctr"/>
            <a:r>
              <a:rPr kumimoji="1" lang="ja-JP" altLang="en-US" sz="3200" dirty="0" smtClean="0"/>
              <a:t>産生されているタンパクを</a:t>
            </a:r>
            <a:r>
              <a:rPr lang="ja-JP" altLang="en-US" sz="3200" dirty="0"/>
              <a:t>観察</a:t>
            </a:r>
            <a:endParaRPr kumimoji="1" lang="ja-JP" altLang="en-US" sz="3200" dirty="0"/>
          </a:p>
        </p:txBody>
      </p:sp>
    </p:spTree>
    <p:extLst>
      <p:ext uri="{BB962C8B-B14F-4D97-AF65-F5344CB8AC3E}">
        <p14:creationId xmlns:p14="http://schemas.microsoft.com/office/powerpoint/2010/main" val="3517422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885020" y="1916832"/>
            <a:ext cx="7560840" cy="646331"/>
          </a:xfrm>
          <a:prstGeom prst="rect">
            <a:avLst/>
          </a:prstGeom>
          <a:solidFill>
            <a:srgbClr val="00B050"/>
          </a:solidFill>
        </p:spPr>
        <p:txBody>
          <a:bodyPr wrap="square" rtlCol="0">
            <a:spAutoFit/>
          </a:bodyPr>
          <a:lstStyle/>
          <a:p>
            <a:pPr algn="ctr"/>
            <a:r>
              <a:rPr lang="ja-JP" altLang="en-US" b="1" dirty="0">
                <a:solidFill>
                  <a:schemeClr val="bg1"/>
                </a:solidFill>
              </a:rPr>
              <a:t>大腸</a:t>
            </a:r>
            <a:r>
              <a:rPr lang="ja-JP" altLang="en-US" b="1" dirty="0" smtClean="0">
                <a:solidFill>
                  <a:schemeClr val="bg1"/>
                </a:solidFill>
              </a:rPr>
              <a:t>菌タンパクを溶媒に溶かす（可溶化）</a:t>
            </a:r>
            <a:endParaRPr lang="en-US" altLang="ja-JP" b="1" dirty="0" smtClean="0">
              <a:solidFill>
                <a:schemeClr val="bg1"/>
              </a:solidFill>
            </a:endParaRPr>
          </a:p>
          <a:p>
            <a:pPr algn="ctr"/>
            <a:endParaRPr lang="ja-JP" altLang="en-US" b="1" dirty="0" smtClean="0">
              <a:solidFill>
                <a:schemeClr val="bg1"/>
              </a:solidFill>
            </a:endParaRPr>
          </a:p>
        </p:txBody>
      </p:sp>
      <p:sp>
        <p:nvSpPr>
          <p:cNvPr id="19" name="テキスト ボックス 18"/>
          <p:cNvSpPr txBox="1"/>
          <p:nvPr/>
        </p:nvSpPr>
        <p:spPr>
          <a:xfrm>
            <a:off x="849016" y="213828"/>
            <a:ext cx="7632848" cy="369332"/>
          </a:xfrm>
          <a:prstGeom prst="rect">
            <a:avLst/>
          </a:prstGeom>
          <a:noFill/>
        </p:spPr>
        <p:txBody>
          <a:bodyPr wrap="square" rtlCol="0">
            <a:spAutoFit/>
          </a:bodyPr>
          <a:lstStyle/>
          <a:p>
            <a:pPr algn="ctr"/>
            <a:r>
              <a:rPr kumimoji="1" lang="ja-JP" altLang="en-US" b="1" dirty="0" smtClean="0"/>
              <a:t>形質転換済みの大腸菌を増殖</a:t>
            </a:r>
            <a:endParaRPr kumimoji="1" lang="ja-JP" altLang="en-US" b="1" dirty="0"/>
          </a:p>
        </p:txBody>
      </p:sp>
      <p:cxnSp>
        <p:nvCxnSpPr>
          <p:cNvPr id="20" name="直線矢印コネクタ 19"/>
          <p:cNvCxnSpPr/>
          <p:nvPr/>
        </p:nvCxnSpPr>
        <p:spPr>
          <a:xfrm>
            <a:off x="4665440" y="531004"/>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83199" y="980728"/>
            <a:ext cx="8964482" cy="369332"/>
          </a:xfrm>
          <a:prstGeom prst="rect">
            <a:avLst/>
          </a:prstGeom>
          <a:solidFill>
            <a:schemeClr val="bg1"/>
          </a:solidFill>
        </p:spPr>
        <p:txBody>
          <a:bodyPr wrap="square" rtlCol="0">
            <a:spAutoFit/>
          </a:bodyPr>
          <a:lstStyle/>
          <a:p>
            <a:pPr algn="ctr"/>
            <a:r>
              <a:rPr lang="ja-JP" altLang="en-US" b="1" dirty="0" smtClean="0"/>
              <a:t>ポリアクリルアミドゲルを作る</a:t>
            </a:r>
            <a:endParaRPr kumimoji="1" lang="ja-JP" altLang="en-US" b="1" dirty="0"/>
          </a:p>
        </p:txBody>
      </p:sp>
      <p:cxnSp>
        <p:nvCxnSpPr>
          <p:cNvPr id="22" name="直線矢印コネクタ 21"/>
          <p:cNvCxnSpPr/>
          <p:nvPr/>
        </p:nvCxnSpPr>
        <p:spPr>
          <a:xfrm>
            <a:off x="4665440" y="2664078"/>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921024" y="3113802"/>
            <a:ext cx="7488832" cy="646331"/>
          </a:xfrm>
          <a:prstGeom prst="rect">
            <a:avLst/>
          </a:prstGeom>
          <a:solidFill>
            <a:srgbClr val="00B050"/>
          </a:solidFill>
        </p:spPr>
        <p:txBody>
          <a:bodyPr wrap="square" rtlCol="0">
            <a:spAutoFit/>
          </a:bodyPr>
          <a:lstStyle/>
          <a:p>
            <a:pPr algn="ctr"/>
            <a:r>
              <a:rPr lang="ja-JP" altLang="en-US" b="1" dirty="0" smtClean="0">
                <a:solidFill>
                  <a:schemeClr val="bg1"/>
                </a:solidFill>
              </a:rPr>
              <a:t>ゲルを電気泳動機器にセットする</a:t>
            </a:r>
            <a:endParaRPr lang="en-US" altLang="ja-JP" b="1" dirty="0" smtClean="0">
              <a:solidFill>
                <a:schemeClr val="bg1"/>
              </a:solidFill>
            </a:endParaRPr>
          </a:p>
          <a:p>
            <a:pPr algn="ctr"/>
            <a:endParaRPr lang="en-US" altLang="ja-JP" b="1" dirty="0" smtClean="0">
              <a:solidFill>
                <a:schemeClr val="bg1"/>
              </a:solidFill>
            </a:endParaRPr>
          </a:p>
        </p:txBody>
      </p:sp>
      <p:cxnSp>
        <p:nvCxnSpPr>
          <p:cNvPr id="24" name="直線矢印コネクタ 23"/>
          <p:cNvCxnSpPr/>
          <p:nvPr/>
        </p:nvCxnSpPr>
        <p:spPr>
          <a:xfrm>
            <a:off x="4665440" y="1412776"/>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921024" y="4042762"/>
            <a:ext cx="7488832" cy="646331"/>
          </a:xfrm>
          <a:prstGeom prst="rect">
            <a:avLst/>
          </a:prstGeom>
          <a:solidFill>
            <a:srgbClr val="00B050"/>
          </a:solidFill>
        </p:spPr>
        <p:txBody>
          <a:bodyPr wrap="square" rtlCol="0">
            <a:spAutoFit/>
          </a:bodyPr>
          <a:lstStyle/>
          <a:p>
            <a:pPr algn="ctr"/>
            <a:r>
              <a:rPr kumimoji="1" lang="ja-JP" altLang="en-US" b="1" dirty="0" smtClean="0">
                <a:solidFill>
                  <a:schemeClr val="bg1"/>
                </a:solidFill>
              </a:rPr>
              <a:t>可溶化した大腸菌を電気で流す</a:t>
            </a:r>
            <a:endParaRPr kumimoji="1" lang="en-US" altLang="ja-JP" b="1" dirty="0" smtClean="0">
              <a:solidFill>
                <a:schemeClr val="bg1"/>
              </a:solidFill>
            </a:endParaRPr>
          </a:p>
          <a:p>
            <a:pPr algn="ctr"/>
            <a:endParaRPr kumimoji="1" lang="en-US" altLang="ja-JP" b="1" dirty="0" smtClean="0">
              <a:solidFill>
                <a:schemeClr val="bg1"/>
              </a:solidFill>
            </a:endParaRPr>
          </a:p>
        </p:txBody>
      </p:sp>
      <p:cxnSp>
        <p:nvCxnSpPr>
          <p:cNvPr id="26" name="直線矢印コネクタ 25"/>
          <p:cNvCxnSpPr/>
          <p:nvPr/>
        </p:nvCxnSpPr>
        <p:spPr>
          <a:xfrm>
            <a:off x="4665440" y="3689866"/>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930154" y="4861224"/>
            <a:ext cx="7470572" cy="646331"/>
          </a:xfrm>
          <a:prstGeom prst="rect">
            <a:avLst/>
          </a:prstGeom>
          <a:solidFill>
            <a:srgbClr val="00B050"/>
          </a:solidFill>
        </p:spPr>
        <p:txBody>
          <a:bodyPr wrap="square" rtlCol="0">
            <a:spAutoFit/>
          </a:bodyPr>
          <a:lstStyle/>
          <a:p>
            <a:pPr algn="ctr"/>
            <a:r>
              <a:rPr kumimoji="1" lang="ja-JP" altLang="en-US" b="1" dirty="0" smtClean="0">
                <a:solidFill>
                  <a:schemeClr val="bg1"/>
                </a:solidFill>
              </a:rPr>
              <a:t>染色、脱色</a:t>
            </a:r>
            <a:endParaRPr kumimoji="1" lang="en-US" altLang="ja-JP" b="1" dirty="0" smtClean="0">
              <a:solidFill>
                <a:schemeClr val="bg1"/>
              </a:solidFill>
            </a:endParaRPr>
          </a:p>
          <a:p>
            <a:pPr algn="ctr"/>
            <a:endParaRPr kumimoji="1" lang="en-US" altLang="ja-JP" b="1" dirty="0" smtClean="0">
              <a:solidFill>
                <a:schemeClr val="bg1"/>
              </a:solidFill>
            </a:endParaRPr>
          </a:p>
        </p:txBody>
      </p:sp>
      <p:cxnSp>
        <p:nvCxnSpPr>
          <p:cNvPr id="28" name="直線矢印コネクタ 27"/>
          <p:cNvCxnSpPr/>
          <p:nvPr/>
        </p:nvCxnSpPr>
        <p:spPr>
          <a:xfrm>
            <a:off x="4665440" y="4462102"/>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4665440" y="5400382"/>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921024" y="5851847"/>
            <a:ext cx="7488832" cy="646331"/>
          </a:xfrm>
          <a:prstGeom prst="rect">
            <a:avLst/>
          </a:prstGeom>
          <a:solidFill>
            <a:srgbClr val="00B050"/>
          </a:solidFill>
        </p:spPr>
        <p:txBody>
          <a:bodyPr wrap="square" rtlCol="0">
            <a:spAutoFit/>
          </a:bodyPr>
          <a:lstStyle/>
          <a:p>
            <a:pPr algn="ctr"/>
            <a:r>
              <a:rPr kumimoji="1" lang="en-US" altLang="ja-JP" b="1" dirty="0" smtClean="0">
                <a:solidFill>
                  <a:schemeClr val="bg1"/>
                </a:solidFill>
              </a:rPr>
              <a:t>Image-J</a:t>
            </a:r>
            <a:r>
              <a:rPr kumimoji="1" lang="ja-JP" altLang="en-US" b="1" dirty="0" smtClean="0">
                <a:solidFill>
                  <a:schemeClr val="bg1"/>
                </a:solidFill>
              </a:rPr>
              <a:t>を用いて定量</a:t>
            </a:r>
            <a:endParaRPr kumimoji="1" lang="en-US" altLang="ja-JP" b="1" dirty="0" smtClean="0">
              <a:solidFill>
                <a:schemeClr val="bg1"/>
              </a:solidFill>
            </a:endParaRPr>
          </a:p>
          <a:p>
            <a:pPr algn="ctr"/>
            <a:endParaRPr kumimoji="1" lang="en-US" altLang="ja-JP" b="1" dirty="0" smtClean="0">
              <a:solidFill>
                <a:schemeClr val="bg1"/>
              </a:solidFill>
            </a:endParaRPr>
          </a:p>
        </p:txBody>
      </p:sp>
      <p:sp>
        <p:nvSpPr>
          <p:cNvPr id="31" name="正方形/長方形 30"/>
          <p:cNvSpPr/>
          <p:nvPr/>
        </p:nvSpPr>
        <p:spPr>
          <a:xfrm>
            <a:off x="539552" y="4787662"/>
            <a:ext cx="8136904" cy="87358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721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3608" y="188640"/>
            <a:ext cx="7272808" cy="1015663"/>
          </a:xfrm>
          <a:prstGeom prst="rect">
            <a:avLst/>
          </a:prstGeom>
          <a:noFill/>
        </p:spPr>
        <p:txBody>
          <a:bodyPr wrap="square" rtlCol="0">
            <a:spAutoFit/>
          </a:bodyPr>
          <a:lstStyle/>
          <a:p>
            <a:pPr algn="ctr"/>
            <a:r>
              <a:rPr kumimoji="1" lang="ja-JP" altLang="en-US" sz="6000" dirty="0" smtClean="0"/>
              <a:t>染色・脱色</a:t>
            </a:r>
            <a:r>
              <a:rPr lang="ja-JP" altLang="en-US" sz="6000" dirty="0" smtClean="0"/>
              <a:t>の説明</a:t>
            </a:r>
            <a:endParaRPr kumimoji="1" lang="ja-JP" altLang="en-US" sz="6000" dirty="0"/>
          </a:p>
        </p:txBody>
      </p:sp>
      <p:sp>
        <p:nvSpPr>
          <p:cNvPr id="3" name="正方形/長方形 2"/>
          <p:cNvSpPr/>
          <p:nvPr/>
        </p:nvSpPr>
        <p:spPr>
          <a:xfrm>
            <a:off x="107504" y="1988840"/>
            <a:ext cx="8856984" cy="3600986"/>
          </a:xfrm>
          <a:prstGeom prst="rect">
            <a:avLst/>
          </a:prstGeom>
        </p:spPr>
        <p:txBody>
          <a:bodyPr wrap="square">
            <a:spAutoFit/>
          </a:bodyPr>
          <a:lstStyle/>
          <a:p>
            <a:pPr marL="342900" lvl="0" indent="-342900">
              <a:spcBef>
                <a:spcPts val="1200"/>
              </a:spcBef>
              <a:spcAft>
                <a:spcPts val="1200"/>
              </a:spcAft>
              <a:buFont typeface="+mj-lt"/>
              <a:buAutoNum type="arabicPeriod"/>
            </a:pPr>
            <a:r>
              <a:rPr lang="ja-JP" altLang="ja-JP" sz="2400" b="1" dirty="0"/>
              <a:t>ゲルが浸かるように、タンパク質固定液を加え、</a:t>
            </a:r>
            <a:r>
              <a:rPr lang="en-US" altLang="ja-JP" sz="2400" b="1" dirty="0"/>
              <a:t>5</a:t>
            </a:r>
            <a:r>
              <a:rPr lang="ja-JP" altLang="ja-JP" sz="2400" b="1" dirty="0"/>
              <a:t>分間浸透する（固定液は回収します）</a:t>
            </a:r>
            <a:endParaRPr lang="ja-JP" altLang="ja-JP" sz="2400" dirty="0"/>
          </a:p>
          <a:p>
            <a:pPr marL="342900" lvl="0" indent="-342900">
              <a:spcBef>
                <a:spcPts val="1200"/>
              </a:spcBef>
              <a:spcAft>
                <a:spcPts val="1200"/>
              </a:spcAft>
              <a:buFont typeface="+mj-lt"/>
              <a:buAutoNum type="arabicPeriod"/>
            </a:pPr>
            <a:r>
              <a:rPr lang="ja-JP" altLang="ja-JP" sz="2400" b="1" dirty="0"/>
              <a:t>固定液を取り除き、</a:t>
            </a:r>
            <a:r>
              <a:rPr lang="en-US" altLang="ja-JP" sz="2400" b="1" dirty="0"/>
              <a:t>CBB</a:t>
            </a:r>
            <a:r>
              <a:rPr lang="ja-JP" altLang="ja-JP" sz="2400" b="1" dirty="0"/>
              <a:t>染色液を加え、サランラップで包み、電子レンジで</a:t>
            </a:r>
            <a:r>
              <a:rPr lang="en-US" altLang="ja-JP" sz="2400" b="1" dirty="0"/>
              <a:t>1</a:t>
            </a:r>
            <a:r>
              <a:rPr lang="ja-JP" altLang="ja-JP" sz="2400" b="1" dirty="0"/>
              <a:t>分間加熱</a:t>
            </a:r>
            <a:endParaRPr lang="ja-JP" altLang="ja-JP" sz="2400" dirty="0"/>
          </a:p>
          <a:p>
            <a:pPr marL="342900" lvl="0" indent="-342900">
              <a:spcBef>
                <a:spcPts val="1200"/>
              </a:spcBef>
              <a:spcAft>
                <a:spcPts val="1200"/>
              </a:spcAft>
              <a:buFont typeface="+mj-lt"/>
              <a:buAutoNum type="arabicPeriod"/>
            </a:pPr>
            <a:r>
              <a:rPr lang="en-US" altLang="ja-JP" sz="2400" b="1" dirty="0"/>
              <a:t>CBB</a:t>
            </a:r>
            <a:r>
              <a:rPr lang="ja-JP" altLang="ja-JP" sz="2400" b="1" dirty="0"/>
              <a:t>染色液を取り除き（回収します）、滅菌水にキムワイプをいれ、電子レンジで</a:t>
            </a:r>
            <a:r>
              <a:rPr lang="en-US" altLang="ja-JP" sz="2400" b="1" dirty="0"/>
              <a:t>1</a:t>
            </a:r>
            <a:r>
              <a:rPr lang="ja-JP" altLang="ja-JP" sz="2400" b="1" dirty="0"/>
              <a:t>分間加熱処理（これを</a:t>
            </a:r>
            <a:r>
              <a:rPr lang="en-US" altLang="ja-JP" sz="2400" b="1" dirty="0"/>
              <a:t>4-5</a:t>
            </a:r>
            <a:r>
              <a:rPr lang="ja-JP" altLang="ja-JP" sz="2400" b="1" dirty="0"/>
              <a:t>回</a:t>
            </a:r>
            <a:r>
              <a:rPr lang="ja-JP" altLang="ja-JP" sz="2400" b="1" dirty="0" smtClean="0"/>
              <a:t>繰り返す</a:t>
            </a:r>
            <a:r>
              <a:rPr lang="en-US" altLang="ja-JP" sz="2400" b="1" dirty="0" smtClean="0"/>
              <a:t>)</a:t>
            </a:r>
          </a:p>
          <a:p>
            <a:pPr marL="342900" lvl="0" indent="-342900">
              <a:spcBef>
                <a:spcPts val="1200"/>
              </a:spcBef>
              <a:spcAft>
                <a:spcPts val="1200"/>
              </a:spcAft>
              <a:buFont typeface="+mj-lt"/>
              <a:buAutoNum type="arabicPeriod"/>
            </a:pPr>
            <a:r>
              <a:rPr lang="ja-JP" altLang="en-US" sz="2400" b="1" dirty="0"/>
              <a:t>バンド</a:t>
            </a:r>
            <a:r>
              <a:rPr lang="ja-JP" altLang="en-US" sz="2400" b="1" dirty="0" smtClean="0"/>
              <a:t>がはっきり見えたら終了</a:t>
            </a:r>
            <a:endParaRPr lang="ja-JP" altLang="ja-JP" sz="2400" dirty="0"/>
          </a:p>
        </p:txBody>
      </p:sp>
    </p:spTree>
    <p:extLst>
      <p:ext uri="{BB962C8B-B14F-4D97-AF65-F5344CB8AC3E}">
        <p14:creationId xmlns:p14="http://schemas.microsoft.com/office/powerpoint/2010/main" val="37799142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5020" y="1916832"/>
            <a:ext cx="7560840" cy="646331"/>
          </a:xfrm>
          <a:prstGeom prst="rect">
            <a:avLst/>
          </a:prstGeom>
          <a:solidFill>
            <a:srgbClr val="00B050"/>
          </a:solidFill>
        </p:spPr>
        <p:txBody>
          <a:bodyPr wrap="square" rtlCol="0">
            <a:spAutoFit/>
          </a:bodyPr>
          <a:lstStyle/>
          <a:p>
            <a:pPr algn="ctr"/>
            <a:r>
              <a:rPr lang="ja-JP" altLang="en-US" b="1" dirty="0">
                <a:solidFill>
                  <a:schemeClr val="bg1"/>
                </a:solidFill>
              </a:rPr>
              <a:t>大腸</a:t>
            </a:r>
            <a:r>
              <a:rPr lang="ja-JP" altLang="en-US" b="1" dirty="0" smtClean="0">
                <a:solidFill>
                  <a:schemeClr val="bg1"/>
                </a:solidFill>
              </a:rPr>
              <a:t>菌タンパクを溶媒に溶かす（可溶化）</a:t>
            </a:r>
            <a:endParaRPr lang="en-US" altLang="ja-JP" b="1" dirty="0" smtClean="0">
              <a:solidFill>
                <a:schemeClr val="bg1"/>
              </a:solidFill>
            </a:endParaRPr>
          </a:p>
          <a:p>
            <a:pPr algn="ctr"/>
            <a:endParaRPr lang="ja-JP" altLang="en-US" b="1" dirty="0" smtClean="0">
              <a:solidFill>
                <a:schemeClr val="bg1"/>
              </a:solidFill>
            </a:endParaRPr>
          </a:p>
        </p:txBody>
      </p:sp>
      <p:sp>
        <p:nvSpPr>
          <p:cNvPr id="3" name="テキスト ボックス 2"/>
          <p:cNvSpPr txBox="1"/>
          <p:nvPr/>
        </p:nvSpPr>
        <p:spPr>
          <a:xfrm>
            <a:off x="849016" y="213828"/>
            <a:ext cx="7632848" cy="369332"/>
          </a:xfrm>
          <a:prstGeom prst="rect">
            <a:avLst/>
          </a:prstGeom>
          <a:noFill/>
        </p:spPr>
        <p:txBody>
          <a:bodyPr wrap="square" rtlCol="0">
            <a:spAutoFit/>
          </a:bodyPr>
          <a:lstStyle/>
          <a:p>
            <a:pPr algn="ctr"/>
            <a:r>
              <a:rPr kumimoji="1" lang="ja-JP" altLang="en-US" b="1" dirty="0" smtClean="0"/>
              <a:t>形質転換済みの大腸菌を増殖</a:t>
            </a:r>
            <a:endParaRPr kumimoji="1" lang="ja-JP" altLang="en-US" b="1" dirty="0"/>
          </a:p>
        </p:txBody>
      </p:sp>
      <p:cxnSp>
        <p:nvCxnSpPr>
          <p:cNvPr id="4" name="直線矢印コネクタ 3"/>
          <p:cNvCxnSpPr/>
          <p:nvPr/>
        </p:nvCxnSpPr>
        <p:spPr>
          <a:xfrm>
            <a:off x="4665440" y="531004"/>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3199" y="980728"/>
            <a:ext cx="8964482" cy="369332"/>
          </a:xfrm>
          <a:prstGeom prst="rect">
            <a:avLst/>
          </a:prstGeom>
          <a:solidFill>
            <a:schemeClr val="bg1"/>
          </a:solidFill>
        </p:spPr>
        <p:txBody>
          <a:bodyPr wrap="square" rtlCol="0">
            <a:spAutoFit/>
          </a:bodyPr>
          <a:lstStyle/>
          <a:p>
            <a:pPr algn="ctr"/>
            <a:r>
              <a:rPr lang="ja-JP" altLang="en-US" b="1" dirty="0" smtClean="0"/>
              <a:t>ポリアクリルアミドゲルを作る</a:t>
            </a:r>
            <a:endParaRPr kumimoji="1" lang="ja-JP" altLang="en-US" b="1" dirty="0"/>
          </a:p>
        </p:txBody>
      </p:sp>
      <p:cxnSp>
        <p:nvCxnSpPr>
          <p:cNvPr id="6" name="直線矢印コネクタ 5"/>
          <p:cNvCxnSpPr/>
          <p:nvPr/>
        </p:nvCxnSpPr>
        <p:spPr>
          <a:xfrm>
            <a:off x="4665440" y="2664078"/>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921024" y="3113802"/>
            <a:ext cx="7488832" cy="646331"/>
          </a:xfrm>
          <a:prstGeom prst="rect">
            <a:avLst/>
          </a:prstGeom>
          <a:solidFill>
            <a:srgbClr val="00B050"/>
          </a:solidFill>
        </p:spPr>
        <p:txBody>
          <a:bodyPr wrap="square" rtlCol="0">
            <a:spAutoFit/>
          </a:bodyPr>
          <a:lstStyle/>
          <a:p>
            <a:pPr algn="ctr"/>
            <a:r>
              <a:rPr lang="ja-JP" altLang="en-US" b="1" dirty="0" smtClean="0">
                <a:solidFill>
                  <a:schemeClr val="bg1"/>
                </a:solidFill>
              </a:rPr>
              <a:t>ゲルを電気泳動機器にセットする</a:t>
            </a:r>
            <a:endParaRPr lang="en-US" altLang="ja-JP" b="1" dirty="0" smtClean="0">
              <a:solidFill>
                <a:schemeClr val="bg1"/>
              </a:solidFill>
            </a:endParaRPr>
          </a:p>
          <a:p>
            <a:pPr algn="ctr"/>
            <a:endParaRPr lang="en-US" altLang="ja-JP" b="1" dirty="0" smtClean="0">
              <a:solidFill>
                <a:schemeClr val="bg1"/>
              </a:solidFill>
            </a:endParaRPr>
          </a:p>
        </p:txBody>
      </p:sp>
      <p:cxnSp>
        <p:nvCxnSpPr>
          <p:cNvPr id="8" name="直線矢印コネクタ 7"/>
          <p:cNvCxnSpPr/>
          <p:nvPr/>
        </p:nvCxnSpPr>
        <p:spPr>
          <a:xfrm>
            <a:off x="4665440" y="1412776"/>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921024" y="4042762"/>
            <a:ext cx="7488832" cy="646331"/>
          </a:xfrm>
          <a:prstGeom prst="rect">
            <a:avLst/>
          </a:prstGeom>
          <a:solidFill>
            <a:srgbClr val="00B050"/>
          </a:solidFill>
        </p:spPr>
        <p:txBody>
          <a:bodyPr wrap="square" rtlCol="0">
            <a:spAutoFit/>
          </a:bodyPr>
          <a:lstStyle/>
          <a:p>
            <a:pPr algn="ctr"/>
            <a:r>
              <a:rPr kumimoji="1" lang="ja-JP" altLang="en-US" b="1" dirty="0" smtClean="0">
                <a:solidFill>
                  <a:schemeClr val="bg1"/>
                </a:solidFill>
              </a:rPr>
              <a:t>可溶化した大腸菌を電気で流す</a:t>
            </a:r>
            <a:endParaRPr kumimoji="1" lang="en-US" altLang="ja-JP" b="1" dirty="0" smtClean="0">
              <a:solidFill>
                <a:schemeClr val="bg1"/>
              </a:solidFill>
            </a:endParaRPr>
          </a:p>
          <a:p>
            <a:pPr algn="ctr"/>
            <a:endParaRPr kumimoji="1" lang="en-US" altLang="ja-JP" b="1" dirty="0" smtClean="0">
              <a:solidFill>
                <a:schemeClr val="bg1"/>
              </a:solidFill>
            </a:endParaRPr>
          </a:p>
        </p:txBody>
      </p:sp>
      <p:cxnSp>
        <p:nvCxnSpPr>
          <p:cNvPr id="10" name="直線矢印コネクタ 9"/>
          <p:cNvCxnSpPr/>
          <p:nvPr/>
        </p:nvCxnSpPr>
        <p:spPr>
          <a:xfrm>
            <a:off x="4665440" y="3689866"/>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930154" y="4861224"/>
            <a:ext cx="7470572" cy="646331"/>
          </a:xfrm>
          <a:prstGeom prst="rect">
            <a:avLst/>
          </a:prstGeom>
          <a:solidFill>
            <a:srgbClr val="00B050"/>
          </a:solidFill>
        </p:spPr>
        <p:txBody>
          <a:bodyPr wrap="square" rtlCol="0">
            <a:spAutoFit/>
          </a:bodyPr>
          <a:lstStyle/>
          <a:p>
            <a:pPr algn="ctr"/>
            <a:r>
              <a:rPr kumimoji="1" lang="ja-JP" altLang="en-US" b="1" dirty="0" smtClean="0">
                <a:solidFill>
                  <a:schemeClr val="bg1"/>
                </a:solidFill>
              </a:rPr>
              <a:t>染色、脱色</a:t>
            </a:r>
            <a:endParaRPr kumimoji="1" lang="en-US" altLang="ja-JP" b="1" dirty="0" smtClean="0">
              <a:solidFill>
                <a:schemeClr val="bg1"/>
              </a:solidFill>
            </a:endParaRPr>
          </a:p>
          <a:p>
            <a:pPr algn="ctr"/>
            <a:endParaRPr kumimoji="1" lang="en-US" altLang="ja-JP" b="1" dirty="0" smtClean="0">
              <a:solidFill>
                <a:schemeClr val="bg1"/>
              </a:solidFill>
            </a:endParaRPr>
          </a:p>
        </p:txBody>
      </p:sp>
      <p:cxnSp>
        <p:nvCxnSpPr>
          <p:cNvPr id="12" name="直線矢印コネクタ 11"/>
          <p:cNvCxnSpPr/>
          <p:nvPr/>
        </p:nvCxnSpPr>
        <p:spPr>
          <a:xfrm>
            <a:off x="4665440" y="4462102"/>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665440" y="5400382"/>
            <a:ext cx="0" cy="3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921024" y="5851847"/>
            <a:ext cx="7488832" cy="646331"/>
          </a:xfrm>
          <a:prstGeom prst="rect">
            <a:avLst/>
          </a:prstGeom>
          <a:solidFill>
            <a:srgbClr val="00B050"/>
          </a:solidFill>
        </p:spPr>
        <p:txBody>
          <a:bodyPr wrap="square" rtlCol="0">
            <a:spAutoFit/>
          </a:bodyPr>
          <a:lstStyle/>
          <a:p>
            <a:pPr algn="ctr"/>
            <a:r>
              <a:rPr kumimoji="1" lang="en-US" altLang="ja-JP" b="1" dirty="0" smtClean="0">
                <a:solidFill>
                  <a:schemeClr val="bg1"/>
                </a:solidFill>
              </a:rPr>
              <a:t>Image-J</a:t>
            </a:r>
            <a:r>
              <a:rPr kumimoji="1" lang="ja-JP" altLang="en-US" b="1" dirty="0" smtClean="0">
                <a:solidFill>
                  <a:schemeClr val="bg1"/>
                </a:solidFill>
              </a:rPr>
              <a:t>を用いて定量</a:t>
            </a:r>
            <a:endParaRPr kumimoji="1" lang="en-US" altLang="ja-JP" b="1" dirty="0" smtClean="0">
              <a:solidFill>
                <a:schemeClr val="bg1"/>
              </a:solidFill>
            </a:endParaRPr>
          </a:p>
          <a:p>
            <a:pPr algn="ctr"/>
            <a:endParaRPr kumimoji="1" lang="en-US" altLang="ja-JP" b="1" dirty="0" smtClean="0">
              <a:solidFill>
                <a:schemeClr val="bg1"/>
              </a:solidFill>
            </a:endParaRPr>
          </a:p>
        </p:txBody>
      </p:sp>
      <p:sp>
        <p:nvSpPr>
          <p:cNvPr id="15" name="正方形/長方形 14"/>
          <p:cNvSpPr/>
          <p:nvPr/>
        </p:nvSpPr>
        <p:spPr>
          <a:xfrm>
            <a:off x="539552" y="5723766"/>
            <a:ext cx="8136904" cy="87358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55856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35496" y="2617222"/>
            <a:ext cx="388843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2229731" y="2377753"/>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T7 RNA pol</a:t>
            </a:r>
            <a:endParaRPr kumimoji="1" lang="ja-JP" altLang="en-US" dirty="0"/>
          </a:p>
        </p:txBody>
      </p:sp>
      <p:sp>
        <p:nvSpPr>
          <p:cNvPr id="4" name="正方形/長方形 3"/>
          <p:cNvSpPr/>
          <p:nvPr/>
        </p:nvSpPr>
        <p:spPr>
          <a:xfrm>
            <a:off x="107504" y="2473206"/>
            <a:ext cx="194421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LacUV5 promoter</a:t>
            </a:r>
            <a:endParaRPr kumimoji="1" lang="ja-JP" altLang="en-US" dirty="0"/>
          </a:p>
        </p:txBody>
      </p:sp>
      <p:sp>
        <p:nvSpPr>
          <p:cNvPr id="5" name="フリーフォーム 4"/>
          <p:cNvSpPr/>
          <p:nvPr/>
        </p:nvSpPr>
        <p:spPr>
          <a:xfrm>
            <a:off x="603162" y="1801689"/>
            <a:ext cx="1271470" cy="722312"/>
          </a:xfrm>
          <a:custGeom>
            <a:avLst/>
            <a:gdLst>
              <a:gd name="connsiteX0" fmla="*/ 1185862 w 1671637"/>
              <a:gd name="connsiteY0" fmla="*/ 207169 h 1300162"/>
              <a:gd name="connsiteX1" fmla="*/ 1350169 w 1671637"/>
              <a:gd name="connsiteY1" fmla="*/ 378619 h 1300162"/>
              <a:gd name="connsiteX2" fmla="*/ 1357312 w 1671637"/>
              <a:gd name="connsiteY2" fmla="*/ 414337 h 1300162"/>
              <a:gd name="connsiteX3" fmla="*/ 1350169 w 1671637"/>
              <a:gd name="connsiteY3" fmla="*/ 514350 h 1300162"/>
              <a:gd name="connsiteX4" fmla="*/ 1278731 w 1671637"/>
              <a:gd name="connsiteY4" fmla="*/ 585787 h 1300162"/>
              <a:gd name="connsiteX5" fmla="*/ 1193006 w 1671637"/>
              <a:gd name="connsiteY5" fmla="*/ 628650 h 1300162"/>
              <a:gd name="connsiteX6" fmla="*/ 1150144 w 1671637"/>
              <a:gd name="connsiteY6" fmla="*/ 650081 h 1300162"/>
              <a:gd name="connsiteX7" fmla="*/ 1021556 w 1671637"/>
              <a:gd name="connsiteY7" fmla="*/ 671512 h 1300162"/>
              <a:gd name="connsiteX8" fmla="*/ 785812 w 1671637"/>
              <a:gd name="connsiteY8" fmla="*/ 657225 h 1300162"/>
              <a:gd name="connsiteX9" fmla="*/ 707231 w 1671637"/>
              <a:gd name="connsiteY9" fmla="*/ 650081 h 1300162"/>
              <a:gd name="connsiteX10" fmla="*/ 642937 w 1671637"/>
              <a:gd name="connsiteY10" fmla="*/ 635794 h 1300162"/>
              <a:gd name="connsiteX11" fmla="*/ 614362 w 1671637"/>
              <a:gd name="connsiteY11" fmla="*/ 621506 h 1300162"/>
              <a:gd name="connsiteX12" fmla="*/ 585787 w 1671637"/>
              <a:gd name="connsiteY12" fmla="*/ 614362 h 1300162"/>
              <a:gd name="connsiteX13" fmla="*/ 600075 w 1671637"/>
              <a:gd name="connsiteY13" fmla="*/ 585787 h 1300162"/>
              <a:gd name="connsiteX14" fmla="*/ 607219 w 1671637"/>
              <a:gd name="connsiteY14" fmla="*/ 557212 h 1300162"/>
              <a:gd name="connsiteX15" fmla="*/ 664369 w 1671637"/>
              <a:gd name="connsiteY15" fmla="*/ 521494 h 1300162"/>
              <a:gd name="connsiteX16" fmla="*/ 685800 w 1671637"/>
              <a:gd name="connsiteY16" fmla="*/ 507206 h 1300162"/>
              <a:gd name="connsiteX17" fmla="*/ 728662 w 1671637"/>
              <a:gd name="connsiteY17" fmla="*/ 514350 h 1300162"/>
              <a:gd name="connsiteX18" fmla="*/ 742950 w 1671637"/>
              <a:gd name="connsiteY18" fmla="*/ 585787 h 1300162"/>
              <a:gd name="connsiteX19" fmla="*/ 728662 w 1671637"/>
              <a:gd name="connsiteY19" fmla="*/ 700087 h 1300162"/>
              <a:gd name="connsiteX20" fmla="*/ 707231 w 1671637"/>
              <a:gd name="connsiteY20" fmla="*/ 742950 h 1300162"/>
              <a:gd name="connsiteX21" fmla="*/ 650081 w 1671637"/>
              <a:gd name="connsiteY21" fmla="*/ 821531 h 1300162"/>
              <a:gd name="connsiteX22" fmla="*/ 607219 w 1671637"/>
              <a:gd name="connsiteY22" fmla="*/ 850106 h 1300162"/>
              <a:gd name="connsiteX23" fmla="*/ 564356 w 1671637"/>
              <a:gd name="connsiteY23" fmla="*/ 892969 h 1300162"/>
              <a:gd name="connsiteX24" fmla="*/ 428625 w 1671637"/>
              <a:gd name="connsiteY24" fmla="*/ 985837 h 1300162"/>
              <a:gd name="connsiteX25" fmla="*/ 335756 w 1671637"/>
              <a:gd name="connsiteY25" fmla="*/ 1035844 h 1300162"/>
              <a:gd name="connsiteX26" fmla="*/ 271462 w 1671637"/>
              <a:gd name="connsiteY26" fmla="*/ 1042987 h 1300162"/>
              <a:gd name="connsiteX27" fmla="*/ 150019 w 1671637"/>
              <a:gd name="connsiteY27" fmla="*/ 1028700 h 1300162"/>
              <a:gd name="connsiteX28" fmla="*/ 85725 w 1671637"/>
              <a:gd name="connsiteY28" fmla="*/ 935831 h 1300162"/>
              <a:gd name="connsiteX29" fmla="*/ 71437 w 1671637"/>
              <a:gd name="connsiteY29" fmla="*/ 878681 h 1300162"/>
              <a:gd name="connsiteX30" fmla="*/ 50006 w 1671637"/>
              <a:gd name="connsiteY30" fmla="*/ 821531 h 1300162"/>
              <a:gd name="connsiteX31" fmla="*/ 28575 w 1671637"/>
              <a:gd name="connsiteY31" fmla="*/ 664369 h 1300162"/>
              <a:gd name="connsiteX32" fmla="*/ 64294 w 1671637"/>
              <a:gd name="connsiteY32" fmla="*/ 471487 h 1300162"/>
              <a:gd name="connsiteX33" fmla="*/ 178594 w 1671637"/>
              <a:gd name="connsiteY33" fmla="*/ 335756 h 1300162"/>
              <a:gd name="connsiteX34" fmla="*/ 428625 w 1671637"/>
              <a:gd name="connsiteY34" fmla="*/ 221456 h 1300162"/>
              <a:gd name="connsiteX35" fmla="*/ 642937 w 1671637"/>
              <a:gd name="connsiteY35" fmla="*/ 171450 h 1300162"/>
              <a:gd name="connsiteX36" fmla="*/ 864394 w 1671637"/>
              <a:gd name="connsiteY36" fmla="*/ 164306 h 1300162"/>
              <a:gd name="connsiteX37" fmla="*/ 1457325 w 1671637"/>
              <a:gd name="connsiteY37" fmla="*/ 228600 h 1300162"/>
              <a:gd name="connsiteX38" fmla="*/ 1543050 w 1671637"/>
              <a:gd name="connsiteY38" fmla="*/ 271462 h 1300162"/>
              <a:gd name="connsiteX39" fmla="*/ 1600200 w 1671637"/>
              <a:gd name="connsiteY39" fmla="*/ 328612 h 1300162"/>
              <a:gd name="connsiteX40" fmla="*/ 1650206 w 1671637"/>
              <a:gd name="connsiteY40" fmla="*/ 371475 h 1300162"/>
              <a:gd name="connsiteX41" fmla="*/ 1671637 w 1671637"/>
              <a:gd name="connsiteY41" fmla="*/ 421481 h 1300162"/>
              <a:gd name="connsiteX42" fmla="*/ 1664494 w 1671637"/>
              <a:gd name="connsiteY42" fmla="*/ 592931 h 1300162"/>
              <a:gd name="connsiteX43" fmla="*/ 1643062 w 1671637"/>
              <a:gd name="connsiteY43" fmla="*/ 650081 h 1300162"/>
              <a:gd name="connsiteX44" fmla="*/ 1628775 w 1671637"/>
              <a:gd name="connsiteY44" fmla="*/ 700087 h 1300162"/>
              <a:gd name="connsiteX45" fmla="*/ 1585912 w 1671637"/>
              <a:gd name="connsiteY45" fmla="*/ 828675 h 1300162"/>
              <a:gd name="connsiteX46" fmla="*/ 1543050 w 1671637"/>
              <a:gd name="connsiteY46" fmla="*/ 921544 h 1300162"/>
              <a:gd name="connsiteX47" fmla="*/ 1514475 w 1671637"/>
              <a:gd name="connsiteY47" fmla="*/ 957262 h 1300162"/>
              <a:gd name="connsiteX48" fmla="*/ 1471612 w 1671637"/>
              <a:gd name="connsiteY48" fmla="*/ 964406 h 1300162"/>
              <a:gd name="connsiteX49" fmla="*/ 1428750 w 1671637"/>
              <a:gd name="connsiteY49" fmla="*/ 957262 h 1300162"/>
              <a:gd name="connsiteX50" fmla="*/ 1393031 w 1671637"/>
              <a:gd name="connsiteY50" fmla="*/ 871537 h 1300162"/>
              <a:gd name="connsiteX51" fmla="*/ 1343025 w 1671637"/>
              <a:gd name="connsiteY51" fmla="*/ 650081 h 1300162"/>
              <a:gd name="connsiteX52" fmla="*/ 1328737 w 1671637"/>
              <a:gd name="connsiteY52" fmla="*/ 507206 h 1300162"/>
              <a:gd name="connsiteX53" fmla="*/ 1378744 w 1671637"/>
              <a:gd name="connsiteY53" fmla="*/ 250031 h 1300162"/>
              <a:gd name="connsiteX54" fmla="*/ 1400175 w 1671637"/>
              <a:gd name="connsiteY54" fmla="*/ 235744 h 1300162"/>
              <a:gd name="connsiteX55" fmla="*/ 1335881 w 1671637"/>
              <a:gd name="connsiteY55" fmla="*/ 421481 h 1300162"/>
              <a:gd name="connsiteX56" fmla="*/ 1193006 w 1671637"/>
              <a:gd name="connsiteY56" fmla="*/ 585787 h 1300162"/>
              <a:gd name="connsiteX57" fmla="*/ 957262 w 1671637"/>
              <a:gd name="connsiteY57" fmla="*/ 714375 h 1300162"/>
              <a:gd name="connsiteX58" fmla="*/ 864394 w 1671637"/>
              <a:gd name="connsiteY58" fmla="*/ 728662 h 1300162"/>
              <a:gd name="connsiteX59" fmla="*/ 778669 w 1671637"/>
              <a:gd name="connsiteY59" fmla="*/ 707231 h 1300162"/>
              <a:gd name="connsiteX60" fmla="*/ 757237 w 1671637"/>
              <a:gd name="connsiteY60" fmla="*/ 671512 h 1300162"/>
              <a:gd name="connsiteX61" fmla="*/ 742950 w 1671637"/>
              <a:gd name="connsiteY61" fmla="*/ 564356 h 1300162"/>
              <a:gd name="connsiteX62" fmla="*/ 728662 w 1671637"/>
              <a:gd name="connsiteY62" fmla="*/ 514350 h 1300162"/>
              <a:gd name="connsiteX63" fmla="*/ 735806 w 1671637"/>
              <a:gd name="connsiteY63" fmla="*/ 407194 h 1300162"/>
              <a:gd name="connsiteX64" fmla="*/ 764381 w 1671637"/>
              <a:gd name="connsiteY64" fmla="*/ 321469 h 1300162"/>
              <a:gd name="connsiteX65" fmla="*/ 821531 w 1671637"/>
              <a:gd name="connsiteY65" fmla="*/ 242887 h 1300162"/>
              <a:gd name="connsiteX66" fmla="*/ 957262 w 1671637"/>
              <a:gd name="connsiteY66" fmla="*/ 157162 h 1300162"/>
              <a:gd name="connsiteX67" fmla="*/ 1050131 w 1671637"/>
              <a:gd name="connsiteY67" fmla="*/ 128587 h 1300162"/>
              <a:gd name="connsiteX68" fmla="*/ 1178719 w 1671637"/>
              <a:gd name="connsiteY68" fmla="*/ 178594 h 1300162"/>
              <a:gd name="connsiteX69" fmla="*/ 1193006 w 1671637"/>
              <a:gd name="connsiteY69" fmla="*/ 221456 h 1300162"/>
              <a:gd name="connsiteX70" fmla="*/ 1185862 w 1671637"/>
              <a:gd name="connsiteY70" fmla="*/ 421481 h 1300162"/>
              <a:gd name="connsiteX71" fmla="*/ 1143000 w 1671637"/>
              <a:gd name="connsiteY71" fmla="*/ 492919 h 1300162"/>
              <a:gd name="connsiteX72" fmla="*/ 1042987 w 1671637"/>
              <a:gd name="connsiteY72" fmla="*/ 621506 h 1300162"/>
              <a:gd name="connsiteX73" fmla="*/ 978694 w 1671637"/>
              <a:gd name="connsiteY73" fmla="*/ 664369 h 1300162"/>
              <a:gd name="connsiteX74" fmla="*/ 892969 w 1671637"/>
              <a:gd name="connsiteY74" fmla="*/ 707231 h 1300162"/>
              <a:gd name="connsiteX75" fmla="*/ 728662 w 1671637"/>
              <a:gd name="connsiteY75" fmla="*/ 750094 h 1300162"/>
              <a:gd name="connsiteX76" fmla="*/ 635794 w 1671637"/>
              <a:gd name="connsiteY76" fmla="*/ 757237 h 1300162"/>
              <a:gd name="connsiteX77" fmla="*/ 442912 w 1671637"/>
              <a:gd name="connsiteY77" fmla="*/ 742950 h 1300162"/>
              <a:gd name="connsiteX78" fmla="*/ 450056 w 1671637"/>
              <a:gd name="connsiteY78" fmla="*/ 607219 h 1300162"/>
              <a:gd name="connsiteX79" fmla="*/ 500062 w 1671637"/>
              <a:gd name="connsiteY79" fmla="*/ 464344 h 1300162"/>
              <a:gd name="connsiteX80" fmla="*/ 542925 w 1671637"/>
              <a:gd name="connsiteY80" fmla="*/ 400050 h 1300162"/>
              <a:gd name="connsiteX81" fmla="*/ 578644 w 1671637"/>
              <a:gd name="connsiteY81" fmla="*/ 335756 h 1300162"/>
              <a:gd name="connsiteX82" fmla="*/ 635794 w 1671637"/>
              <a:gd name="connsiteY82" fmla="*/ 307181 h 1300162"/>
              <a:gd name="connsiteX83" fmla="*/ 735806 w 1671637"/>
              <a:gd name="connsiteY83" fmla="*/ 271462 h 1300162"/>
              <a:gd name="connsiteX84" fmla="*/ 878681 w 1671637"/>
              <a:gd name="connsiteY84" fmla="*/ 307181 h 1300162"/>
              <a:gd name="connsiteX85" fmla="*/ 1000125 w 1671637"/>
              <a:gd name="connsiteY85" fmla="*/ 442912 h 1300162"/>
              <a:gd name="connsiteX86" fmla="*/ 1035844 w 1671637"/>
              <a:gd name="connsiteY86" fmla="*/ 528637 h 1300162"/>
              <a:gd name="connsiteX87" fmla="*/ 1064419 w 1671637"/>
              <a:gd name="connsiteY87" fmla="*/ 728662 h 1300162"/>
              <a:gd name="connsiteX88" fmla="*/ 978694 w 1671637"/>
              <a:gd name="connsiteY88" fmla="*/ 942975 h 1300162"/>
              <a:gd name="connsiteX89" fmla="*/ 707231 w 1671637"/>
              <a:gd name="connsiteY89" fmla="*/ 1092994 h 1300162"/>
              <a:gd name="connsiteX90" fmla="*/ 592931 w 1671637"/>
              <a:gd name="connsiteY90" fmla="*/ 1121569 h 1300162"/>
              <a:gd name="connsiteX91" fmla="*/ 500062 w 1671637"/>
              <a:gd name="connsiteY91" fmla="*/ 1150144 h 1300162"/>
              <a:gd name="connsiteX92" fmla="*/ 378619 w 1671637"/>
              <a:gd name="connsiteY92" fmla="*/ 1157287 h 1300162"/>
              <a:gd name="connsiteX93" fmla="*/ 192881 w 1671637"/>
              <a:gd name="connsiteY93" fmla="*/ 1185862 h 1300162"/>
              <a:gd name="connsiteX94" fmla="*/ 64294 w 1671637"/>
              <a:gd name="connsiteY94" fmla="*/ 1164431 h 1300162"/>
              <a:gd name="connsiteX95" fmla="*/ 7144 w 1671637"/>
              <a:gd name="connsiteY95" fmla="*/ 1035844 h 1300162"/>
              <a:gd name="connsiteX96" fmla="*/ 0 w 1671637"/>
              <a:gd name="connsiteY96" fmla="*/ 950119 h 1300162"/>
              <a:gd name="connsiteX97" fmla="*/ 7144 w 1671637"/>
              <a:gd name="connsiteY97" fmla="*/ 685800 h 1300162"/>
              <a:gd name="connsiteX98" fmla="*/ 14287 w 1671637"/>
              <a:gd name="connsiteY98" fmla="*/ 521494 h 1300162"/>
              <a:gd name="connsiteX99" fmla="*/ 128587 w 1671637"/>
              <a:gd name="connsiteY99" fmla="*/ 228600 h 1300162"/>
              <a:gd name="connsiteX100" fmla="*/ 185737 w 1671637"/>
              <a:gd name="connsiteY100" fmla="*/ 157162 h 1300162"/>
              <a:gd name="connsiteX101" fmla="*/ 528637 w 1671637"/>
              <a:gd name="connsiteY101" fmla="*/ 7144 h 1300162"/>
              <a:gd name="connsiteX102" fmla="*/ 692944 w 1671637"/>
              <a:gd name="connsiteY102" fmla="*/ 0 h 1300162"/>
              <a:gd name="connsiteX103" fmla="*/ 957262 w 1671637"/>
              <a:gd name="connsiteY103" fmla="*/ 28575 h 1300162"/>
              <a:gd name="connsiteX104" fmla="*/ 1085850 w 1671637"/>
              <a:gd name="connsiteY104" fmla="*/ 92869 h 1300162"/>
              <a:gd name="connsiteX105" fmla="*/ 1257300 w 1671637"/>
              <a:gd name="connsiteY105" fmla="*/ 221456 h 1300162"/>
              <a:gd name="connsiteX106" fmla="*/ 1307306 w 1671637"/>
              <a:gd name="connsiteY106" fmla="*/ 300037 h 1300162"/>
              <a:gd name="connsiteX107" fmla="*/ 1335881 w 1671637"/>
              <a:gd name="connsiteY107" fmla="*/ 392906 h 1300162"/>
              <a:gd name="connsiteX108" fmla="*/ 1307306 w 1671637"/>
              <a:gd name="connsiteY108" fmla="*/ 657225 h 1300162"/>
              <a:gd name="connsiteX109" fmla="*/ 1257300 w 1671637"/>
              <a:gd name="connsiteY109" fmla="*/ 764381 h 1300162"/>
              <a:gd name="connsiteX110" fmla="*/ 1135856 w 1671637"/>
              <a:gd name="connsiteY110" fmla="*/ 907256 h 1300162"/>
              <a:gd name="connsiteX111" fmla="*/ 1078706 w 1671637"/>
              <a:gd name="connsiteY111" fmla="*/ 957262 h 1300162"/>
              <a:gd name="connsiteX112" fmla="*/ 985837 w 1671637"/>
              <a:gd name="connsiteY112" fmla="*/ 992981 h 1300162"/>
              <a:gd name="connsiteX113" fmla="*/ 850106 w 1671637"/>
              <a:gd name="connsiteY113" fmla="*/ 957262 h 1300162"/>
              <a:gd name="connsiteX114" fmla="*/ 814387 w 1671637"/>
              <a:gd name="connsiteY114" fmla="*/ 914400 h 1300162"/>
              <a:gd name="connsiteX115" fmla="*/ 771525 w 1671637"/>
              <a:gd name="connsiteY115" fmla="*/ 857250 h 1300162"/>
              <a:gd name="connsiteX116" fmla="*/ 700087 w 1671637"/>
              <a:gd name="connsiteY116" fmla="*/ 700087 h 1300162"/>
              <a:gd name="connsiteX117" fmla="*/ 692944 w 1671637"/>
              <a:gd name="connsiteY117" fmla="*/ 371475 h 1300162"/>
              <a:gd name="connsiteX118" fmla="*/ 735806 w 1671637"/>
              <a:gd name="connsiteY118" fmla="*/ 285750 h 1300162"/>
              <a:gd name="connsiteX119" fmla="*/ 800100 w 1671637"/>
              <a:gd name="connsiteY119" fmla="*/ 228600 h 1300162"/>
              <a:gd name="connsiteX120" fmla="*/ 992981 w 1671637"/>
              <a:gd name="connsiteY120" fmla="*/ 157162 h 1300162"/>
              <a:gd name="connsiteX121" fmla="*/ 1100137 w 1671637"/>
              <a:gd name="connsiteY121" fmla="*/ 150019 h 1300162"/>
              <a:gd name="connsiteX122" fmla="*/ 1207294 w 1671637"/>
              <a:gd name="connsiteY122" fmla="*/ 157162 h 1300162"/>
              <a:gd name="connsiteX123" fmla="*/ 1364456 w 1671637"/>
              <a:gd name="connsiteY123" fmla="*/ 235744 h 1300162"/>
              <a:gd name="connsiteX124" fmla="*/ 1443037 w 1671637"/>
              <a:gd name="connsiteY124" fmla="*/ 385762 h 1300162"/>
              <a:gd name="connsiteX125" fmla="*/ 1457325 w 1671637"/>
              <a:gd name="connsiteY125" fmla="*/ 464344 h 1300162"/>
              <a:gd name="connsiteX126" fmla="*/ 1450181 w 1671637"/>
              <a:gd name="connsiteY126" fmla="*/ 621506 h 1300162"/>
              <a:gd name="connsiteX127" fmla="*/ 1343025 w 1671637"/>
              <a:gd name="connsiteY127" fmla="*/ 785812 h 1300162"/>
              <a:gd name="connsiteX128" fmla="*/ 1271587 w 1671637"/>
              <a:gd name="connsiteY128" fmla="*/ 850106 h 1300162"/>
              <a:gd name="connsiteX129" fmla="*/ 1085850 w 1671637"/>
              <a:gd name="connsiteY129" fmla="*/ 950119 h 1300162"/>
              <a:gd name="connsiteX130" fmla="*/ 964406 w 1671637"/>
              <a:gd name="connsiteY130" fmla="*/ 985837 h 1300162"/>
              <a:gd name="connsiteX131" fmla="*/ 857250 w 1671637"/>
              <a:gd name="connsiteY131" fmla="*/ 992981 h 1300162"/>
              <a:gd name="connsiteX132" fmla="*/ 564356 w 1671637"/>
              <a:gd name="connsiteY132" fmla="*/ 957262 h 1300162"/>
              <a:gd name="connsiteX133" fmla="*/ 457200 w 1671637"/>
              <a:gd name="connsiteY133" fmla="*/ 914400 h 1300162"/>
              <a:gd name="connsiteX134" fmla="*/ 292894 w 1671637"/>
              <a:gd name="connsiteY134" fmla="*/ 792956 h 1300162"/>
              <a:gd name="connsiteX135" fmla="*/ 235744 w 1671637"/>
              <a:gd name="connsiteY135" fmla="*/ 650081 h 1300162"/>
              <a:gd name="connsiteX136" fmla="*/ 285750 w 1671637"/>
              <a:gd name="connsiteY136" fmla="*/ 357187 h 1300162"/>
              <a:gd name="connsiteX137" fmla="*/ 342900 w 1671637"/>
              <a:gd name="connsiteY137" fmla="*/ 292894 h 1300162"/>
              <a:gd name="connsiteX138" fmla="*/ 478631 w 1671637"/>
              <a:gd name="connsiteY138" fmla="*/ 185737 h 1300162"/>
              <a:gd name="connsiteX139" fmla="*/ 685800 w 1671637"/>
              <a:gd name="connsiteY139" fmla="*/ 121444 h 1300162"/>
              <a:gd name="connsiteX140" fmla="*/ 1107281 w 1671637"/>
              <a:gd name="connsiteY140" fmla="*/ 150019 h 1300162"/>
              <a:gd name="connsiteX141" fmla="*/ 1200150 w 1671637"/>
              <a:gd name="connsiteY141" fmla="*/ 192881 h 1300162"/>
              <a:gd name="connsiteX142" fmla="*/ 1335881 w 1671637"/>
              <a:gd name="connsiteY142" fmla="*/ 335756 h 1300162"/>
              <a:gd name="connsiteX143" fmla="*/ 1371600 w 1671637"/>
              <a:gd name="connsiteY143" fmla="*/ 421481 h 1300162"/>
              <a:gd name="connsiteX144" fmla="*/ 1378744 w 1671637"/>
              <a:gd name="connsiteY144" fmla="*/ 642937 h 1300162"/>
              <a:gd name="connsiteX145" fmla="*/ 1328737 w 1671637"/>
              <a:gd name="connsiteY145" fmla="*/ 771525 h 1300162"/>
              <a:gd name="connsiteX146" fmla="*/ 1007269 w 1671637"/>
              <a:gd name="connsiteY146" fmla="*/ 1171575 h 1300162"/>
              <a:gd name="connsiteX147" fmla="*/ 892969 w 1671637"/>
              <a:gd name="connsiteY147" fmla="*/ 1235869 h 1300162"/>
              <a:gd name="connsiteX148" fmla="*/ 778669 w 1671637"/>
              <a:gd name="connsiteY148" fmla="*/ 1293019 h 1300162"/>
              <a:gd name="connsiteX149" fmla="*/ 678656 w 1671637"/>
              <a:gd name="connsiteY149" fmla="*/ 1300162 h 1300162"/>
              <a:gd name="connsiteX150" fmla="*/ 478631 w 1671637"/>
              <a:gd name="connsiteY150" fmla="*/ 1293019 h 1300162"/>
              <a:gd name="connsiteX151" fmla="*/ 364331 w 1671637"/>
              <a:gd name="connsiteY151" fmla="*/ 1257300 h 1300162"/>
              <a:gd name="connsiteX152" fmla="*/ 207169 w 1671637"/>
              <a:gd name="connsiteY152" fmla="*/ 1164431 h 1300162"/>
              <a:gd name="connsiteX153" fmla="*/ 164306 w 1671637"/>
              <a:gd name="connsiteY153" fmla="*/ 1114425 h 1300162"/>
              <a:gd name="connsiteX154" fmla="*/ 114300 w 1671637"/>
              <a:gd name="connsiteY154" fmla="*/ 985837 h 1300162"/>
              <a:gd name="connsiteX155" fmla="*/ 107156 w 1671637"/>
              <a:gd name="connsiteY155" fmla="*/ 907256 h 1300162"/>
              <a:gd name="connsiteX156" fmla="*/ 228600 w 1671637"/>
              <a:gd name="connsiteY156" fmla="*/ 442912 h 1300162"/>
              <a:gd name="connsiteX157" fmla="*/ 385762 w 1671637"/>
              <a:gd name="connsiteY157" fmla="*/ 257175 h 1300162"/>
              <a:gd name="connsiteX158" fmla="*/ 578644 w 1671637"/>
              <a:gd name="connsiteY158" fmla="*/ 171450 h 1300162"/>
              <a:gd name="connsiteX159" fmla="*/ 685800 w 1671637"/>
              <a:gd name="connsiteY159" fmla="*/ 164306 h 1300162"/>
              <a:gd name="connsiteX160" fmla="*/ 950119 w 1671637"/>
              <a:gd name="connsiteY160" fmla="*/ 207169 h 1300162"/>
              <a:gd name="connsiteX161" fmla="*/ 1135856 w 1671637"/>
              <a:gd name="connsiteY161" fmla="*/ 328612 h 1300162"/>
              <a:gd name="connsiteX162" fmla="*/ 1193006 w 1671637"/>
              <a:gd name="connsiteY162" fmla="*/ 457200 h 1300162"/>
              <a:gd name="connsiteX163" fmla="*/ 1200150 w 1671637"/>
              <a:gd name="connsiteY163" fmla="*/ 514350 h 1300162"/>
              <a:gd name="connsiteX164" fmla="*/ 1171575 w 1671637"/>
              <a:gd name="connsiteY164" fmla="*/ 664369 h 1300162"/>
              <a:gd name="connsiteX165" fmla="*/ 1064419 w 1671637"/>
              <a:gd name="connsiteY165" fmla="*/ 771525 h 1300162"/>
              <a:gd name="connsiteX166" fmla="*/ 1021556 w 1671637"/>
              <a:gd name="connsiteY166" fmla="*/ 814387 h 1300162"/>
              <a:gd name="connsiteX167" fmla="*/ 971550 w 1671637"/>
              <a:gd name="connsiteY167" fmla="*/ 835819 h 1300162"/>
              <a:gd name="connsiteX168" fmla="*/ 864394 w 1671637"/>
              <a:gd name="connsiteY168" fmla="*/ 864394 h 1300162"/>
              <a:gd name="connsiteX169" fmla="*/ 742950 w 1671637"/>
              <a:gd name="connsiteY169" fmla="*/ 850106 h 1300162"/>
              <a:gd name="connsiteX170" fmla="*/ 714375 w 1671637"/>
              <a:gd name="connsiteY170" fmla="*/ 807244 h 1300162"/>
              <a:gd name="connsiteX171" fmla="*/ 757237 w 1671637"/>
              <a:gd name="connsiteY171" fmla="*/ 614362 h 1300162"/>
              <a:gd name="connsiteX172" fmla="*/ 835819 w 1671637"/>
              <a:gd name="connsiteY172" fmla="*/ 478631 h 1300162"/>
              <a:gd name="connsiteX173" fmla="*/ 871537 w 1671637"/>
              <a:gd name="connsiteY173" fmla="*/ 421481 h 1300162"/>
              <a:gd name="connsiteX174" fmla="*/ 971550 w 1671637"/>
              <a:gd name="connsiteY174" fmla="*/ 364331 h 1300162"/>
              <a:gd name="connsiteX175" fmla="*/ 1042987 w 1671637"/>
              <a:gd name="connsiteY175" fmla="*/ 428625 h 1300162"/>
              <a:gd name="connsiteX176" fmla="*/ 1071562 w 1671637"/>
              <a:gd name="connsiteY176" fmla="*/ 578644 h 1300162"/>
              <a:gd name="connsiteX177" fmla="*/ 1050131 w 1671637"/>
              <a:gd name="connsiteY177" fmla="*/ 764381 h 1300162"/>
              <a:gd name="connsiteX178" fmla="*/ 992981 w 1671637"/>
              <a:gd name="connsiteY178" fmla="*/ 835819 h 1300162"/>
              <a:gd name="connsiteX179" fmla="*/ 957262 w 1671637"/>
              <a:gd name="connsiteY179" fmla="*/ 864394 h 1300162"/>
              <a:gd name="connsiteX180" fmla="*/ 935831 w 1671637"/>
              <a:gd name="connsiteY180" fmla="*/ 871537 h 1300162"/>
              <a:gd name="connsiteX181" fmla="*/ 900112 w 1671637"/>
              <a:gd name="connsiteY181" fmla="*/ 835819 h 1300162"/>
              <a:gd name="connsiteX182" fmla="*/ 892969 w 1671637"/>
              <a:gd name="connsiteY182" fmla="*/ 814387 h 1300162"/>
              <a:gd name="connsiteX183" fmla="*/ 878681 w 1671637"/>
              <a:gd name="connsiteY183" fmla="*/ 778669 h 1300162"/>
              <a:gd name="connsiteX184" fmla="*/ 835819 w 1671637"/>
              <a:gd name="connsiteY184" fmla="*/ 635794 h 1300162"/>
              <a:gd name="connsiteX185" fmla="*/ 814387 w 1671637"/>
              <a:gd name="connsiteY185" fmla="*/ 571500 h 1300162"/>
              <a:gd name="connsiteX186" fmla="*/ 807244 w 1671637"/>
              <a:gd name="connsiteY186" fmla="*/ 550069 h 1300162"/>
              <a:gd name="connsiteX187" fmla="*/ 800100 w 1671637"/>
              <a:gd name="connsiteY187" fmla="*/ 571500 h 1300162"/>
              <a:gd name="connsiteX188" fmla="*/ 792956 w 1671637"/>
              <a:gd name="connsiteY188" fmla="*/ 600075 h 1300162"/>
              <a:gd name="connsiteX189" fmla="*/ 785812 w 1671637"/>
              <a:gd name="connsiteY189" fmla="*/ 600075 h 130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671637" h="1300162">
                <a:moveTo>
                  <a:pt x="1185862" y="207169"/>
                </a:moveTo>
                <a:cubicBezTo>
                  <a:pt x="1270021" y="263274"/>
                  <a:pt x="1256594" y="248653"/>
                  <a:pt x="1350169" y="378619"/>
                </a:cubicBezTo>
                <a:cubicBezTo>
                  <a:pt x="1357263" y="388472"/>
                  <a:pt x="1354931" y="402431"/>
                  <a:pt x="1357312" y="414337"/>
                </a:cubicBezTo>
                <a:cubicBezTo>
                  <a:pt x="1354931" y="447675"/>
                  <a:pt x="1364095" y="483967"/>
                  <a:pt x="1350169" y="514350"/>
                </a:cubicBezTo>
                <a:cubicBezTo>
                  <a:pt x="1336138" y="544964"/>
                  <a:pt x="1307608" y="568461"/>
                  <a:pt x="1278731" y="585787"/>
                </a:cubicBezTo>
                <a:cubicBezTo>
                  <a:pt x="1216020" y="623415"/>
                  <a:pt x="1270718" y="592783"/>
                  <a:pt x="1193006" y="628650"/>
                </a:cubicBezTo>
                <a:cubicBezTo>
                  <a:pt x="1178502" y="635344"/>
                  <a:pt x="1165298" y="645030"/>
                  <a:pt x="1150144" y="650081"/>
                </a:cubicBezTo>
                <a:cubicBezTo>
                  <a:pt x="1107468" y="664307"/>
                  <a:pt x="1065762" y="666601"/>
                  <a:pt x="1021556" y="671512"/>
                </a:cubicBezTo>
                <a:lnTo>
                  <a:pt x="785812" y="657225"/>
                </a:lnTo>
                <a:cubicBezTo>
                  <a:pt x="759571" y="655436"/>
                  <a:pt x="733242" y="653983"/>
                  <a:pt x="707231" y="650081"/>
                </a:cubicBezTo>
                <a:cubicBezTo>
                  <a:pt x="685520" y="646824"/>
                  <a:pt x="664368" y="640556"/>
                  <a:pt x="642937" y="635794"/>
                </a:cubicBezTo>
                <a:cubicBezTo>
                  <a:pt x="633412" y="631031"/>
                  <a:pt x="624333" y="625245"/>
                  <a:pt x="614362" y="621506"/>
                </a:cubicBezTo>
                <a:cubicBezTo>
                  <a:pt x="605169" y="618059"/>
                  <a:pt x="589433" y="623478"/>
                  <a:pt x="585787" y="614362"/>
                </a:cubicBezTo>
                <a:cubicBezTo>
                  <a:pt x="581832" y="604474"/>
                  <a:pt x="596336" y="595758"/>
                  <a:pt x="600075" y="585787"/>
                </a:cubicBezTo>
                <a:cubicBezTo>
                  <a:pt x="603522" y="576594"/>
                  <a:pt x="602348" y="565737"/>
                  <a:pt x="607219" y="557212"/>
                </a:cubicBezTo>
                <a:cubicBezTo>
                  <a:pt x="622261" y="530888"/>
                  <a:pt x="638888" y="534234"/>
                  <a:pt x="664369" y="521494"/>
                </a:cubicBezTo>
                <a:cubicBezTo>
                  <a:pt x="672048" y="517654"/>
                  <a:pt x="678656" y="511969"/>
                  <a:pt x="685800" y="507206"/>
                </a:cubicBezTo>
                <a:cubicBezTo>
                  <a:pt x="700087" y="509587"/>
                  <a:pt x="720143" y="502636"/>
                  <a:pt x="728662" y="514350"/>
                </a:cubicBezTo>
                <a:cubicBezTo>
                  <a:pt x="742945" y="533989"/>
                  <a:pt x="742950" y="585787"/>
                  <a:pt x="742950" y="585787"/>
                </a:cubicBezTo>
                <a:cubicBezTo>
                  <a:pt x="738187" y="623887"/>
                  <a:pt x="737172" y="662645"/>
                  <a:pt x="728662" y="700087"/>
                </a:cubicBezTo>
                <a:cubicBezTo>
                  <a:pt x="725122" y="715664"/>
                  <a:pt x="714880" y="728926"/>
                  <a:pt x="707231" y="742950"/>
                </a:cubicBezTo>
                <a:cubicBezTo>
                  <a:pt x="692303" y="770319"/>
                  <a:pt x="673162" y="800548"/>
                  <a:pt x="650081" y="821531"/>
                </a:cubicBezTo>
                <a:cubicBezTo>
                  <a:pt x="637375" y="833082"/>
                  <a:pt x="620410" y="839113"/>
                  <a:pt x="607219" y="850106"/>
                </a:cubicBezTo>
                <a:cubicBezTo>
                  <a:pt x="591697" y="863041"/>
                  <a:pt x="580215" y="880449"/>
                  <a:pt x="564356" y="892969"/>
                </a:cubicBezTo>
                <a:cubicBezTo>
                  <a:pt x="542036" y="910590"/>
                  <a:pt x="464200" y="962120"/>
                  <a:pt x="428625" y="985837"/>
                </a:cubicBezTo>
                <a:cubicBezTo>
                  <a:pt x="397374" y="1006671"/>
                  <a:pt x="373346" y="1026447"/>
                  <a:pt x="335756" y="1035844"/>
                </a:cubicBezTo>
                <a:cubicBezTo>
                  <a:pt x="314837" y="1041074"/>
                  <a:pt x="292893" y="1040606"/>
                  <a:pt x="271462" y="1042987"/>
                </a:cubicBezTo>
                <a:cubicBezTo>
                  <a:pt x="230981" y="1038225"/>
                  <a:pt x="188325" y="1042630"/>
                  <a:pt x="150019" y="1028700"/>
                </a:cubicBezTo>
                <a:cubicBezTo>
                  <a:pt x="130973" y="1021774"/>
                  <a:pt x="93630" y="949664"/>
                  <a:pt x="85725" y="935831"/>
                </a:cubicBezTo>
                <a:cubicBezTo>
                  <a:pt x="80962" y="916781"/>
                  <a:pt x="77294" y="897423"/>
                  <a:pt x="71437" y="878681"/>
                </a:cubicBezTo>
                <a:cubicBezTo>
                  <a:pt x="65368" y="859262"/>
                  <a:pt x="54718" y="841323"/>
                  <a:pt x="50006" y="821531"/>
                </a:cubicBezTo>
                <a:cubicBezTo>
                  <a:pt x="40859" y="783111"/>
                  <a:pt x="33382" y="707632"/>
                  <a:pt x="28575" y="664369"/>
                </a:cubicBezTo>
                <a:cubicBezTo>
                  <a:pt x="40481" y="600075"/>
                  <a:pt x="44122" y="533685"/>
                  <a:pt x="64294" y="471487"/>
                </a:cubicBezTo>
                <a:cubicBezTo>
                  <a:pt x="75173" y="437944"/>
                  <a:pt x="152669" y="355200"/>
                  <a:pt x="178594" y="335756"/>
                </a:cubicBezTo>
                <a:cubicBezTo>
                  <a:pt x="258610" y="275744"/>
                  <a:pt x="331720" y="248589"/>
                  <a:pt x="428625" y="221456"/>
                </a:cubicBezTo>
                <a:cubicBezTo>
                  <a:pt x="499264" y="201677"/>
                  <a:pt x="570204" y="180989"/>
                  <a:pt x="642937" y="171450"/>
                </a:cubicBezTo>
                <a:cubicBezTo>
                  <a:pt x="716167" y="161846"/>
                  <a:pt x="790575" y="166687"/>
                  <a:pt x="864394" y="164306"/>
                </a:cubicBezTo>
                <a:cubicBezTo>
                  <a:pt x="1165713" y="178654"/>
                  <a:pt x="1236279" y="145708"/>
                  <a:pt x="1457325" y="228600"/>
                </a:cubicBezTo>
                <a:cubicBezTo>
                  <a:pt x="1487239" y="239818"/>
                  <a:pt x="1514475" y="257175"/>
                  <a:pt x="1543050" y="271462"/>
                </a:cubicBezTo>
                <a:cubicBezTo>
                  <a:pt x="1562100" y="290512"/>
                  <a:pt x="1580505" y="310230"/>
                  <a:pt x="1600200" y="328612"/>
                </a:cubicBezTo>
                <a:cubicBezTo>
                  <a:pt x="1616250" y="343592"/>
                  <a:pt x="1636820" y="354074"/>
                  <a:pt x="1650206" y="371475"/>
                </a:cubicBezTo>
                <a:cubicBezTo>
                  <a:pt x="1661263" y="385849"/>
                  <a:pt x="1664493" y="404812"/>
                  <a:pt x="1671637" y="421481"/>
                </a:cubicBezTo>
                <a:cubicBezTo>
                  <a:pt x="1669256" y="478631"/>
                  <a:pt x="1671589" y="536173"/>
                  <a:pt x="1664494" y="592931"/>
                </a:cubicBezTo>
                <a:cubicBezTo>
                  <a:pt x="1661970" y="613119"/>
                  <a:pt x="1649496" y="630780"/>
                  <a:pt x="1643062" y="650081"/>
                </a:cubicBezTo>
                <a:cubicBezTo>
                  <a:pt x="1637580" y="666527"/>
                  <a:pt x="1634058" y="683576"/>
                  <a:pt x="1628775" y="700087"/>
                </a:cubicBezTo>
                <a:cubicBezTo>
                  <a:pt x="1615005" y="743119"/>
                  <a:pt x="1598324" y="785232"/>
                  <a:pt x="1585912" y="828675"/>
                </a:cubicBezTo>
                <a:cubicBezTo>
                  <a:pt x="1569176" y="887253"/>
                  <a:pt x="1578994" y="872121"/>
                  <a:pt x="1543050" y="921544"/>
                </a:cubicBezTo>
                <a:cubicBezTo>
                  <a:pt x="1534082" y="933875"/>
                  <a:pt x="1527549" y="949417"/>
                  <a:pt x="1514475" y="957262"/>
                </a:cubicBezTo>
                <a:cubicBezTo>
                  <a:pt x="1502054" y="964714"/>
                  <a:pt x="1485900" y="962025"/>
                  <a:pt x="1471612" y="964406"/>
                </a:cubicBezTo>
                <a:cubicBezTo>
                  <a:pt x="1457325" y="962025"/>
                  <a:pt x="1438106" y="968319"/>
                  <a:pt x="1428750" y="957262"/>
                </a:cubicBezTo>
                <a:cubicBezTo>
                  <a:pt x="1408754" y="933630"/>
                  <a:pt x="1393031" y="871537"/>
                  <a:pt x="1393031" y="871537"/>
                </a:cubicBezTo>
                <a:cubicBezTo>
                  <a:pt x="1359131" y="702039"/>
                  <a:pt x="1377235" y="775519"/>
                  <a:pt x="1343025" y="650081"/>
                </a:cubicBezTo>
                <a:cubicBezTo>
                  <a:pt x="1340923" y="631163"/>
                  <a:pt x="1328141" y="520029"/>
                  <a:pt x="1328737" y="507206"/>
                </a:cubicBezTo>
                <a:cubicBezTo>
                  <a:pt x="1336267" y="345309"/>
                  <a:pt x="1298719" y="318623"/>
                  <a:pt x="1378744" y="250031"/>
                </a:cubicBezTo>
                <a:cubicBezTo>
                  <a:pt x="1385263" y="244444"/>
                  <a:pt x="1393031" y="240506"/>
                  <a:pt x="1400175" y="235744"/>
                </a:cubicBezTo>
                <a:cubicBezTo>
                  <a:pt x="1418650" y="309641"/>
                  <a:pt x="1426775" y="316953"/>
                  <a:pt x="1335881" y="421481"/>
                </a:cubicBezTo>
                <a:cubicBezTo>
                  <a:pt x="1288256" y="476250"/>
                  <a:pt x="1253396" y="545527"/>
                  <a:pt x="1193006" y="585787"/>
                </a:cubicBezTo>
                <a:cubicBezTo>
                  <a:pt x="1130682" y="627336"/>
                  <a:pt x="1026224" y="702881"/>
                  <a:pt x="957262" y="714375"/>
                </a:cubicBezTo>
                <a:cubicBezTo>
                  <a:pt x="897791" y="724287"/>
                  <a:pt x="928739" y="719471"/>
                  <a:pt x="864394" y="728662"/>
                </a:cubicBezTo>
                <a:cubicBezTo>
                  <a:pt x="838403" y="725774"/>
                  <a:pt x="799393" y="731409"/>
                  <a:pt x="778669" y="707231"/>
                </a:cubicBezTo>
                <a:cubicBezTo>
                  <a:pt x="769633" y="696689"/>
                  <a:pt x="764381" y="683418"/>
                  <a:pt x="757237" y="671512"/>
                </a:cubicBezTo>
                <a:cubicBezTo>
                  <a:pt x="754176" y="643963"/>
                  <a:pt x="749822" y="594135"/>
                  <a:pt x="742950" y="564356"/>
                </a:cubicBezTo>
                <a:cubicBezTo>
                  <a:pt x="739052" y="547464"/>
                  <a:pt x="733425" y="531019"/>
                  <a:pt x="728662" y="514350"/>
                </a:cubicBezTo>
                <a:cubicBezTo>
                  <a:pt x="731043" y="478631"/>
                  <a:pt x="729288" y="442393"/>
                  <a:pt x="735806" y="407194"/>
                </a:cubicBezTo>
                <a:cubicBezTo>
                  <a:pt x="741291" y="377577"/>
                  <a:pt x="750448" y="348174"/>
                  <a:pt x="764381" y="321469"/>
                </a:cubicBezTo>
                <a:cubicBezTo>
                  <a:pt x="779363" y="292754"/>
                  <a:pt x="799292" y="266434"/>
                  <a:pt x="821531" y="242887"/>
                </a:cubicBezTo>
                <a:cubicBezTo>
                  <a:pt x="855025" y="207423"/>
                  <a:pt x="912350" y="174737"/>
                  <a:pt x="957262" y="157162"/>
                </a:cubicBezTo>
                <a:cubicBezTo>
                  <a:pt x="987424" y="145360"/>
                  <a:pt x="1019175" y="138112"/>
                  <a:pt x="1050131" y="128587"/>
                </a:cubicBezTo>
                <a:cubicBezTo>
                  <a:pt x="1127427" y="139630"/>
                  <a:pt x="1146227" y="119024"/>
                  <a:pt x="1178719" y="178594"/>
                </a:cubicBezTo>
                <a:cubicBezTo>
                  <a:pt x="1185931" y="191815"/>
                  <a:pt x="1188244" y="207169"/>
                  <a:pt x="1193006" y="221456"/>
                </a:cubicBezTo>
                <a:cubicBezTo>
                  <a:pt x="1200614" y="297532"/>
                  <a:pt x="1209690" y="338082"/>
                  <a:pt x="1185862" y="421481"/>
                </a:cubicBezTo>
                <a:cubicBezTo>
                  <a:pt x="1178233" y="448182"/>
                  <a:pt x="1158134" y="469635"/>
                  <a:pt x="1143000" y="492919"/>
                </a:cubicBezTo>
                <a:cubicBezTo>
                  <a:pt x="1121219" y="526428"/>
                  <a:pt x="1074912" y="593571"/>
                  <a:pt x="1042987" y="621506"/>
                </a:cubicBezTo>
                <a:cubicBezTo>
                  <a:pt x="1023603" y="638467"/>
                  <a:pt x="1001057" y="651590"/>
                  <a:pt x="978694" y="664369"/>
                </a:cubicBezTo>
                <a:cubicBezTo>
                  <a:pt x="950956" y="680220"/>
                  <a:pt x="922334" y="694646"/>
                  <a:pt x="892969" y="707231"/>
                </a:cubicBezTo>
                <a:cubicBezTo>
                  <a:pt x="848234" y="726403"/>
                  <a:pt x="772428" y="743610"/>
                  <a:pt x="728662" y="750094"/>
                </a:cubicBezTo>
                <a:cubicBezTo>
                  <a:pt x="697950" y="754644"/>
                  <a:pt x="666750" y="754856"/>
                  <a:pt x="635794" y="757237"/>
                </a:cubicBezTo>
                <a:cubicBezTo>
                  <a:pt x="571500" y="752475"/>
                  <a:pt x="493066" y="783459"/>
                  <a:pt x="442912" y="742950"/>
                </a:cubicBezTo>
                <a:cubicBezTo>
                  <a:pt x="407666" y="714483"/>
                  <a:pt x="443865" y="652100"/>
                  <a:pt x="450056" y="607219"/>
                </a:cubicBezTo>
                <a:cubicBezTo>
                  <a:pt x="453662" y="581075"/>
                  <a:pt x="488244" y="486798"/>
                  <a:pt x="500062" y="464344"/>
                </a:cubicBezTo>
                <a:cubicBezTo>
                  <a:pt x="512058" y="441551"/>
                  <a:pt x="529494" y="422028"/>
                  <a:pt x="542925" y="400050"/>
                </a:cubicBezTo>
                <a:cubicBezTo>
                  <a:pt x="555709" y="379130"/>
                  <a:pt x="561308" y="353092"/>
                  <a:pt x="578644" y="335756"/>
                </a:cubicBezTo>
                <a:cubicBezTo>
                  <a:pt x="593704" y="320696"/>
                  <a:pt x="617001" y="317204"/>
                  <a:pt x="635794" y="307181"/>
                </a:cubicBezTo>
                <a:cubicBezTo>
                  <a:pt x="706725" y="269351"/>
                  <a:pt x="661265" y="282111"/>
                  <a:pt x="735806" y="271462"/>
                </a:cubicBezTo>
                <a:cubicBezTo>
                  <a:pt x="783431" y="283368"/>
                  <a:pt x="837496" y="280466"/>
                  <a:pt x="878681" y="307181"/>
                </a:cubicBezTo>
                <a:cubicBezTo>
                  <a:pt x="929615" y="340219"/>
                  <a:pt x="1000125" y="442912"/>
                  <a:pt x="1000125" y="442912"/>
                </a:cubicBezTo>
                <a:cubicBezTo>
                  <a:pt x="1012031" y="471487"/>
                  <a:pt x="1026409" y="499153"/>
                  <a:pt x="1035844" y="528637"/>
                </a:cubicBezTo>
                <a:cubicBezTo>
                  <a:pt x="1062324" y="611388"/>
                  <a:pt x="1058542" y="640511"/>
                  <a:pt x="1064419" y="728662"/>
                </a:cubicBezTo>
                <a:cubicBezTo>
                  <a:pt x="1050914" y="775931"/>
                  <a:pt x="1032360" y="898562"/>
                  <a:pt x="978694" y="942975"/>
                </a:cubicBezTo>
                <a:cubicBezTo>
                  <a:pt x="894172" y="1012924"/>
                  <a:pt x="809197" y="1060101"/>
                  <a:pt x="707231" y="1092994"/>
                </a:cubicBezTo>
                <a:cubicBezTo>
                  <a:pt x="669855" y="1105051"/>
                  <a:pt x="630789" y="1111125"/>
                  <a:pt x="592931" y="1121569"/>
                </a:cubicBezTo>
                <a:cubicBezTo>
                  <a:pt x="561709" y="1130182"/>
                  <a:pt x="532010" y="1144819"/>
                  <a:pt x="500062" y="1150144"/>
                </a:cubicBezTo>
                <a:cubicBezTo>
                  <a:pt x="460063" y="1156810"/>
                  <a:pt x="419100" y="1154906"/>
                  <a:pt x="378619" y="1157287"/>
                </a:cubicBezTo>
                <a:cubicBezTo>
                  <a:pt x="357056" y="1160881"/>
                  <a:pt x="208370" y="1186346"/>
                  <a:pt x="192881" y="1185862"/>
                </a:cubicBezTo>
                <a:cubicBezTo>
                  <a:pt x="149449" y="1184505"/>
                  <a:pt x="107156" y="1171575"/>
                  <a:pt x="64294" y="1164431"/>
                </a:cubicBezTo>
                <a:cubicBezTo>
                  <a:pt x="48237" y="1132316"/>
                  <a:pt x="14745" y="1069288"/>
                  <a:pt x="7144" y="1035844"/>
                </a:cubicBezTo>
                <a:cubicBezTo>
                  <a:pt x="789" y="1007883"/>
                  <a:pt x="2381" y="978694"/>
                  <a:pt x="0" y="950119"/>
                </a:cubicBezTo>
                <a:cubicBezTo>
                  <a:pt x="2381" y="862013"/>
                  <a:pt x="4208" y="773890"/>
                  <a:pt x="7144" y="685800"/>
                </a:cubicBezTo>
                <a:cubicBezTo>
                  <a:pt x="8970" y="631010"/>
                  <a:pt x="5861" y="575663"/>
                  <a:pt x="14287" y="521494"/>
                </a:cubicBezTo>
                <a:cubicBezTo>
                  <a:pt x="32155" y="406627"/>
                  <a:pt x="68060" y="326116"/>
                  <a:pt x="128587" y="228600"/>
                </a:cubicBezTo>
                <a:cubicBezTo>
                  <a:pt x="144669" y="202690"/>
                  <a:pt x="160469" y="174235"/>
                  <a:pt x="185737" y="157162"/>
                </a:cubicBezTo>
                <a:cubicBezTo>
                  <a:pt x="256697" y="109216"/>
                  <a:pt x="427609" y="23982"/>
                  <a:pt x="528637" y="7144"/>
                </a:cubicBezTo>
                <a:cubicBezTo>
                  <a:pt x="582712" y="-1868"/>
                  <a:pt x="638175" y="2381"/>
                  <a:pt x="692944" y="0"/>
                </a:cubicBezTo>
                <a:cubicBezTo>
                  <a:pt x="781050" y="9525"/>
                  <a:pt x="871019" y="8190"/>
                  <a:pt x="957262" y="28575"/>
                </a:cubicBezTo>
                <a:cubicBezTo>
                  <a:pt x="1003899" y="39598"/>
                  <a:pt x="1044082" y="69375"/>
                  <a:pt x="1085850" y="92869"/>
                </a:cubicBezTo>
                <a:cubicBezTo>
                  <a:pt x="1139990" y="123322"/>
                  <a:pt x="1215269" y="172008"/>
                  <a:pt x="1257300" y="221456"/>
                </a:cubicBezTo>
                <a:cubicBezTo>
                  <a:pt x="1277408" y="245112"/>
                  <a:pt x="1290637" y="273843"/>
                  <a:pt x="1307306" y="300037"/>
                </a:cubicBezTo>
                <a:cubicBezTo>
                  <a:pt x="1316831" y="330993"/>
                  <a:pt x="1333264" y="360623"/>
                  <a:pt x="1335881" y="392906"/>
                </a:cubicBezTo>
                <a:cubicBezTo>
                  <a:pt x="1341485" y="462026"/>
                  <a:pt x="1333783" y="583088"/>
                  <a:pt x="1307306" y="657225"/>
                </a:cubicBezTo>
                <a:cubicBezTo>
                  <a:pt x="1294049" y="694345"/>
                  <a:pt x="1276997" y="730239"/>
                  <a:pt x="1257300" y="764381"/>
                </a:cubicBezTo>
                <a:cubicBezTo>
                  <a:pt x="1223159" y="823559"/>
                  <a:pt x="1184839" y="861155"/>
                  <a:pt x="1135856" y="907256"/>
                </a:cubicBezTo>
                <a:cubicBezTo>
                  <a:pt x="1117423" y="924605"/>
                  <a:pt x="1099768" y="943221"/>
                  <a:pt x="1078706" y="957262"/>
                </a:cubicBezTo>
                <a:cubicBezTo>
                  <a:pt x="1060458" y="969427"/>
                  <a:pt x="1008035" y="985582"/>
                  <a:pt x="985837" y="992981"/>
                </a:cubicBezTo>
                <a:cubicBezTo>
                  <a:pt x="940593" y="981075"/>
                  <a:pt x="892636" y="976755"/>
                  <a:pt x="850106" y="957262"/>
                </a:cubicBezTo>
                <a:cubicBezTo>
                  <a:pt x="833199" y="949513"/>
                  <a:pt x="825877" y="929024"/>
                  <a:pt x="814387" y="914400"/>
                </a:cubicBezTo>
                <a:cubicBezTo>
                  <a:pt x="799675" y="895676"/>
                  <a:pt x="783942" y="877569"/>
                  <a:pt x="771525" y="857250"/>
                </a:cubicBezTo>
                <a:cubicBezTo>
                  <a:pt x="745564" y="814767"/>
                  <a:pt x="718603" y="744525"/>
                  <a:pt x="700087" y="700087"/>
                </a:cubicBezTo>
                <a:cubicBezTo>
                  <a:pt x="678724" y="571902"/>
                  <a:pt x="667504" y="538651"/>
                  <a:pt x="692944" y="371475"/>
                </a:cubicBezTo>
                <a:cubicBezTo>
                  <a:pt x="697750" y="339891"/>
                  <a:pt x="716637" y="311308"/>
                  <a:pt x="735806" y="285750"/>
                </a:cubicBezTo>
                <a:cubicBezTo>
                  <a:pt x="753010" y="262811"/>
                  <a:pt x="776609" y="245044"/>
                  <a:pt x="800100" y="228600"/>
                </a:cubicBezTo>
                <a:cubicBezTo>
                  <a:pt x="862804" y="184707"/>
                  <a:pt x="916013" y="169576"/>
                  <a:pt x="992981" y="157162"/>
                </a:cubicBezTo>
                <a:cubicBezTo>
                  <a:pt x="1028322" y="151462"/>
                  <a:pt x="1064418" y="152400"/>
                  <a:pt x="1100137" y="150019"/>
                </a:cubicBezTo>
                <a:cubicBezTo>
                  <a:pt x="1135856" y="152400"/>
                  <a:pt x="1172565" y="148480"/>
                  <a:pt x="1207294" y="157162"/>
                </a:cubicBezTo>
                <a:cubicBezTo>
                  <a:pt x="1242715" y="166017"/>
                  <a:pt x="1327675" y="215310"/>
                  <a:pt x="1364456" y="235744"/>
                </a:cubicBezTo>
                <a:cubicBezTo>
                  <a:pt x="1382072" y="267452"/>
                  <a:pt x="1433020" y="356964"/>
                  <a:pt x="1443037" y="385762"/>
                </a:cubicBezTo>
                <a:cubicBezTo>
                  <a:pt x="1451783" y="410908"/>
                  <a:pt x="1452562" y="438150"/>
                  <a:pt x="1457325" y="464344"/>
                </a:cubicBezTo>
                <a:cubicBezTo>
                  <a:pt x="1454944" y="516731"/>
                  <a:pt x="1461063" y="570206"/>
                  <a:pt x="1450181" y="621506"/>
                </a:cubicBezTo>
                <a:cubicBezTo>
                  <a:pt x="1442422" y="658083"/>
                  <a:pt x="1362722" y="764042"/>
                  <a:pt x="1343025" y="785812"/>
                </a:cubicBezTo>
                <a:cubicBezTo>
                  <a:pt x="1321531" y="809568"/>
                  <a:pt x="1297216" y="830884"/>
                  <a:pt x="1271587" y="850106"/>
                </a:cubicBezTo>
                <a:cubicBezTo>
                  <a:pt x="1206632" y="898822"/>
                  <a:pt x="1160436" y="924400"/>
                  <a:pt x="1085850" y="950119"/>
                </a:cubicBezTo>
                <a:cubicBezTo>
                  <a:pt x="1045959" y="963874"/>
                  <a:pt x="1005879" y="978061"/>
                  <a:pt x="964406" y="985837"/>
                </a:cubicBezTo>
                <a:cubicBezTo>
                  <a:pt x="929221" y="992434"/>
                  <a:pt x="892969" y="990600"/>
                  <a:pt x="857250" y="992981"/>
                </a:cubicBezTo>
                <a:cubicBezTo>
                  <a:pt x="759619" y="981075"/>
                  <a:pt x="660866" y="976219"/>
                  <a:pt x="564356" y="957262"/>
                </a:cubicBezTo>
                <a:cubicBezTo>
                  <a:pt x="526607" y="949847"/>
                  <a:pt x="491370" y="932074"/>
                  <a:pt x="457200" y="914400"/>
                </a:cubicBezTo>
                <a:cubicBezTo>
                  <a:pt x="375023" y="871895"/>
                  <a:pt x="356453" y="849454"/>
                  <a:pt x="292894" y="792956"/>
                </a:cubicBezTo>
                <a:cubicBezTo>
                  <a:pt x="273844" y="745331"/>
                  <a:pt x="230803" y="701136"/>
                  <a:pt x="235744" y="650081"/>
                </a:cubicBezTo>
                <a:cubicBezTo>
                  <a:pt x="242645" y="578773"/>
                  <a:pt x="235511" y="436732"/>
                  <a:pt x="285750" y="357187"/>
                </a:cubicBezTo>
                <a:cubicBezTo>
                  <a:pt x="301062" y="332944"/>
                  <a:pt x="322624" y="313169"/>
                  <a:pt x="342900" y="292894"/>
                </a:cubicBezTo>
                <a:cubicBezTo>
                  <a:pt x="366702" y="269093"/>
                  <a:pt x="446773" y="198807"/>
                  <a:pt x="478631" y="185737"/>
                </a:cubicBezTo>
                <a:cubicBezTo>
                  <a:pt x="545526" y="158293"/>
                  <a:pt x="685800" y="121444"/>
                  <a:pt x="685800" y="121444"/>
                </a:cubicBezTo>
                <a:cubicBezTo>
                  <a:pt x="826294" y="130969"/>
                  <a:pt x="967804" y="130647"/>
                  <a:pt x="1107281" y="150019"/>
                </a:cubicBezTo>
                <a:cubicBezTo>
                  <a:pt x="1141051" y="154709"/>
                  <a:pt x="1171027" y="175154"/>
                  <a:pt x="1200150" y="192881"/>
                </a:cubicBezTo>
                <a:cubicBezTo>
                  <a:pt x="1257995" y="228091"/>
                  <a:pt x="1301881" y="277470"/>
                  <a:pt x="1335881" y="335756"/>
                </a:cubicBezTo>
                <a:cubicBezTo>
                  <a:pt x="1351479" y="362495"/>
                  <a:pt x="1359694" y="392906"/>
                  <a:pt x="1371600" y="421481"/>
                </a:cubicBezTo>
                <a:cubicBezTo>
                  <a:pt x="1382067" y="499985"/>
                  <a:pt x="1397526" y="563112"/>
                  <a:pt x="1378744" y="642937"/>
                </a:cubicBezTo>
                <a:cubicBezTo>
                  <a:pt x="1368211" y="687704"/>
                  <a:pt x="1348469" y="729983"/>
                  <a:pt x="1328737" y="771525"/>
                </a:cubicBezTo>
                <a:cubicBezTo>
                  <a:pt x="1258090" y="920254"/>
                  <a:pt x="1153913" y="1089088"/>
                  <a:pt x="1007269" y="1171575"/>
                </a:cubicBezTo>
                <a:cubicBezTo>
                  <a:pt x="969169" y="1193006"/>
                  <a:pt x="931573" y="1215360"/>
                  <a:pt x="892969" y="1235869"/>
                </a:cubicBezTo>
                <a:cubicBezTo>
                  <a:pt x="855351" y="1255854"/>
                  <a:pt x="819470" y="1280779"/>
                  <a:pt x="778669" y="1293019"/>
                </a:cubicBezTo>
                <a:cubicBezTo>
                  <a:pt x="746656" y="1302623"/>
                  <a:pt x="711994" y="1297781"/>
                  <a:pt x="678656" y="1300162"/>
                </a:cubicBezTo>
                <a:cubicBezTo>
                  <a:pt x="611981" y="1297781"/>
                  <a:pt x="544737" y="1302033"/>
                  <a:pt x="478631" y="1293019"/>
                </a:cubicBezTo>
                <a:cubicBezTo>
                  <a:pt x="439080" y="1287626"/>
                  <a:pt x="401393" y="1272125"/>
                  <a:pt x="364331" y="1257300"/>
                </a:cubicBezTo>
                <a:cubicBezTo>
                  <a:pt x="311956" y="1236350"/>
                  <a:pt x="250095" y="1204290"/>
                  <a:pt x="207169" y="1164431"/>
                </a:cubicBezTo>
                <a:cubicBezTo>
                  <a:pt x="191081" y="1149492"/>
                  <a:pt x="175942" y="1133042"/>
                  <a:pt x="164306" y="1114425"/>
                </a:cubicBezTo>
                <a:cubicBezTo>
                  <a:pt x="144083" y="1082068"/>
                  <a:pt x="126265" y="1021733"/>
                  <a:pt x="114300" y="985837"/>
                </a:cubicBezTo>
                <a:cubicBezTo>
                  <a:pt x="111919" y="959643"/>
                  <a:pt x="106445" y="933548"/>
                  <a:pt x="107156" y="907256"/>
                </a:cubicBezTo>
                <a:cubicBezTo>
                  <a:pt x="111605" y="742657"/>
                  <a:pt x="127148" y="586634"/>
                  <a:pt x="228600" y="442912"/>
                </a:cubicBezTo>
                <a:cubicBezTo>
                  <a:pt x="285337" y="362535"/>
                  <a:pt x="308181" y="311144"/>
                  <a:pt x="385762" y="257175"/>
                </a:cubicBezTo>
                <a:cubicBezTo>
                  <a:pt x="429262" y="226914"/>
                  <a:pt x="526611" y="182216"/>
                  <a:pt x="578644" y="171450"/>
                </a:cubicBezTo>
                <a:cubicBezTo>
                  <a:pt x="613700" y="164197"/>
                  <a:pt x="650081" y="166687"/>
                  <a:pt x="685800" y="164306"/>
                </a:cubicBezTo>
                <a:cubicBezTo>
                  <a:pt x="773906" y="178594"/>
                  <a:pt x="866275" y="176559"/>
                  <a:pt x="950119" y="207169"/>
                </a:cubicBezTo>
                <a:cubicBezTo>
                  <a:pt x="1019605" y="232537"/>
                  <a:pt x="1135856" y="328612"/>
                  <a:pt x="1135856" y="328612"/>
                </a:cubicBezTo>
                <a:cubicBezTo>
                  <a:pt x="1166387" y="383568"/>
                  <a:pt x="1178711" y="396448"/>
                  <a:pt x="1193006" y="457200"/>
                </a:cubicBezTo>
                <a:cubicBezTo>
                  <a:pt x="1197403" y="475888"/>
                  <a:pt x="1197769" y="495300"/>
                  <a:pt x="1200150" y="514350"/>
                </a:cubicBezTo>
                <a:cubicBezTo>
                  <a:pt x="1190625" y="564356"/>
                  <a:pt x="1187673" y="616076"/>
                  <a:pt x="1171575" y="664369"/>
                </a:cubicBezTo>
                <a:cubicBezTo>
                  <a:pt x="1148196" y="734504"/>
                  <a:pt x="1116371" y="729963"/>
                  <a:pt x="1064419" y="771525"/>
                </a:cubicBezTo>
                <a:cubicBezTo>
                  <a:pt x="1048641" y="784147"/>
                  <a:pt x="1038169" y="802886"/>
                  <a:pt x="1021556" y="814387"/>
                </a:cubicBezTo>
                <a:cubicBezTo>
                  <a:pt x="1006645" y="824710"/>
                  <a:pt x="988388" y="829084"/>
                  <a:pt x="971550" y="835819"/>
                </a:cubicBezTo>
                <a:cubicBezTo>
                  <a:pt x="905726" y="862149"/>
                  <a:pt x="928672" y="855211"/>
                  <a:pt x="864394" y="864394"/>
                </a:cubicBezTo>
                <a:cubicBezTo>
                  <a:pt x="823913" y="859631"/>
                  <a:pt x="781040" y="864617"/>
                  <a:pt x="742950" y="850106"/>
                </a:cubicBezTo>
                <a:cubicBezTo>
                  <a:pt x="726904" y="843993"/>
                  <a:pt x="713336" y="824384"/>
                  <a:pt x="714375" y="807244"/>
                </a:cubicBezTo>
                <a:cubicBezTo>
                  <a:pt x="718359" y="741502"/>
                  <a:pt x="740053" y="677943"/>
                  <a:pt x="757237" y="614362"/>
                </a:cubicBezTo>
                <a:cubicBezTo>
                  <a:pt x="779141" y="533318"/>
                  <a:pt x="787804" y="546653"/>
                  <a:pt x="835819" y="478631"/>
                </a:cubicBezTo>
                <a:cubicBezTo>
                  <a:pt x="848774" y="460278"/>
                  <a:pt x="855652" y="437366"/>
                  <a:pt x="871537" y="421481"/>
                </a:cubicBezTo>
                <a:cubicBezTo>
                  <a:pt x="889212" y="403805"/>
                  <a:pt x="946295" y="376958"/>
                  <a:pt x="971550" y="364331"/>
                </a:cubicBezTo>
                <a:cubicBezTo>
                  <a:pt x="1032623" y="387233"/>
                  <a:pt x="1029801" y="369286"/>
                  <a:pt x="1042987" y="428625"/>
                </a:cubicBezTo>
                <a:cubicBezTo>
                  <a:pt x="1054030" y="478318"/>
                  <a:pt x="1071562" y="578644"/>
                  <a:pt x="1071562" y="578644"/>
                </a:cubicBezTo>
                <a:cubicBezTo>
                  <a:pt x="1069073" y="623445"/>
                  <a:pt x="1072204" y="712878"/>
                  <a:pt x="1050131" y="764381"/>
                </a:cubicBezTo>
                <a:cubicBezTo>
                  <a:pt x="1038873" y="790651"/>
                  <a:pt x="1014253" y="816911"/>
                  <a:pt x="992981" y="835819"/>
                </a:cubicBezTo>
                <a:cubicBezTo>
                  <a:pt x="981585" y="845949"/>
                  <a:pt x="970192" y="856313"/>
                  <a:pt x="957262" y="864394"/>
                </a:cubicBezTo>
                <a:cubicBezTo>
                  <a:pt x="950877" y="868385"/>
                  <a:pt x="942975" y="869156"/>
                  <a:pt x="935831" y="871537"/>
                </a:cubicBezTo>
                <a:cubicBezTo>
                  <a:pt x="923925" y="859631"/>
                  <a:pt x="910215" y="849289"/>
                  <a:pt x="900112" y="835819"/>
                </a:cubicBezTo>
                <a:cubicBezTo>
                  <a:pt x="895594" y="829795"/>
                  <a:pt x="895613" y="821438"/>
                  <a:pt x="892969" y="814387"/>
                </a:cubicBezTo>
                <a:cubicBezTo>
                  <a:pt x="888467" y="802380"/>
                  <a:pt x="883063" y="790720"/>
                  <a:pt x="878681" y="778669"/>
                </a:cubicBezTo>
                <a:cubicBezTo>
                  <a:pt x="850272" y="700543"/>
                  <a:pt x="875804" y="755744"/>
                  <a:pt x="835819" y="635794"/>
                </a:cubicBezTo>
                <a:lnTo>
                  <a:pt x="814387" y="571500"/>
                </a:lnTo>
                <a:lnTo>
                  <a:pt x="807244" y="550069"/>
                </a:lnTo>
                <a:cubicBezTo>
                  <a:pt x="804863" y="557213"/>
                  <a:pt x="802169" y="564260"/>
                  <a:pt x="800100" y="571500"/>
                </a:cubicBezTo>
                <a:cubicBezTo>
                  <a:pt x="797403" y="580940"/>
                  <a:pt x="797347" y="591293"/>
                  <a:pt x="792956" y="600075"/>
                </a:cubicBezTo>
                <a:cubicBezTo>
                  <a:pt x="791891" y="602205"/>
                  <a:pt x="788193" y="600075"/>
                  <a:pt x="785812" y="6000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635789" y="1699097"/>
            <a:ext cx="1281693" cy="205184"/>
          </a:xfrm>
          <a:prstGeom prst="rect">
            <a:avLst/>
          </a:prstGeom>
          <a:noFill/>
        </p:spPr>
        <p:txBody>
          <a:bodyPr wrap="none" rtlCol="0">
            <a:spAutoFit/>
          </a:bodyPr>
          <a:lstStyle/>
          <a:p>
            <a:r>
              <a:rPr kumimoji="1" lang="en-US" altLang="ja-JP" dirty="0" smtClean="0"/>
              <a:t>Lac</a:t>
            </a:r>
            <a:r>
              <a:rPr lang="ja-JP" altLang="en-US" dirty="0"/>
              <a:t>リプレッサー</a:t>
            </a:r>
            <a:endParaRPr kumimoji="1" lang="ja-JP" altLang="en-US" dirty="0"/>
          </a:p>
        </p:txBody>
      </p:sp>
      <p:pic>
        <p:nvPicPr>
          <p:cNvPr id="7" name="Picture 2" descr="http://www.pearsonhighered.com/mathews/IJ/IPT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508" y="681635"/>
            <a:ext cx="1601622" cy="1120054"/>
          </a:xfrm>
          <a:prstGeom prst="rect">
            <a:avLst/>
          </a:prstGeom>
          <a:noFill/>
          <a:extLst>
            <a:ext uri="{909E8E84-426E-40DD-AFC4-6F175D3DCCD1}">
              <a14:hiddenFill xmlns:a14="http://schemas.microsoft.com/office/drawing/2010/main">
                <a:solidFill>
                  <a:srgbClr val="FFFFFF"/>
                </a:solidFill>
              </a14:hiddenFill>
            </a:ext>
          </a:extLst>
        </p:spPr>
      </p:pic>
      <p:sp>
        <p:nvSpPr>
          <p:cNvPr id="8" name="下矢印 7"/>
          <p:cNvSpPr/>
          <p:nvPr/>
        </p:nvSpPr>
        <p:spPr>
          <a:xfrm>
            <a:off x="4192802" y="1914106"/>
            <a:ext cx="933788" cy="62462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投与</a:t>
            </a:r>
            <a:endParaRPr kumimoji="1" lang="ja-JP" altLang="en-US" dirty="0"/>
          </a:p>
        </p:txBody>
      </p:sp>
      <p:cxnSp>
        <p:nvCxnSpPr>
          <p:cNvPr id="9" name="直線矢印コネクタ 8"/>
          <p:cNvCxnSpPr/>
          <p:nvPr/>
        </p:nvCxnSpPr>
        <p:spPr>
          <a:xfrm>
            <a:off x="4143835" y="2626114"/>
            <a:ext cx="10129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292080" y="2628012"/>
            <a:ext cx="388843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右矢印 10"/>
          <p:cNvSpPr/>
          <p:nvPr/>
        </p:nvSpPr>
        <p:spPr>
          <a:xfrm>
            <a:off x="7486315" y="2388543"/>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T7 RNA pol</a:t>
            </a:r>
            <a:endParaRPr kumimoji="1" lang="ja-JP" altLang="en-US" dirty="0"/>
          </a:p>
        </p:txBody>
      </p:sp>
      <p:sp>
        <p:nvSpPr>
          <p:cNvPr id="12" name="正方形/長方形 11"/>
          <p:cNvSpPr/>
          <p:nvPr/>
        </p:nvSpPr>
        <p:spPr>
          <a:xfrm>
            <a:off x="5364088" y="2483996"/>
            <a:ext cx="194421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LacUV5 promoter</a:t>
            </a:r>
            <a:endParaRPr kumimoji="1" lang="ja-JP" altLang="en-US" dirty="0"/>
          </a:p>
        </p:txBody>
      </p:sp>
      <p:sp>
        <p:nvSpPr>
          <p:cNvPr id="13" name="テキスト ボックス 12"/>
          <p:cNvSpPr txBox="1"/>
          <p:nvPr/>
        </p:nvSpPr>
        <p:spPr>
          <a:xfrm>
            <a:off x="7577637" y="852423"/>
            <a:ext cx="1281693" cy="205184"/>
          </a:xfrm>
          <a:prstGeom prst="rect">
            <a:avLst/>
          </a:prstGeom>
          <a:noFill/>
        </p:spPr>
        <p:txBody>
          <a:bodyPr wrap="none" rtlCol="0">
            <a:spAutoFit/>
          </a:bodyPr>
          <a:lstStyle/>
          <a:p>
            <a:r>
              <a:rPr kumimoji="1" lang="en-US" altLang="ja-JP" dirty="0" smtClean="0"/>
              <a:t>Lac</a:t>
            </a:r>
            <a:r>
              <a:rPr lang="ja-JP" altLang="en-US" dirty="0"/>
              <a:t>リプレッサー</a:t>
            </a:r>
            <a:endParaRPr kumimoji="1" lang="ja-JP" altLang="en-US" dirty="0"/>
          </a:p>
        </p:txBody>
      </p:sp>
      <p:pic>
        <p:nvPicPr>
          <p:cNvPr id="14" name="Picture 2" descr="http://www.pearsonhighered.com/mathews/IJ/IPT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490" y="260648"/>
            <a:ext cx="1299886" cy="909043"/>
          </a:xfrm>
          <a:prstGeom prst="rect">
            <a:avLst/>
          </a:prstGeom>
          <a:noFill/>
          <a:extLst>
            <a:ext uri="{909E8E84-426E-40DD-AFC4-6F175D3DCCD1}">
              <a14:hiddenFill xmlns:a14="http://schemas.microsoft.com/office/drawing/2010/main">
                <a:solidFill>
                  <a:srgbClr val="FFFFFF"/>
                </a:solidFill>
              </a14:hiddenFill>
            </a:ext>
          </a:extLst>
        </p:spPr>
      </p:pic>
      <p:sp>
        <p:nvSpPr>
          <p:cNvPr id="15" name="フリーフォーム 14"/>
          <p:cNvSpPr/>
          <p:nvPr/>
        </p:nvSpPr>
        <p:spPr>
          <a:xfrm>
            <a:off x="6545010" y="955015"/>
            <a:ext cx="1271470" cy="722312"/>
          </a:xfrm>
          <a:custGeom>
            <a:avLst/>
            <a:gdLst>
              <a:gd name="connsiteX0" fmla="*/ 1185862 w 1671637"/>
              <a:gd name="connsiteY0" fmla="*/ 207169 h 1300162"/>
              <a:gd name="connsiteX1" fmla="*/ 1350169 w 1671637"/>
              <a:gd name="connsiteY1" fmla="*/ 378619 h 1300162"/>
              <a:gd name="connsiteX2" fmla="*/ 1357312 w 1671637"/>
              <a:gd name="connsiteY2" fmla="*/ 414337 h 1300162"/>
              <a:gd name="connsiteX3" fmla="*/ 1350169 w 1671637"/>
              <a:gd name="connsiteY3" fmla="*/ 514350 h 1300162"/>
              <a:gd name="connsiteX4" fmla="*/ 1278731 w 1671637"/>
              <a:gd name="connsiteY4" fmla="*/ 585787 h 1300162"/>
              <a:gd name="connsiteX5" fmla="*/ 1193006 w 1671637"/>
              <a:gd name="connsiteY5" fmla="*/ 628650 h 1300162"/>
              <a:gd name="connsiteX6" fmla="*/ 1150144 w 1671637"/>
              <a:gd name="connsiteY6" fmla="*/ 650081 h 1300162"/>
              <a:gd name="connsiteX7" fmla="*/ 1021556 w 1671637"/>
              <a:gd name="connsiteY7" fmla="*/ 671512 h 1300162"/>
              <a:gd name="connsiteX8" fmla="*/ 785812 w 1671637"/>
              <a:gd name="connsiteY8" fmla="*/ 657225 h 1300162"/>
              <a:gd name="connsiteX9" fmla="*/ 707231 w 1671637"/>
              <a:gd name="connsiteY9" fmla="*/ 650081 h 1300162"/>
              <a:gd name="connsiteX10" fmla="*/ 642937 w 1671637"/>
              <a:gd name="connsiteY10" fmla="*/ 635794 h 1300162"/>
              <a:gd name="connsiteX11" fmla="*/ 614362 w 1671637"/>
              <a:gd name="connsiteY11" fmla="*/ 621506 h 1300162"/>
              <a:gd name="connsiteX12" fmla="*/ 585787 w 1671637"/>
              <a:gd name="connsiteY12" fmla="*/ 614362 h 1300162"/>
              <a:gd name="connsiteX13" fmla="*/ 600075 w 1671637"/>
              <a:gd name="connsiteY13" fmla="*/ 585787 h 1300162"/>
              <a:gd name="connsiteX14" fmla="*/ 607219 w 1671637"/>
              <a:gd name="connsiteY14" fmla="*/ 557212 h 1300162"/>
              <a:gd name="connsiteX15" fmla="*/ 664369 w 1671637"/>
              <a:gd name="connsiteY15" fmla="*/ 521494 h 1300162"/>
              <a:gd name="connsiteX16" fmla="*/ 685800 w 1671637"/>
              <a:gd name="connsiteY16" fmla="*/ 507206 h 1300162"/>
              <a:gd name="connsiteX17" fmla="*/ 728662 w 1671637"/>
              <a:gd name="connsiteY17" fmla="*/ 514350 h 1300162"/>
              <a:gd name="connsiteX18" fmla="*/ 742950 w 1671637"/>
              <a:gd name="connsiteY18" fmla="*/ 585787 h 1300162"/>
              <a:gd name="connsiteX19" fmla="*/ 728662 w 1671637"/>
              <a:gd name="connsiteY19" fmla="*/ 700087 h 1300162"/>
              <a:gd name="connsiteX20" fmla="*/ 707231 w 1671637"/>
              <a:gd name="connsiteY20" fmla="*/ 742950 h 1300162"/>
              <a:gd name="connsiteX21" fmla="*/ 650081 w 1671637"/>
              <a:gd name="connsiteY21" fmla="*/ 821531 h 1300162"/>
              <a:gd name="connsiteX22" fmla="*/ 607219 w 1671637"/>
              <a:gd name="connsiteY22" fmla="*/ 850106 h 1300162"/>
              <a:gd name="connsiteX23" fmla="*/ 564356 w 1671637"/>
              <a:gd name="connsiteY23" fmla="*/ 892969 h 1300162"/>
              <a:gd name="connsiteX24" fmla="*/ 428625 w 1671637"/>
              <a:gd name="connsiteY24" fmla="*/ 985837 h 1300162"/>
              <a:gd name="connsiteX25" fmla="*/ 335756 w 1671637"/>
              <a:gd name="connsiteY25" fmla="*/ 1035844 h 1300162"/>
              <a:gd name="connsiteX26" fmla="*/ 271462 w 1671637"/>
              <a:gd name="connsiteY26" fmla="*/ 1042987 h 1300162"/>
              <a:gd name="connsiteX27" fmla="*/ 150019 w 1671637"/>
              <a:gd name="connsiteY27" fmla="*/ 1028700 h 1300162"/>
              <a:gd name="connsiteX28" fmla="*/ 85725 w 1671637"/>
              <a:gd name="connsiteY28" fmla="*/ 935831 h 1300162"/>
              <a:gd name="connsiteX29" fmla="*/ 71437 w 1671637"/>
              <a:gd name="connsiteY29" fmla="*/ 878681 h 1300162"/>
              <a:gd name="connsiteX30" fmla="*/ 50006 w 1671637"/>
              <a:gd name="connsiteY30" fmla="*/ 821531 h 1300162"/>
              <a:gd name="connsiteX31" fmla="*/ 28575 w 1671637"/>
              <a:gd name="connsiteY31" fmla="*/ 664369 h 1300162"/>
              <a:gd name="connsiteX32" fmla="*/ 64294 w 1671637"/>
              <a:gd name="connsiteY32" fmla="*/ 471487 h 1300162"/>
              <a:gd name="connsiteX33" fmla="*/ 178594 w 1671637"/>
              <a:gd name="connsiteY33" fmla="*/ 335756 h 1300162"/>
              <a:gd name="connsiteX34" fmla="*/ 428625 w 1671637"/>
              <a:gd name="connsiteY34" fmla="*/ 221456 h 1300162"/>
              <a:gd name="connsiteX35" fmla="*/ 642937 w 1671637"/>
              <a:gd name="connsiteY35" fmla="*/ 171450 h 1300162"/>
              <a:gd name="connsiteX36" fmla="*/ 864394 w 1671637"/>
              <a:gd name="connsiteY36" fmla="*/ 164306 h 1300162"/>
              <a:gd name="connsiteX37" fmla="*/ 1457325 w 1671637"/>
              <a:gd name="connsiteY37" fmla="*/ 228600 h 1300162"/>
              <a:gd name="connsiteX38" fmla="*/ 1543050 w 1671637"/>
              <a:gd name="connsiteY38" fmla="*/ 271462 h 1300162"/>
              <a:gd name="connsiteX39" fmla="*/ 1600200 w 1671637"/>
              <a:gd name="connsiteY39" fmla="*/ 328612 h 1300162"/>
              <a:gd name="connsiteX40" fmla="*/ 1650206 w 1671637"/>
              <a:gd name="connsiteY40" fmla="*/ 371475 h 1300162"/>
              <a:gd name="connsiteX41" fmla="*/ 1671637 w 1671637"/>
              <a:gd name="connsiteY41" fmla="*/ 421481 h 1300162"/>
              <a:gd name="connsiteX42" fmla="*/ 1664494 w 1671637"/>
              <a:gd name="connsiteY42" fmla="*/ 592931 h 1300162"/>
              <a:gd name="connsiteX43" fmla="*/ 1643062 w 1671637"/>
              <a:gd name="connsiteY43" fmla="*/ 650081 h 1300162"/>
              <a:gd name="connsiteX44" fmla="*/ 1628775 w 1671637"/>
              <a:gd name="connsiteY44" fmla="*/ 700087 h 1300162"/>
              <a:gd name="connsiteX45" fmla="*/ 1585912 w 1671637"/>
              <a:gd name="connsiteY45" fmla="*/ 828675 h 1300162"/>
              <a:gd name="connsiteX46" fmla="*/ 1543050 w 1671637"/>
              <a:gd name="connsiteY46" fmla="*/ 921544 h 1300162"/>
              <a:gd name="connsiteX47" fmla="*/ 1514475 w 1671637"/>
              <a:gd name="connsiteY47" fmla="*/ 957262 h 1300162"/>
              <a:gd name="connsiteX48" fmla="*/ 1471612 w 1671637"/>
              <a:gd name="connsiteY48" fmla="*/ 964406 h 1300162"/>
              <a:gd name="connsiteX49" fmla="*/ 1428750 w 1671637"/>
              <a:gd name="connsiteY49" fmla="*/ 957262 h 1300162"/>
              <a:gd name="connsiteX50" fmla="*/ 1393031 w 1671637"/>
              <a:gd name="connsiteY50" fmla="*/ 871537 h 1300162"/>
              <a:gd name="connsiteX51" fmla="*/ 1343025 w 1671637"/>
              <a:gd name="connsiteY51" fmla="*/ 650081 h 1300162"/>
              <a:gd name="connsiteX52" fmla="*/ 1328737 w 1671637"/>
              <a:gd name="connsiteY52" fmla="*/ 507206 h 1300162"/>
              <a:gd name="connsiteX53" fmla="*/ 1378744 w 1671637"/>
              <a:gd name="connsiteY53" fmla="*/ 250031 h 1300162"/>
              <a:gd name="connsiteX54" fmla="*/ 1400175 w 1671637"/>
              <a:gd name="connsiteY54" fmla="*/ 235744 h 1300162"/>
              <a:gd name="connsiteX55" fmla="*/ 1335881 w 1671637"/>
              <a:gd name="connsiteY55" fmla="*/ 421481 h 1300162"/>
              <a:gd name="connsiteX56" fmla="*/ 1193006 w 1671637"/>
              <a:gd name="connsiteY56" fmla="*/ 585787 h 1300162"/>
              <a:gd name="connsiteX57" fmla="*/ 957262 w 1671637"/>
              <a:gd name="connsiteY57" fmla="*/ 714375 h 1300162"/>
              <a:gd name="connsiteX58" fmla="*/ 864394 w 1671637"/>
              <a:gd name="connsiteY58" fmla="*/ 728662 h 1300162"/>
              <a:gd name="connsiteX59" fmla="*/ 778669 w 1671637"/>
              <a:gd name="connsiteY59" fmla="*/ 707231 h 1300162"/>
              <a:gd name="connsiteX60" fmla="*/ 757237 w 1671637"/>
              <a:gd name="connsiteY60" fmla="*/ 671512 h 1300162"/>
              <a:gd name="connsiteX61" fmla="*/ 742950 w 1671637"/>
              <a:gd name="connsiteY61" fmla="*/ 564356 h 1300162"/>
              <a:gd name="connsiteX62" fmla="*/ 728662 w 1671637"/>
              <a:gd name="connsiteY62" fmla="*/ 514350 h 1300162"/>
              <a:gd name="connsiteX63" fmla="*/ 735806 w 1671637"/>
              <a:gd name="connsiteY63" fmla="*/ 407194 h 1300162"/>
              <a:gd name="connsiteX64" fmla="*/ 764381 w 1671637"/>
              <a:gd name="connsiteY64" fmla="*/ 321469 h 1300162"/>
              <a:gd name="connsiteX65" fmla="*/ 821531 w 1671637"/>
              <a:gd name="connsiteY65" fmla="*/ 242887 h 1300162"/>
              <a:gd name="connsiteX66" fmla="*/ 957262 w 1671637"/>
              <a:gd name="connsiteY66" fmla="*/ 157162 h 1300162"/>
              <a:gd name="connsiteX67" fmla="*/ 1050131 w 1671637"/>
              <a:gd name="connsiteY67" fmla="*/ 128587 h 1300162"/>
              <a:gd name="connsiteX68" fmla="*/ 1178719 w 1671637"/>
              <a:gd name="connsiteY68" fmla="*/ 178594 h 1300162"/>
              <a:gd name="connsiteX69" fmla="*/ 1193006 w 1671637"/>
              <a:gd name="connsiteY69" fmla="*/ 221456 h 1300162"/>
              <a:gd name="connsiteX70" fmla="*/ 1185862 w 1671637"/>
              <a:gd name="connsiteY70" fmla="*/ 421481 h 1300162"/>
              <a:gd name="connsiteX71" fmla="*/ 1143000 w 1671637"/>
              <a:gd name="connsiteY71" fmla="*/ 492919 h 1300162"/>
              <a:gd name="connsiteX72" fmla="*/ 1042987 w 1671637"/>
              <a:gd name="connsiteY72" fmla="*/ 621506 h 1300162"/>
              <a:gd name="connsiteX73" fmla="*/ 978694 w 1671637"/>
              <a:gd name="connsiteY73" fmla="*/ 664369 h 1300162"/>
              <a:gd name="connsiteX74" fmla="*/ 892969 w 1671637"/>
              <a:gd name="connsiteY74" fmla="*/ 707231 h 1300162"/>
              <a:gd name="connsiteX75" fmla="*/ 728662 w 1671637"/>
              <a:gd name="connsiteY75" fmla="*/ 750094 h 1300162"/>
              <a:gd name="connsiteX76" fmla="*/ 635794 w 1671637"/>
              <a:gd name="connsiteY76" fmla="*/ 757237 h 1300162"/>
              <a:gd name="connsiteX77" fmla="*/ 442912 w 1671637"/>
              <a:gd name="connsiteY77" fmla="*/ 742950 h 1300162"/>
              <a:gd name="connsiteX78" fmla="*/ 450056 w 1671637"/>
              <a:gd name="connsiteY78" fmla="*/ 607219 h 1300162"/>
              <a:gd name="connsiteX79" fmla="*/ 500062 w 1671637"/>
              <a:gd name="connsiteY79" fmla="*/ 464344 h 1300162"/>
              <a:gd name="connsiteX80" fmla="*/ 542925 w 1671637"/>
              <a:gd name="connsiteY80" fmla="*/ 400050 h 1300162"/>
              <a:gd name="connsiteX81" fmla="*/ 578644 w 1671637"/>
              <a:gd name="connsiteY81" fmla="*/ 335756 h 1300162"/>
              <a:gd name="connsiteX82" fmla="*/ 635794 w 1671637"/>
              <a:gd name="connsiteY82" fmla="*/ 307181 h 1300162"/>
              <a:gd name="connsiteX83" fmla="*/ 735806 w 1671637"/>
              <a:gd name="connsiteY83" fmla="*/ 271462 h 1300162"/>
              <a:gd name="connsiteX84" fmla="*/ 878681 w 1671637"/>
              <a:gd name="connsiteY84" fmla="*/ 307181 h 1300162"/>
              <a:gd name="connsiteX85" fmla="*/ 1000125 w 1671637"/>
              <a:gd name="connsiteY85" fmla="*/ 442912 h 1300162"/>
              <a:gd name="connsiteX86" fmla="*/ 1035844 w 1671637"/>
              <a:gd name="connsiteY86" fmla="*/ 528637 h 1300162"/>
              <a:gd name="connsiteX87" fmla="*/ 1064419 w 1671637"/>
              <a:gd name="connsiteY87" fmla="*/ 728662 h 1300162"/>
              <a:gd name="connsiteX88" fmla="*/ 978694 w 1671637"/>
              <a:gd name="connsiteY88" fmla="*/ 942975 h 1300162"/>
              <a:gd name="connsiteX89" fmla="*/ 707231 w 1671637"/>
              <a:gd name="connsiteY89" fmla="*/ 1092994 h 1300162"/>
              <a:gd name="connsiteX90" fmla="*/ 592931 w 1671637"/>
              <a:gd name="connsiteY90" fmla="*/ 1121569 h 1300162"/>
              <a:gd name="connsiteX91" fmla="*/ 500062 w 1671637"/>
              <a:gd name="connsiteY91" fmla="*/ 1150144 h 1300162"/>
              <a:gd name="connsiteX92" fmla="*/ 378619 w 1671637"/>
              <a:gd name="connsiteY92" fmla="*/ 1157287 h 1300162"/>
              <a:gd name="connsiteX93" fmla="*/ 192881 w 1671637"/>
              <a:gd name="connsiteY93" fmla="*/ 1185862 h 1300162"/>
              <a:gd name="connsiteX94" fmla="*/ 64294 w 1671637"/>
              <a:gd name="connsiteY94" fmla="*/ 1164431 h 1300162"/>
              <a:gd name="connsiteX95" fmla="*/ 7144 w 1671637"/>
              <a:gd name="connsiteY95" fmla="*/ 1035844 h 1300162"/>
              <a:gd name="connsiteX96" fmla="*/ 0 w 1671637"/>
              <a:gd name="connsiteY96" fmla="*/ 950119 h 1300162"/>
              <a:gd name="connsiteX97" fmla="*/ 7144 w 1671637"/>
              <a:gd name="connsiteY97" fmla="*/ 685800 h 1300162"/>
              <a:gd name="connsiteX98" fmla="*/ 14287 w 1671637"/>
              <a:gd name="connsiteY98" fmla="*/ 521494 h 1300162"/>
              <a:gd name="connsiteX99" fmla="*/ 128587 w 1671637"/>
              <a:gd name="connsiteY99" fmla="*/ 228600 h 1300162"/>
              <a:gd name="connsiteX100" fmla="*/ 185737 w 1671637"/>
              <a:gd name="connsiteY100" fmla="*/ 157162 h 1300162"/>
              <a:gd name="connsiteX101" fmla="*/ 528637 w 1671637"/>
              <a:gd name="connsiteY101" fmla="*/ 7144 h 1300162"/>
              <a:gd name="connsiteX102" fmla="*/ 692944 w 1671637"/>
              <a:gd name="connsiteY102" fmla="*/ 0 h 1300162"/>
              <a:gd name="connsiteX103" fmla="*/ 957262 w 1671637"/>
              <a:gd name="connsiteY103" fmla="*/ 28575 h 1300162"/>
              <a:gd name="connsiteX104" fmla="*/ 1085850 w 1671637"/>
              <a:gd name="connsiteY104" fmla="*/ 92869 h 1300162"/>
              <a:gd name="connsiteX105" fmla="*/ 1257300 w 1671637"/>
              <a:gd name="connsiteY105" fmla="*/ 221456 h 1300162"/>
              <a:gd name="connsiteX106" fmla="*/ 1307306 w 1671637"/>
              <a:gd name="connsiteY106" fmla="*/ 300037 h 1300162"/>
              <a:gd name="connsiteX107" fmla="*/ 1335881 w 1671637"/>
              <a:gd name="connsiteY107" fmla="*/ 392906 h 1300162"/>
              <a:gd name="connsiteX108" fmla="*/ 1307306 w 1671637"/>
              <a:gd name="connsiteY108" fmla="*/ 657225 h 1300162"/>
              <a:gd name="connsiteX109" fmla="*/ 1257300 w 1671637"/>
              <a:gd name="connsiteY109" fmla="*/ 764381 h 1300162"/>
              <a:gd name="connsiteX110" fmla="*/ 1135856 w 1671637"/>
              <a:gd name="connsiteY110" fmla="*/ 907256 h 1300162"/>
              <a:gd name="connsiteX111" fmla="*/ 1078706 w 1671637"/>
              <a:gd name="connsiteY111" fmla="*/ 957262 h 1300162"/>
              <a:gd name="connsiteX112" fmla="*/ 985837 w 1671637"/>
              <a:gd name="connsiteY112" fmla="*/ 992981 h 1300162"/>
              <a:gd name="connsiteX113" fmla="*/ 850106 w 1671637"/>
              <a:gd name="connsiteY113" fmla="*/ 957262 h 1300162"/>
              <a:gd name="connsiteX114" fmla="*/ 814387 w 1671637"/>
              <a:gd name="connsiteY114" fmla="*/ 914400 h 1300162"/>
              <a:gd name="connsiteX115" fmla="*/ 771525 w 1671637"/>
              <a:gd name="connsiteY115" fmla="*/ 857250 h 1300162"/>
              <a:gd name="connsiteX116" fmla="*/ 700087 w 1671637"/>
              <a:gd name="connsiteY116" fmla="*/ 700087 h 1300162"/>
              <a:gd name="connsiteX117" fmla="*/ 692944 w 1671637"/>
              <a:gd name="connsiteY117" fmla="*/ 371475 h 1300162"/>
              <a:gd name="connsiteX118" fmla="*/ 735806 w 1671637"/>
              <a:gd name="connsiteY118" fmla="*/ 285750 h 1300162"/>
              <a:gd name="connsiteX119" fmla="*/ 800100 w 1671637"/>
              <a:gd name="connsiteY119" fmla="*/ 228600 h 1300162"/>
              <a:gd name="connsiteX120" fmla="*/ 992981 w 1671637"/>
              <a:gd name="connsiteY120" fmla="*/ 157162 h 1300162"/>
              <a:gd name="connsiteX121" fmla="*/ 1100137 w 1671637"/>
              <a:gd name="connsiteY121" fmla="*/ 150019 h 1300162"/>
              <a:gd name="connsiteX122" fmla="*/ 1207294 w 1671637"/>
              <a:gd name="connsiteY122" fmla="*/ 157162 h 1300162"/>
              <a:gd name="connsiteX123" fmla="*/ 1364456 w 1671637"/>
              <a:gd name="connsiteY123" fmla="*/ 235744 h 1300162"/>
              <a:gd name="connsiteX124" fmla="*/ 1443037 w 1671637"/>
              <a:gd name="connsiteY124" fmla="*/ 385762 h 1300162"/>
              <a:gd name="connsiteX125" fmla="*/ 1457325 w 1671637"/>
              <a:gd name="connsiteY125" fmla="*/ 464344 h 1300162"/>
              <a:gd name="connsiteX126" fmla="*/ 1450181 w 1671637"/>
              <a:gd name="connsiteY126" fmla="*/ 621506 h 1300162"/>
              <a:gd name="connsiteX127" fmla="*/ 1343025 w 1671637"/>
              <a:gd name="connsiteY127" fmla="*/ 785812 h 1300162"/>
              <a:gd name="connsiteX128" fmla="*/ 1271587 w 1671637"/>
              <a:gd name="connsiteY128" fmla="*/ 850106 h 1300162"/>
              <a:gd name="connsiteX129" fmla="*/ 1085850 w 1671637"/>
              <a:gd name="connsiteY129" fmla="*/ 950119 h 1300162"/>
              <a:gd name="connsiteX130" fmla="*/ 964406 w 1671637"/>
              <a:gd name="connsiteY130" fmla="*/ 985837 h 1300162"/>
              <a:gd name="connsiteX131" fmla="*/ 857250 w 1671637"/>
              <a:gd name="connsiteY131" fmla="*/ 992981 h 1300162"/>
              <a:gd name="connsiteX132" fmla="*/ 564356 w 1671637"/>
              <a:gd name="connsiteY132" fmla="*/ 957262 h 1300162"/>
              <a:gd name="connsiteX133" fmla="*/ 457200 w 1671637"/>
              <a:gd name="connsiteY133" fmla="*/ 914400 h 1300162"/>
              <a:gd name="connsiteX134" fmla="*/ 292894 w 1671637"/>
              <a:gd name="connsiteY134" fmla="*/ 792956 h 1300162"/>
              <a:gd name="connsiteX135" fmla="*/ 235744 w 1671637"/>
              <a:gd name="connsiteY135" fmla="*/ 650081 h 1300162"/>
              <a:gd name="connsiteX136" fmla="*/ 285750 w 1671637"/>
              <a:gd name="connsiteY136" fmla="*/ 357187 h 1300162"/>
              <a:gd name="connsiteX137" fmla="*/ 342900 w 1671637"/>
              <a:gd name="connsiteY137" fmla="*/ 292894 h 1300162"/>
              <a:gd name="connsiteX138" fmla="*/ 478631 w 1671637"/>
              <a:gd name="connsiteY138" fmla="*/ 185737 h 1300162"/>
              <a:gd name="connsiteX139" fmla="*/ 685800 w 1671637"/>
              <a:gd name="connsiteY139" fmla="*/ 121444 h 1300162"/>
              <a:gd name="connsiteX140" fmla="*/ 1107281 w 1671637"/>
              <a:gd name="connsiteY140" fmla="*/ 150019 h 1300162"/>
              <a:gd name="connsiteX141" fmla="*/ 1200150 w 1671637"/>
              <a:gd name="connsiteY141" fmla="*/ 192881 h 1300162"/>
              <a:gd name="connsiteX142" fmla="*/ 1335881 w 1671637"/>
              <a:gd name="connsiteY142" fmla="*/ 335756 h 1300162"/>
              <a:gd name="connsiteX143" fmla="*/ 1371600 w 1671637"/>
              <a:gd name="connsiteY143" fmla="*/ 421481 h 1300162"/>
              <a:gd name="connsiteX144" fmla="*/ 1378744 w 1671637"/>
              <a:gd name="connsiteY144" fmla="*/ 642937 h 1300162"/>
              <a:gd name="connsiteX145" fmla="*/ 1328737 w 1671637"/>
              <a:gd name="connsiteY145" fmla="*/ 771525 h 1300162"/>
              <a:gd name="connsiteX146" fmla="*/ 1007269 w 1671637"/>
              <a:gd name="connsiteY146" fmla="*/ 1171575 h 1300162"/>
              <a:gd name="connsiteX147" fmla="*/ 892969 w 1671637"/>
              <a:gd name="connsiteY147" fmla="*/ 1235869 h 1300162"/>
              <a:gd name="connsiteX148" fmla="*/ 778669 w 1671637"/>
              <a:gd name="connsiteY148" fmla="*/ 1293019 h 1300162"/>
              <a:gd name="connsiteX149" fmla="*/ 678656 w 1671637"/>
              <a:gd name="connsiteY149" fmla="*/ 1300162 h 1300162"/>
              <a:gd name="connsiteX150" fmla="*/ 478631 w 1671637"/>
              <a:gd name="connsiteY150" fmla="*/ 1293019 h 1300162"/>
              <a:gd name="connsiteX151" fmla="*/ 364331 w 1671637"/>
              <a:gd name="connsiteY151" fmla="*/ 1257300 h 1300162"/>
              <a:gd name="connsiteX152" fmla="*/ 207169 w 1671637"/>
              <a:gd name="connsiteY152" fmla="*/ 1164431 h 1300162"/>
              <a:gd name="connsiteX153" fmla="*/ 164306 w 1671637"/>
              <a:gd name="connsiteY153" fmla="*/ 1114425 h 1300162"/>
              <a:gd name="connsiteX154" fmla="*/ 114300 w 1671637"/>
              <a:gd name="connsiteY154" fmla="*/ 985837 h 1300162"/>
              <a:gd name="connsiteX155" fmla="*/ 107156 w 1671637"/>
              <a:gd name="connsiteY155" fmla="*/ 907256 h 1300162"/>
              <a:gd name="connsiteX156" fmla="*/ 228600 w 1671637"/>
              <a:gd name="connsiteY156" fmla="*/ 442912 h 1300162"/>
              <a:gd name="connsiteX157" fmla="*/ 385762 w 1671637"/>
              <a:gd name="connsiteY157" fmla="*/ 257175 h 1300162"/>
              <a:gd name="connsiteX158" fmla="*/ 578644 w 1671637"/>
              <a:gd name="connsiteY158" fmla="*/ 171450 h 1300162"/>
              <a:gd name="connsiteX159" fmla="*/ 685800 w 1671637"/>
              <a:gd name="connsiteY159" fmla="*/ 164306 h 1300162"/>
              <a:gd name="connsiteX160" fmla="*/ 950119 w 1671637"/>
              <a:gd name="connsiteY160" fmla="*/ 207169 h 1300162"/>
              <a:gd name="connsiteX161" fmla="*/ 1135856 w 1671637"/>
              <a:gd name="connsiteY161" fmla="*/ 328612 h 1300162"/>
              <a:gd name="connsiteX162" fmla="*/ 1193006 w 1671637"/>
              <a:gd name="connsiteY162" fmla="*/ 457200 h 1300162"/>
              <a:gd name="connsiteX163" fmla="*/ 1200150 w 1671637"/>
              <a:gd name="connsiteY163" fmla="*/ 514350 h 1300162"/>
              <a:gd name="connsiteX164" fmla="*/ 1171575 w 1671637"/>
              <a:gd name="connsiteY164" fmla="*/ 664369 h 1300162"/>
              <a:gd name="connsiteX165" fmla="*/ 1064419 w 1671637"/>
              <a:gd name="connsiteY165" fmla="*/ 771525 h 1300162"/>
              <a:gd name="connsiteX166" fmla="*/ 1021556 w 1671637"/>
              <a:gd name="connsiteY166" fmla="*/ 814387 h 1300162"/>
              <a:gd name="connsiteX167" fmla="*/ 971550 w 1671637"/>
              <a:gd name="connsiteY167" fmla="*/ 835819 h 1300162"/>
              <a:gd name="connsiteX168" fmla="*/ 864394 w 1671637"/>
              <a:gd name="connsiteY168" fmla="*/ 864394 h 1300162"/>
              <a:gd name="connsiteX169" fmla="*/ 742950 w 1671637"/>
              <a:gd name="connsiteY169" fmla="*/ 850106 h 1300162"/>
              <a:gd name="connsiteX170" fmla="*/ 714375 w 1671637"/>
              <a:gd name="connsiteY170" fmla="*/ 807244 h 1300162"/>
              <a:gd name="connsiteX171" fmla="*/ 757237 w 1671637"/>
              <a:gd name="connsiteY171" fmla="*/ 614362 h 1300162"/>
              <a:gd name="connsiteX172" fmla="*/ 835819 w 1671637"/>
              <a:gd name="connsiteY172" fmla="*/ 478631 h 1300162"/>
              <a:gd name="connsiteX173" fmla="*/ 871537 w 1671637"/>
              <a:gd name="connsiteY173" fmla="*/ 421481 h 1300162"/>
              <a:gd name="connsiteX174" fmla="*/ 971550 w 1671637"/>
              <a:gd name="connsiteY174" fmla="*/ 364331 h 1300162"/>
              <a:gd name="connsiteX175" fmla="*/ 1042987 w 1671637"/>
              <a:gd name="connsiteY175" fmla="*/ 428625 h 1300162"/>
              <a:gd name="connsiteX176" fmla="*/ 1071562 w 1671637"/>
              <a:gd name="connsiteY176" fmla="*/ 578644 h 1300162"/>
              <a:gd name="connsiteX177" fmla="*/ 1050131 w 1671637"/>
              <a:gd name="connsiteY177" fmla="*/ 764381 h 1300162"/>
              <a:gd name="connsiteX178" fmla="*/ 992981 w 1671637"/>
              <a:gd name="connsiteY178" fmla="*/ 835819 h 1300162"/>
              <a:gd name="connsiteX179" fmla="*/ 957262 w 1671637"/>
              <a:gd name="connsiteY179" fmla="*/ 864394 h 1300162"/>
              <a:gd name="connsiteX180" fmla="*/ 935831 w 1671637"/>
              <a:gd name="connsiteY180" fmla="*/ 871537 h 1300162"/>
              <a:gd name="connsiteX181" fmla="*/ 900112 w 1671637"/>
              <a:gd name="connsiteY181" fmla="*/ 835819 h 1300162"/>
              <a:gd name="connsiteX182" fmla="*/ 892969 w 1671637"/>
              <a:gd name="connsiteY182" fmla="*/ 814387 h 1300162"/>
              <a:gd name="connsiteX183" fmla="*/ 878681 w 1671637"/>
              <a:gd name="connsiteY183" fmla="*/ 778669 h 1300162"/>
              <a:gd name="connsiteX184" fmla="*/ 835819 w 1671637"/>
              <a:gd name="connsiteY184" fmla="*/ 635794 h 1300162"/>
              <a:gd name="connsiteX185" fmla="*/ 814387 w 1671637"/>
              <a:gd name="connsiteY185" fmla="*/ 571500 h 1300162"/>
              <a:gd name="connsiteX186" fmla="*/ 807244 w 1671637"/>
              <a:gd name="connsiteY186" fmla="*/ 550069 h 1300162"/>
              <a:gd name="connsiteX187" fmla="*/ 800100 w 1671637"/>
              <a:gd name="connsiteY187" fmla="*/ 571500 h 1300162"/>
              <a:gd name="connsiteX188" fmla="*/ 792956 w 1671637"/>
              <a:gd name="connsiteY188" fmla="*/ 600075 h 1300162"/>
              <a:gd name="connsiteX189" fmla="*/ 785812 w 1671637"/>
              <a:gd name="connsiteY189" fmla="*/ 600075 h 130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671637" h="1300162">
                <a:moveTo>
                  <a:pt x="1185862" y="207169"/>
                </a:moveTo>
                <a:cubicBezTo>
                  <a:pt x="1270021" y="263274"/>
                  <a:pt x="1256594" y="248653"/>
                  <a:pt x="1350169" y="378619"/>
                </a:cubicBezTo>
                <a:cubicBezTo>
                  <a:pt x="1357263" y="388472"/>
                  <a:pt x="1354931" y="402431"/>
                  <a:pt x="1357312" y="414337"/>
                </a:cubicBezTo>
                <a:cubicBezTo>
                  <a:pt x="1354931" y="447675"/>
                  <a:pt x="1364095" y="483967"/>
                  <a:pt x="1350169" y="514350"/>
                </a:cubicBezTo>
                <a:cubicBezTo>
                  <a:pt x="1336138" y="544964"/>
                  <a:pt x="1307608" y="568461"/>
                  <a:pt x="1278731" y="585787"/>
                </a:cubicBezTo>
                <a:cubicBezTo>
                  <a:pt x="1216020" y="623415"/>
                  <a:pt x="1270718" y="592783"/>
                  <a:pt x="1193006" y="628650"/>
                </a:cubicBezTo>
                <a:cubicBezTo>
                  <a:pt x="1178502" y="635344"/>
                  <a:pt x="1165298" y="645030"/>
                  <a:pt x="1150144" y="650081"/>
                </a:cubicBezTo>
                <a:cubicBezTo>
                  <a:pt x="1107468" y="664307"/>
                  <a:pt x="1065762" y="666601"/>
                  <a:pt x="1021556" y="671512"/>
                </a:cubicBezTo>
                <a:lnTo>
                  <a:pt x="785812" y="657225"/>
                </a:lnTo>
                <a:cubicBezTo>
                  <a:pt x="759571" y="655436"/>
                  <a:pt x="733242" y="653983"/>
                  <a:pt x="707231" y="650081"/>
                </a:cubicBezTo>
                <a:cubicBezTo>
                  <a:pt x="685520" y="646824"/>
                  <a:pt x="664368" y="640556"/>
                  <a:pt x="642937" y="635794"/>
                </a:cubicBezTo>
                <a:cubicBezTo>
                  <a:pt x="633412" y="631031"/>
                  <a:pt x="624333" y="625245"/>
                  <a:pt x="614362" y="621506"/>
                </a:cubicBezTo>
                <a:cubicBezTo>
                  <a:pt x="605169" y="618059"/>
                  <a:pt x="589433" y="623478"/>
                  <a:pt x="585787" y="614362"/>
                </a:cubicBezTo>
                <a:cubicBezTo>
                  <a:pt x="581832" y="604474"/>
                  <a:pt x="596336" y="595758"/>
                  <a:pt x="600075" y="585787"/>
                </a:cubicBezTo>
                <a:cubicBezTo>
                  <a:pt x="603522" y="576594"/>
                  <a:pt x="602348" y="565737"/>
                  <a:pt x="607219" y="557212"/>
                </a:cubicBezTo>
                <a:cubicBezTo>
                  <a:pt x="622261" y="530888"/>
                  <a:pt x="638888" y="534234"/>
                  <a:pt x="664369" y="521494"/>
                </a:cubicBezTo>
                <a:cubicBezTo>
                  <a:pt x="672048" y="517654"/>
                  <a:pt x="678656" y="511969"/>
                  <a:pt x="685800" y="507206"/>
                </a:cubicBezTo>
                <a:cubicBezTo>
                  <a:pt x="700087" y="509587"/>
                  <a:pt x="720143" y="502636"/>
                  <a:pt x="728662" y="514350"/>
                </a:cubicBezTo>
                <a:cubicBezTo>
                  <a:pt x="742945" y="533989"/>
                  <a:pt x="742950" y="585787"/>
                  <a:pt x="742950" y="585787"/>
                </a:cubicBezTo>
                <a:cubicBezTo>
                  <a:pt x="738187" y="623887"/>
                  <a:pt x="737172" y="662645"/>
                  <a:pt x="728662" y="700087"/>
                </a:cubicBezTo>
                <a:cubicBezTo>
                  <a:pt x="725122" y="715664"/>
                  <a:pt x="714880" y="728926"/>
                  <a:pt x="707231" y="742950"/>
                </a:cubicBezTo>
                <a:cubicBezTo>
                  <a:pt x="692303" y="770319"/>
                  <a:pt x="673162" y="800548"/>
                  <a:pt x="650081" y="821531"/>
                </a:cubicBezTo>
                <a:cubicBezTo>
                  <a:pt x="637375" y="833082"/>
                  <a:pt x="620410" y="839113"/>
                  <a:pt x="607219" y="850106"/>
                </a:cubicBezTo>
                <a:cubicBezTo>
                  <a:pt x="591697" y="863041"/>
                  <a:pt x="580215" y="880449"/>
                  <a:pt x="564356" y="892969"/>
                </a:cubicBezTo>
                <a:cubicBezTo>
                  <a:pt x="542036" y="910590"/>
                  <a:pt x="464200" y="962120"/>
                  <a:pt x="428625" y="985837"/>
                </a:cubicBezTo>
                <a:cubicBezTo>
                  <a:pt x="397374" y="1006671"/>
                  <a:pt x="373346" y="1026447"/>
                  <a:pt x="335756" y="1035844"/>
                </a:cubicBezTo>
                <a:cubicBezTo>
                  <a:pt x="314837" y="1041074"/>
                  <a:pt x="292893" y="1040606"/>
                  <a:pt x="271462" y="1042987"/>
                </a:cubicBezTo>
                <a:cubicBezTo>
                  <a:pt x="230981" y="1038225"/>
                  <a:pt x="188325" y="1042630"/>
                  <a:pt x="150019" y="1028700"/>
                </a:cubicBezTo>
                <a:cubicBezTo>
                  <a:pt x="130973" y="1021774"/>
                  <a:pt x="93630" y="949664"/>
                  <a:pt x="85725" y="935831"/>
                </a:cubicBezTo>
                <a:cubicBezTo>
                  <a:pt x="80962" y="916781"/>
                  <a:pt x="77294" y="897423"/>
                  <a:pt x="71437" y="878681"/>
                </a:cubicBezTo>
                <a:cubicBezTo>
                  <a:pt x="65368" y="859262"/>
                  <a:pt x="54718" y="841323"/>
                  <a:pt x="50006" y="821531"/>
                </a:cubicBezTo>
                <a:cubicBezTo>
                  <a:pt x="40859" y="783111"/>
                  <a:pt x="33382" y="707632"/>
                  <a:pt x="28575" y="664369"/>
                </a:cubicBezTo>
                <a:cubicBezTo>
                  <a:pt x="40481" y="600075"/>
                  <a:pt x="44122" y="533685"/>
                  <a:pt x="64294" y="471487"/>
                </a:cubicBezTo>
                <a:cubicBezTo>
                  <a:pt x="75173" y="437944"/>
                  <a:pt x="152669" y="355200"/>
                  <a:pt x="178594" y="335756"/>
                </a:cubicBezTo>
                <a:cubicBezTo>
                  <a:pt x="258610" y="275744"/>
                  <a:pt x="331720" y="248589"/>
                  <a:pt x="428625" y="221456"/>
                </a:cubicBezTo>
                <a:cubicBezTo>
                  <a:pt x="499264" y="201677"/>
                  <a:pt x="570204" y="180989"/>
                  <a:pt x="642937" y="171450"/>
                </a:cubicBezTo>
                <a:cubicBezTo>
                  <a:pt x="716167" y="161846"/>
                  <a:pt x="790575" y="166687"/>
                  <a:pt x="864394" y="164306"/>
                </a:cubicBezTo>
                <a:cubicBezTo>
                  <a:pt x="1165713" y="178654"/>
                  <a:pt x="1236279" y="145708"/>
                  <a:pt x="1457325" y="228600"/>
                </a:cubicBezTo>
                <a:cubicBezTo>
                  <a:pt x="1487239" y="239818"/>
                  <a:pt x="1514475" y="257175"/>
                  <a:pt x="1543050" y="271462"/>
                </a:cubicBezTo>
                <a:cubicBezTo>
                  <a:pt x="1562100" y="290512"/>
                  <a:pt x="1580505" y="310230"/>
                  <a:pt x="1600200" y="328612"/>
                </a:cubicBezTo>
                <a:cubicBezTo>
                  <a:pt x="1616250" y="343592"/>
                  <a:pt x="1636820" y="354074"/>
                  <a:pt x="1650206" y="371475"/>
                </a:cubicBezTo>
                <a:cubicBezTo>
                  <a:pt x="1661263" y="385849"/>
                  <a:pt x="1664493" y="404812"/>
                  <a:pt x="1671637" y="421481"/>
                </a:cubicBezTo>
                <a:cubicBezTo>
                  <a:pt x="1669256" y="478631"/>
                  <a:pt x="1671589" y="536173"/>
                  <a:pt x="1664494" y="592931"/>
                </a:cubicBezTo>
                <a:cubicBezTo>
                  <a:pt x="1661970" y="613119"/>
                  <a:pt x="1649496" y="630780"/>
                  <a:pt x="1643062" y="650081"/>
                </a:cubicBezTo>
                <a:cubicBezTo>
                  <a:pt x="1637580" y="666527"/>
                  <a:pt x="1634058" y="683576"/>
                  <a:pt x="1628775" y="700087"/>
                </a:cubicBezTo>
                <a:cubicBezTo>
                  <a:pt x="1615005" y="743119"/>
                  <a:pt x="1598324" y="785232"/>
                  <a:pt x="1585912" y="828675"/>
                </a:cubicBezTo>
                <a:cubicBezTo>
                  <a:pt x="1569176" y="887253"/>
                  <a:pt x="1578994" y="872121"/>
                  <a:pt x="1543050" y="921544"/>
                </a:cubicBezTo>
                <a:cubicBezTo>
                  <a:pt x="1534082" y="933875"/>
                  <a:pt x="1527549" y="949417"/>
                  <a:pt x="1514475" y="957262"/>
                </a:cubicBezTo>
                <a:cubicBezTo>
                  <a:pt x="1502054" y="964714"/>
                  <a:pt x="1485900" y="962025"/>
                  <a:pt x="1471612" y="964406"/>
                </a:cubicBezTo>
                <a:cubicBezTo>
                  <a:pt x="1457325" y="962025"/>
                  <a:pt x="1438106" y="968319"/>
                  <a:pt x="1428750" y="957262"/>
                </a:cubicBezTo>
                <a:cubicBezTo>
                  <a:pt x="1408754" y="933630"/>
                  <a:pt x="1393031" y="871537"/>
                  <a:pt x="1393031" y="871537"/>
                </a:cubicBezTo>
                <a:cubicBezTo>
                  <a:pt x="1359131" y="702039"/>
                  <a:pt x="1377235" y="775519"/>
                  <a:pt x="1343025" y="650081"/>
                </a:cubicBezTo>
                <a:cubicBezTo>
                  <a:pt x="1340923" y="631163"/>
                  <a:pt x="1328141" y="520029"/>
                  <a:pt x="1328737" y="507206"/>
                </a:cubicBezTo>
                <a:cubicBezTo>
                  <a:pt x="1336267" y="345309"/>
                  <a:pt x="1298719" y="318623"/>
                  <a:pt x="1378744" y="250031"/>
                </a:cubicBezTo>
                <a:cubicBezTo>
                  <a:pt x="1385263" y="244444"/>
                  <a:pt x="1393031" y="240506"/>
                  <a:pt x="1400175" y="235744"/>
                </a:cubicBezTo>
                <a:cubicBezTo>
                  <a:pt x="1418650" y="309641"/>
                  <a:pt x="1426775" y="316953"/>
                  <a:pt x="1335881" y="421481"/>
                </a:cubicBezTo>
                <a:cubicBezTo>
                  <a:pt x="1288256" y="476250"/>
                  <a:pt x="1253396" y="545527"/>
                  <a:pt x="1193006" y="585787"/>
                </a:cubicBezTo>
                <a:cubicBezTo>
                  <a:pt x="1130682" y="627336"/>
                  <a:pt x="1026224" y="702881"/>
                  <a:pt x="957262" y="714375"/>
                </a:cubicBezTo>
                <a:cubicBezTo>
                  <a:pt x="897791" y="724287"/>
                  <a:pt x="928739" y="719471"/>
                  <a:pt x="864394" y="728662"/>
                </a:cubicBezTo>
                <a:cubicBezTo>
                  <a:pt x="838403" y="725774"/>
                  <a:pt x="799393" y="731409"/>
                  <a:pt x="778669" y="707231"/>
                </a:cubicBezTo>
                <a:cubicBezTo>
                  <a:pt x="769633" y="696689"/>
                  <a:pt x="764381" y="683418"/>
                  <a:pt x="757237" y="671512"/>
                </a:cubicBezTo>
                <a:cubicBezTo>
                  <a:pt x="754176" y="643963"/>
                  <a:pt x="749822" y="594135"/>
                  <a:pt x="742950" y="564356"/>
                </a:cubicBezTo>
                <a:cubicBezTo>
                  <a:pt x="739052" y="547464"/>
                  <a:pt x="733425" y="531019"/>
                  <a:pt x="728662" y="514350"/>
                </a:cubicBezTo>
                <a:cubicBezTo>
                  <a:pt x="731043" y="478631"/>
                  <a:pt x="729288" y="442393"/>
                  <a:pt x="735806" y="407194"/>
                </a:cubicBezTo>
                <a:cubicBezTo>
                  <a:pt x="741291" y="377577"/>
                  <a:pt x="750448" y="348174"/>
                  <a:pt x="764381" y="321469"/>
                </a:cubicBezTo>
                <a:cubicBezTo>
                  <a:pt x="779363" y="292754"/>
                  <a:pt x="799292" y="266434"/>
                  <a:pt x="821531" y="242887"/>
                </a:cubicBezTo>
                <a:cubicBezTo>
                  <a:pt x="855025" y="207423"/>
                  <a:pt x="912350" y="174737"/>
                  <a:pt x="957262" y="157162"/>
                </a:cubicBezTo>
                <a:cubicBezTo>
                  <a:pt x="987424" y="145360"/>
                  <a:pt x="1019175" y="138112"/>
                  <a:pt x="1050131" y="128587"/>
                </a:cubicBezTo>
                <a:cubicBezTo>
                  <a:pt x="1127427" y="139630"/>
                  <a:pt x="1146227" y="119024"/>
                  <a:pt x="1178719" y="178594"/>
                </a:cubicBezTo>
                <a:cubicBezTo>
                  <a:pt x="1185931" y="191815"/>
                  <a:pt x="1188244" y="207169"/>
                  <a:pt x="1193006" y="221456"/>
                </a:cubicBezTo>
                <a:cubicBezTo>
                  <a:pt x="1200614" y="297532"/>
                  <a:pt x="1209690" y="338082"/>
                  <a:pt x="1185862" y="421481"/>
                </a:cubicBezTo>
                <a:cubicBezTo>
                  <a:pt x="1178233" y="448182"/>
                  <a:pt x="1158134" y="469635"/>
                  <a:pt x="1143000" y="492919"/>
                </a:cubicBezTo>
                <a:cubicBezTo>
                  <a:pt x="1121219" y="526428"/>
                  <a:pt x="1074912" y="593571"/>
                  <a:pt x="1042987" y="621506"/>
                </a:cubicBezTo>
                <a:cubicBezTo>
                  <a:pt x="1023603" y="638467"/>
                  <a:pt x="1001057" y="651590"/>
                  <a:pt x="978694" y="664369"/>
                </a:cubicBezTo>
                <a:cubicBezTo>
                  <a:pt x="950956" y="680220"/>
                  <a:pt x="922334" y="694646"/>
                  <a:pt x="892969" y="707231"/>
                </a:cubicBezTo>
                <a:cubicBezTo>
                  <a:pt x="848234" y="726403"/>
                  <a:pt x="772428" y="743610"/>
                  <a:pt x="728662" y="750094"/>
                </a:cubicBezTo>
                <a:cubicBezTo>
                  <a:pt x="697950" y="754644"/>
                  <a:pt x="666750" y="754856"/>
                  <a:pt x="635794" y="757237"/>
                </a:cubicBezTo>
                <a:cubicBezTo>
                  <a:pt x="571500" y="752475"/>
                  <a:pt x="493066" y="783459"/>
                  <a:pt x="442912" y="742950"/>
                </a:cubicBezTo>
                <a:cubicBezTo>
                  <a:pt x="407666" y="714483"/>
                  <a:pt x="443865" y="652100"/>
                  <a:pt x="450056" y="607219"/>
                </a:cubicBezTo>
                <a:cubicBezTo>
                  <a:pt x="453662" y="581075"/>
                  <a:pt x="488244" y="486798"/>
                  <a:pt x="500062" y="464344"/>
                </a:cubicBezTo>
                <a:cubicBezTo>
                  <a:pt x="512058" y="441551"/>
                  <a:pt x="529494" y="422028"/>
                  <a:pt x="542925" y="400050"/>
                </a:cubicBezTo>
                <a:cubicBezTo>
                  <a:pt x="555709" y="379130"/>
                  <a:pt x="561308" y="353092"/>
                  <a:pt x="578644" y="335756"/>
                </a:cubicBezTo>
                <a:cubicBezTo>
                  <a:pt x="593704" y="320696"/>
                  <a:pt x="617001" y="317204"/>
                  <a:pt x="635794" y="307181"/>
                </a:cubicBezTo>
                <a:cubicBezTo>
                  <a:pt x="706725" y="269351"/>
                  <a:pt x="661265" y="282111"/>
                  <a:pt x="735806" y="271462"/>
                </a:cubicBezTo>
                <a:cubicBezTo>
                  <a:pt x="783431" y="283368"/>
                  <a:pt x="837496" y="280466"/>
                  <a:pt x="878681" y="307181"/>
                </a:cubicBezTo>
                <a:cubicBezTo>
                  <a:pt x="929615" y="340219"/>
                  <a:pt x="1000125" y="442912"/>
                  <a:pt x="1000125" y="442912"/>
                </a:cubicBezTo>
                <a:cubicBezTo>
                  <a:pt x="1012031" y="471487"/>
                  <a:pt x="1026409" y="499153"/>
                  <a:pt x="1035844" y="528637"/>
                </a:cubicBezTo>
                <a:cubicBezTo>
                  <a:pt x="1062324" y="611388"/>
                  <a:pt x="1058542" y="640511"/>
                  <a:pt x="1064419" y="728662"/>
                </a:cubicBezTo>
                <a:cubicBezTo>
                  <a:pt x="1050914" y="775931"/>
                  <a:pt x="1032360" y="898562"/>
                  <a:pt x="978694" y="942975"/>
                </a:cubicBezTo>
                <a:cubicBezTo>
                  <a:pt x="894172" y="1012924"/>
                  <a:pt x="809197" y="1060101"/>
                  <a:pt x="707231" y="1092994"/>
                </a:cubicBezTo>
                <a:cubicBezTo>
                  <a:pt x="669855" y="1105051"/>
                  <a:pt x="630789" y="1111125"/>
                  <a:pt x="592931" y="1121569"/>
                </a:cubicBezTo>
                <a:cubicBezTo>
                  <a:pt x="561709" y="1130182"/>
                  <a:pt x="532010" y="1144819"/>
                  <a:pt x="500062" y="1150144"/>
                </a:cubicBezTo>
                <a:cubicBezTo>
                  <a:pt x="460063" y="1156810"/>
                  <a:pt x="419100" y="1154906"/>
                  <a:pt x="378619" y="1157287"/>
                </a:cubicBezTo>
                <a:cubicBezTo>
                  <a:pt x="357056" y="1160881"/>
                  <a:pt x="208370" y="1186346"/>
                  <a:pt x="192881" y="1185862"/>
                </a:cubicBezTo>
                <a:cubicBezTo>
                  <a:pt x="149449" y="1184505"/>
                  <a:pt x="107156" y="1171575"/>
                  <a:pt x="64294" y="1164431"/>
                </a:cubicBezTo>
                <a:cubicBezTo>
                  <a:pt x="48237" y="1132316"/>
                  <a:pt x="14745" y="1069288"/>
                  <a:pt x="7144" y="1035844"/>
                </a:cubicBezTo>
                <a:cubicBezTo>
                  <a:pt x="789" y="1007883"/>
                  <a:pt x="2381" y="978694"/>
                  <a:pt x="0" y="950119"/>
                </a:cubicBezTo>
                <a:cubicBezTo>
                  <a:pt x="2381" y="862013"/>
                  <a:pt x="4208" y="773890"/>
                  <a:pt x="7144" y="685800"/>
                </a:cubicBezTo>
                <a:cubicBezTo>
                  <a:pt x="8970" y="631010"/>
                  <a:pt x="5861" y="575663"/>
                  <a:pt x="14287" y="521494"/>
                </a:cubicBezTo>
                <a:cubicBezTo>
                  <a:pt x="32155" y="406627"/>
                  <a:pt x="68060" y="326116"/>
                  <a:pt x="128587" y="228600"/>
                </a:cubicBezTo>
                <a:cubicBezTo>
                  <a:pt x="144669" y="202690"/>
                  <a:pt x="160469" y="174235"/>
                  <a:pt x="185737" y="157162"/>
                </a:cubicBezTo>
                <a:cubicBezTo>
                  <a:pt x="256697" y="109216"/>
                  <a:pt x="427609" y="23982"/>
                  <a:pt x="528637" y="7144"/>
                </a:cubicBezTo>
                <a:cubicBezTo>
                  <a:pt x="582712" y="-1868"/>
                  <a:pt x="638175" y="2381"/>
                  <a:pt x="692944" y="0"/>
                </a:cubicBezTo>
                <a:cubicBezTo>
                  <a:pt x="781050" y="9525"/>
                  <a:pt x="871019" y="8190"/>
                  <a:pt x="957262" y="28575"/>
                </a:cubicBezTo>
                <a:cubicBezTo>
                  <a:pt x="1003899" y="39598"/>
                  <a:pt x="1044082" y="69375"/>
                  <a:pt x="1085850" y="92869"/>
                </a:cubicBezTo>
                <a:cubicBezTo>
                  <a:pt x="1139990" y="123322"/>
                  <a:pt x="1215269" y="172008"/>
                  <a:pt x="1257300" y="221456"/>
                </a:cubicBezTo>
                <a:cubicBezTo>
                  <a:pt x="1277408" y="245112"/>
                  <a:pt x="1290637" y="273843"/>
                  <a:pt x="1307306" y="300037"/>
                </a:cubicBezTo>
                <a:cubicBezTo>
                  <a:pt x="1316831" y="330993"/>
                  <a:pt x="1333264" y="360623"/>
                  <a:pt x="1335881" y="392906"/>
                </a:cubicBezTo>
                <a:cubicBezTo>
                  <a:pt x="1341485" y="462026"/>
                  <a:pt x="1333783" y="583088"/>
                  <a:pt x="1307306" y="657225"/>
                </a:cubicBezTo>
                <a:cubicBezTo>
                  <a:pt x="1294049" y="694345"/>
                  <a:pt x="1276997" y="730239"/>
                  <a:pt x="1257300" y="764381"/>
                </a:cubicBezTo>
                <a:cubicBezTo>
                  <a:pt x="1223159" y="823559"/>
                  <a:pt x="1184839" y="861155"/>
                  <a:pt x="1135856" y="907256"/>
                </a:cubicBezTo>
                <a:cubicBezTo>
                  <a:pt x="1117423" y="924605"/>
                  <a:pt x="1099768" y="943221"/>
                  <a:pt x="1078706" y="957262"/>
                </a:cubicBezTo>
                <a:cubicBezTo>
                  <a:pt x="1060458" y="969427"/>
                  <a:pt x="1008035" y="985582"/>
                  <a:pt x="985837" y="992981"/>
                </a:cubicBezTo>
                <a:cubicBezTo>
                  <a:pt x="940593" y="981075"/>
                  <a:pt x="892636" y="976755"/>
                  <a:pt x="850106" y="957262"/>
                </a:cubicBezTo>
                <a:cubicBezTo>
                  <a:pt x="833199" y="949513"/>
                  <a:pt x="825877" y="929024"/>
                  <a:pt x="814387" y="914400"/>
                </a:cubicBezTo>
                <a:cubicBezTo>
                  <a:pt x="799675" y="895676"/>
                  <a:pt x="783942" y="877569"/>
                  <a:pt x="771525" y="857250"/>
                </a:cubicBezTo>
                <a:cubicBezTo>
                  <a:pt x="745564" y="814767"/>
                  <a:pt x="718603" y="744525"/>
                  <a:pt x="700087" y="700087"/>
                </a:cubicBezTo>
                <a:cubicBezTo>
                  <a:pt x="678724" y="571902"/>
                  <a:pt x="667504" y="538651"/>
                  <a:pt x="692944" y="371475"/>
                </a:cubicBezTo>
                <a:cubicBezTo>
                  <a:pt x="697750" y="339891"/>
                  <a:pt x="716637" y="311308"/>
                  <a:pt x="735806" y="285750"/>
                </a:cubicBezTo>
                <a:cubicBezTo>
                  <a:pt x="753010" y="262811"/>
                  <a:pt x="776609" y="245044"/>
                  <a:pt x="800100" y="228600"/>
                </a:cubicBezTo>
                <a:cubicBezTo>
                  <a:pt x="862804" y="184707"/>
                  <a:pt x="916013" y="169576"/>
                  <a:pt x="992981" y="157162"/>
                </a:cubicBezTo>
                <a:cubicBezTo>
                  <a:pt x="1028322" y="151462"/>
                  <a:pt x="1064418" y="152400"/>
                  <a:pt x="1100137" y="150019"/>
                </a:cubicBezTo>
                <a:cubicBezTo>
                  <a:pt x="1135856" y="152400"/>
                  <a:pt x="1172565" y="148480"/>
                  <a:pt x="1207294" y="157162"/>
                </a:cubicBezTo>
                <a:cubicBezTo>
                  <a:pt x="1242715" y="166017"/>
                  <a:pt x="1327675" y="215310"/>
                  <a:pt x="1364456" y="235744"/>
                </a:cubicBezTo>
                <a:cubicBezTo>
                  <a:pt x="1382072" y="267452"/>
                  <a:pt x="1433020" y="356964"/>
                  <a:pt x="1443037" y="385762"/>
                </a:cubicBezTo>
                <a:cubicBezTo>
                  <a:pt x="1451783" y="410908"/>
                  <a:pt x="1452562" y="438150"/>
                  <a:pt x="1457325" y="464344"/>
                </a:cubicBezTo>
                <a:cubicBezTo>
                  <a:pt x="1454944" y="516731"/>
                  <a:pt x="1461063" y="570206"/>
                  <a:pt x="1450181" y="621506"/>
                </a:cubicBezTo>
                <a:cubicBezTo>
                  <a:pt x="1442422" y="658083"/>
                  <a:pt x="1362722" y="764042"/>
                  <a:pt x="1343025" y="785812"/>
                </a:cubicBezTo>
                <a:cubicBezTo>
                  <a:pt x="1321531" y="809568"/>
                  <a:pt x="1297216" y="830884"/>
                  <a:pt x="1271587" y="850106"/>
                </a:cubicBezTo>
                <a:cubicBezTo>
                  <a:pt x="1206632" y="898822"/>
                  <a:pt x="1160436" y="924400"/>
                  <a:pt x="1085850" y="950119"/>
                </a:cubicBezTo>
                <a:cubicBezTo>
                  <a:pt x="1045959" y="963874"/>
                  <a:pt x="1005879" y="978061"/>
                  <a:pt x="964406" y="985837"/>
                </a:cubicBezTo>
                <a:cubicBezTo>
                  <a:pt x="929221" y="992434"/>
                  <a:pt x="892969" y="990600"/>
                  <a:pt x="857250" y="992981"/>
                </a:cubicBezTo>
                <a:cubicBezTo>
                  <a:pt x="759619" y="981075"/>
                  <a:pt x="660866" y="976219"/>
                  <a:pt x="564356" y="957262"/>
                </a:cubicBezTo>
                <a:cubicBezTo>
                  <a:pt x="526607" y="949847"/>
                  <a:pt x="491370" y="932074"/>
                  <a:pt x="457200" y="914400"/>
                </a:cubicBezTo>
                <a:cubicBezTo>
                  <a:pt x="375023" y="871895"/>
                  <a:pt x="356453" y="849454"/>
                  <a:pt x="292894" y="792956"/>
                </a:cubicBezTo>
                <a:cubicBezTo>
                  <a:pt x="273844" y="745331"/>
                  <a:pt x="230803" y="701136"/>
                  <a:pt x="235744" y="650081"/>
                </a:cubicBezTo>
                <a:cubicBezTo>
                  <a:pt x="242645" y="578773"/>
                  <a:pt x="235511" y="436732"/>
                  <a:pt x="285750" y="357187"/>
                </a:cubicBezTo>
                <a:cubicBezTo>
                  <a:pt x="301062" y="332944"/>
                  <a:pt x="322624" y="313169"/>
                  <a:pt x="342900" y="292894"/>
                </a:cubicBezTo>
                <a:cubicBezTo>
                  <a:pt x="366702" y="269093"/>
                  <a:pt x="446773" y="198807"/>
                  <a:pt x="478631" y="185737"/>
                </a:cubicBezTo>
                <a:cubicBezTo>
                  <a:pt x="545526" y="158293"/>
                  <a:pt x="685800" y="121444"/>
                  <a:pt x="685800" y="121444"/>
                </a:cubicBezTo>
                <a:cubicBezTo>
                  <a:pt x="826294" y="130969"/>
                  <a:pt x="967804" y="130647"/>
                  <a:pt x="1107281" y="150019"/>
                </a:cubicBezTo>
                <a:cubicBezTo>
                  <a:pt x="1141051" y="154709"/>
                  <a:pt x="1171027" y="175154"/>
                  <a:pt x="1200150" y="192881"/>
                </a:cubicBezTo>
                <a:cubicBezTo>
                  <a:pt x="1257995" y="228091"/>
                  <a:pt x="1301881" y="277470"/>
                  <a:pt x="1335881" y="335756"/>
                </a:cubicBezTo>
                <a:cubicBezTo>
                  <a:pt x="1351479" y="362495"/>
                  <a:pt x="1359694" y="392906"/>
                  <a:pt x="1371600" y="421481"/>
                </a:cubicBezTo>
                <a:cubicBezTo>
                  <a:pt x="1382067" y="499985"/>
                  <a:pt x="1397526" y="563112"/>
                  <a:pt x="1378744" y="642937"/>
                </a:cubicBezTo>
                <a:cubicBezTo>
                  <a:pt x="1368211" y="687704"/>
                  <a:pt x="1348469" y="729983"/>
                  <a:pt x="1328737" y="771525"/>
                </a:cubicBezTo>
                <a:cubicBezTo>
                  <a:pt x="1258090" y="920254"/>
                  <a:pt x="1153913" y="1089088"/>
                  <a:pt x="1007269" y="1171575"/>
                </a:cubicBezTo>
                <a:cubicBezTo>
                  <a:pt x="969169" y="1193006"/>
                  <a:pt x="931573" y="1215360"/>
                  <a:pt x="892969" y="1235869"/>
                </a:cubicBezTo>
                <a:cubicBezTo>
                  <a:pt x="855351" y="1255854"/>
                  <a:pt x="819470" y="1280779"/>
                  <a:pt x="778669" y="1293019"/>
                </a:cubicBezTo>
                <a:cubicBezTo>
                  <a:pt x="746656" y="1302623"/>
                  <a:pt x="711994" y="1297781"/>
                  <a:pt x="678656" y="1300162"/>
                </a:cubicBezTo>
                <a:cubicBezTo>
                  <a:pt x="611981" y="1297781"/>
                  <a:pt x="544737" y="1302033"/>
                  <a:pt x="478631" y="1293019"/>
                </a:cubicBezTo>
                <a:cubicBezTo>
                  <a:pt x="439080" y="1287626"/>
                  <a:pt x="401393" y="1272125"/>
                  <a:pt x="364331" y="1257300"/>
                </a:cubicBezTo>
                <a:cubicBezTo>
                  <a:pt x="311956" y="1236350"/>
                  <a:pt x="250095" y="1204290"/>
                  <a:pt x="207169" y="1164431"/>
                </a:cubicBezTo>
                <a:cubicBezTo>
                  <a:pt x="191081" y="1149492"/>
                  <a:pt x="175942" y="1133042"/>
                  <a:pt x="164306" y="1114425"/>
                </a:cubicBezTo>
                <a:cubicBezTo>
                  <a:pt x="144083" y="1082068"/>
                  <a:pt x="126265" y="1021733"/>
                  <a:pt x="114300" y="985837"/>
                </a:cubicBezTo>
                <a:cubicBezTo>
                  <a:pt x="111919" y="959643"/>
                  <a:pt x="106445" y="933548"/>
                  <a:pt x="107156" y="907256"/>
                </a:cubicBezTo>
                <a:cubicBezTo>
                  <a:pt x="111605" y="742657"/>
                  <a:pt x="127148" y="586634"/>
                  <a:pt x="228600" y="442912"/>
                </a:cubicBezTo>
                <a:cubicBezTo>
                  <a:pt x="285337" y="362535"/>
                  <a:pt x="308181" y="311144"/>
                  <a:pt x="385762" y="257175"/>
                </a:cubicBezTo>
                <a:cubicBezTo>
                  <a:pt x="429262" y="226914"/>
                  <a:pt x="526611" y="182216"/>
                  <a:pt x="578644" y="171450"/>
                </a:cubicBezTo>
                <a:cubicBezTo>
                  <a:pt x="613700" y="164197"/>
                  <a:pt x="650081" y="166687"/>
                  <a:pt x="685800" y="164306"/>
                </a:cubicBezTo>
                <a:cubicBezTo>
                  <a:pt x="773906" y="178594"/>
                  <a:pt x="866275" y="176559"/>
                  <a:pt x="950119" y="207169"/>
                </a:cubicBezTo>
                <a:cubicBezTo>
                  <a:pt x="1019605" y="232537"/>
                  <a:pt x="1135856" y="328612"/>
                  <a:pt x="1135856" y="328612"/>
                </a:cubicBezTo>
                <a:cubicBezTo>
                  <a:pt x="1166387" y="383568"/>
                  <a:pt x="1178711" y="396448"/>
                  <a:pt x="1193006" y="457200"/>
                </a:cubicBezTo>
                <a:cubicBezTo>
                  <a:pt x="1197403" y="475888"/>
                  <a:pt x="1197769" y="495300"/>
                  <a:pt x="1200150" y="514350"/>
                </a:cubicBezTo>
                <a:cubicBezTo>
                  <a:pt x="1190625" y="564356"/>
                  <a:pt x="1187673" y="616076"/>
                  <a:pt x="1171575" y="664369"/>
                </a:cubicBezTo>
                <a:cubicBezTo>
                  <a:pt x="1148196" y="734504"/>
                  <a:pt x="1116371" y="729963"/>
                  <a:pt x="1064419" y="771525"/>
                </a:cubicBezTo>
                <a:cubicBezTo>
                  <a:pt x="1048641" y="784147"/>
                  <a:pt x="1038169" y="802886"/>
                  <a:pt x="1021556" y="814387"/>
                </a:cubicBezTo>
                <a:cubicBezTo>
                  <a:pt x="1006645" y="824710"/>
                  <a:pt x="988388" y="829084"/>
                  <a:pt x="971550" y="835819"/>
                </a:cubicBezTo>
                <a:cubicBezTo>
                  <a:pt x="905726" y="862149"/>
                  <a:pt x="928672" y="855211"/>
                  <a:pt x="864394" y="864394"/>
                </a:cubicBezTo>
                <a:cubicBezTo>
                  <a:pt x="823913" y="859631"/>
                  <a:pt x="781040" y="864617"/>
                  <a:pt x="742950" y="850106"/>
                </a:cubicBezTo>
                <a:cubicBezTo>
                  <a:pt x="726904" y="843993"/>
                  <a:pt x="713336" y="824384"/>
                  <a:pt x="714375" y="807244"/>
                </a:cubicBezTo>
                <a:cubicBezTo>
                  <a:pt x="718359" y="741502"/>
                  <a:pt x="740053" y="677943"/>
                  <a:pt x="757237" y="614362"/>
                </a:cubicBezTo>
                <a:cubicBezTo>
                  <a:pt x="779141" y="533318"/>
                  <a:pt x="787804" y="546653"/>
                  <a:pt x="835819" y="478631"/>
                </a:cubicBezTo>
                <a:cubicBezTo>
                  <a:pt x="848774" y="460278"/>
                  <a:pt x="855652" y="437366"/>
                  <a:pt x="871537" y="421481"/>
                </a:cubicBezTo>
                <a:cubicBezTo>
                  <a:pt x="889212" y="403805"/>
                  <a:pt x="946295" y="376958"/>
                  <a:pt x="971550" y="364331"/>
                </a:cubicBezTo>
                <a:cubicBezTo>
                  <a:pt x="1032623" y="387233"/>
                  <a:pt x="1029801" y="369286"/>
                  <a:pt x="1042987" y="428625"/>
                </a:cubicBezTo>
                <a:cubicBezTo>
                  <a:pt x="1054030" y="478318"/>
                  <a:pt x="1071562" y="578644"/>
                  <a:pt x="1071562" y="578644"/>
                </a:cubicBezTo>
                <a:cubicBezTo>
                  <a:pt x="1069073" y="623445"/>
                  <a:pt x="1072204" y="712878"/>
                  <a:pt x="1050131" y="764381"/>
                </a:cubicBezTo>
                <a:cubicBezTo>
                  <a:pt x="1038873" y="790651"/>
                  <a:pt x="1014253" y="816911"/>
                  <a:pt x="992981" y="835819"/>
                </a:cubicBezTo>
                <a:cubicBezTo>
                  <a:pt x="981585" y="845949"/>
                  <a:pt x="970192" y="856313"/>
                  <a:pt x="957262" y="864394"/>
                </a:cubicBezTo>
                <a:cubicBezTo>
                  <a:pt x="950877" y="868385"/>
                  <a:pt x="942975" y="869156"/>
                  <a:pt x="935831" y="871537"/>
                </a:cubicBezTo>
                <a:cubicBezTo>
                  <a:pt x="923925" y="859631"/>
                  <a:pt x="910215" y="849289"/>
                  <a:pt x="900112" y="835819"/>
                </a:cubicBezTo>
                <a:cubicBezTo>
                  <a:pt x="895594" y="829795"/>
                  <a:pt x="895613" y="821438"/>
                  <a:pt x="892969" y="814387"/>
                </a:cubicBezTo>
                <a:cubicBezTo>
                  <a:pt x="888467" y="802380"/>
                  <a:pt x="883063" y="790720"/>
                  <a:pt x="878681" y="778669"/>
                </a:cubicBezTo>
                <a:cubicBezTo>
                  <a:pt x="850272" y="700543"/>
                  <a:pt x="875804" y="755744"/>
                  <a:pt x="835819" y="635794"/>
                </a:cubicBezTo>
                <a:lnTo>
                  <a:pt x="814387" y="571500"/>
                </a:lnTo>
                <a:lnTo>
                  <a:pt x="807244" y="550069"/>
                </a:lnTo>
                <a:cubicBezTo>
                  <a:pt x="804863" y="557213"/>
                  <a:pt x="802169" y="564260"/>
                  <a:pt x="800100" y="571500"/>
                </a:cubicBezTo>
                <a:cubicBezTo>
                  <a:pt x="797403" y="580940"/>
                  <a:pt x="797347" y="591293"/>
                  <a:pt x="792956" y="600075"/>
                </a:cubicBezTo>
                <a:cubicBezTo>
                  <a:pt x="791891" y="602205"/>
                  <a:pt x="788193" y="600075"/>
                  <a:pt x="785812" y="6000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弧 15"/>
          <p:cNvSpPr/>
          <p:nvPr/>
        </p:nvSpPr>
        <p:spPr>
          <a:xfrm flipV="1">
            <a:off x="7054098" y="1128235"/>
            <a:ext cx="1411366" cy="1368152"/>
          </a:xfrm>
          <a:prstGeom prst="arc">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角丸四角形 16"/>
          <p:cNvSpPr/>
          <p:nvPr/>
        </p:nvSpPr>
        <p:spPr>
          <a:xfrm>
            <a:off x="8244408" y="1225625"/>
            <a:ext cx="93610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T7</a:t>
            </a:r>
            <a:r>
              <a:rPr kumimoji="1" lang="ja-JP" altLang="en-US" dirty="0" smtClean="0">
                <a:solidFill>
                  <a:schemeClr val="bg1"/>
                </a:solidFill>
              </a:rPr>
              <a:t> </a:t>
            </a:r>
            <a:r>
              <a:rPr kumimoji="1" lang="en-US" altLang="ja-JP" dirty="0" smtClean="0">
                <a:solidFill>
                  <a:schemeClr val="bg1"/>
                </a:solidFill>
              </a:rPr>
              <a:t>RNA</a:t>
            </a:r>
            <a:r>
              <a:rPr kumimoji="1" lang="ja-JP" altLang="en-US" dirty="0" smtClean="0">
                <a:solidFill>
                  <a:schemeClr val="bg1"/>
                </a:solidFill>
              </a:rPr>
              <a:t>　</a:t>
            </a:r>
            <a:r>
              <a:rPr kumimoji="1" lang="en-US" altLang="ja-JP" dirty="0" smtClean="0">
                <a:solidFill>
                  <a:schemeClr val="bg1"/>
                </a:solidFill>
              </a:rPr>
              <a:t>Pol</a:t>
            </a:r>
            <a:endParaRPr kumimoji="1" lang="ja-JP" altLang="en-US" dirty="0">
              <a:solidFill>
                <a:schemeClr val="bg1"/>
              </a:solidFill>
            </a:endParaRPr>
          </a:p>
        </p:txBody>
      </p:sp>
      <p:cxnSp>
        <p:nvCxnSpPr>
          <p:cNvPr id="18" name="直線コネクタ 17"/>
          <p:cNvCxnSpPr/>
          <p:nvPr/>
        </p:nvCxnSpPr>
        <p:spPr>
          <a:xfrm>
            <a:off x="2123728" y="5378718"/>
            <a:ext cx="388843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195736" y="5234702"/>
            <a:ext cx="194421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T7 RNA promoter</a:t>
            </a:r>
            <a:endParaRPr kumimoji="1" lang="ja-JP" altLang="en-US" dirty="0"/>
          </a:p>
        </p:txBody>
      </p:sp>
      <p:sp>
        <p:nvSpPr>
          <p:cNvPr id="23" name="角丸四角形 22"/>
          <p:cNvSpPr/>
          <p:nvPr/>
        </p:nvSpPr>
        <p:spPr>
          <a:xfrm>
            <a:off x="2747790" y="4632635"/>
            <a:ext cx="93610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T7</a:t>
            </a:r>
            <a:r>
              <a:rPr kumimoji="1" lang="ja-JP" altLang="en-US" dirty="0" smtClean="0">
                <a:solidFill>
                  <a:schemeClr val="bg1"/>
                </a:solidFill>
              </a:rPr>
              <a:t> </a:t>
            </a:r>
            <a:r>
              <a:rPr kumimoji="1" lang="en-US" altLang="ja-JP" dirty="0" smtClean="0">
                <a:solidFill>
                  <a:schemeClr val="bg1"/>
                </a:solidFill>
              </a:rPr>
              <a:t>RNA</a:t>
            </a:r>
            <a:r>
              <a:rPr kumimoji="1" lang="ja-JP" altLang="en-US" dirty="0" smtClean="0">
                <a:solidFill>
                  <a:schemeClr val="bg1"/>
                </a:solidFill>
              </a:rPr>
              <a:t>　</a:t>
            </a:r>
            <a:r>
              <a:rPr kumimoji="1" lang="en-US" altLang="ja-JP" dirty="0" smtClean="0">
                <a:solidFill>
                  <a:schemeClr val="bg1"/>
                </a:solidFill>
              </a:rPr>
              <a:t>Pol</a:t>
            </a:r>
            <a:endParaRPr kumimoji="1" lang="ja-JP" altLang="en-US" dirty="0">
              <a:solidFill>
                <a:schemeClr val="bg1"/>
              </a:solidFill>
            </a:endParaRPr>
          </a:p>
        </p:txBody>
      </p:sp>
      <p:sp>
        <p:nvSpPr>
          <p:cNvPr id="24" name="円弧 23"/>
          <p:cNvSpPr/>
          <p:nvPr/>
        </p:nvSpPr>
        <p:spPr>
          <a:xfrm flipV="1">
            <a:off x="4420774" y="3886029"/>
            <a:ext cx="1411366" cy="1368152"/>
          </a:xfrm>
          <a:prstGeom prst="arc">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下矢印 24"/>
          <p:cNvSpPr/>
          <p:nvPr/>
        </p:nvSpPr>
        <p:spPr>
          <a:xfrm>
            <a:off x="4139952" y="3380436"/>
            <a:ext cx="933788" cy="62462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投与</a:t>
            </a:r>
            <a:endParaRPr kumimoji="1" lang="ja-JP" altLang="en-US" dirty="0"/>
          </a:p>
        </p:txBody>
      </p:sp>
      <p:sp>
        <p:nvSpPr>
          <p:cNvPr id="27" name="右矢印 26"/>
          <p:cNvSpPr/>
          <p:nvPr/>
        </p:nvSpPr>
        <p:spPr>
          <a:xfrm>
            <a:off x="4392625" y="5126690"/>
            <a:ext cx="1368152" cy="50405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GFP</a:t>
            </a:r>
            <a:endParaRPr kumimoji="1" lang="ja-JP" altLang="en-US" dirty="0"/>
          </a:p>
        </p:txBody>
      </p:sp>
      <p:sp>
        <p:nvSpPr>
          <p:cNvPr id="34" name="テキスト ボックス 33"/>
          <p:cNvSpPr txBox="1"/>
          <p:nvPr/>
        </p:nvSpPr>
        <p:spPr>
          <a:xfrm>
            <a:off x="6152434" y="5097378"/>
            <a:ext cx="2445991" cy="707886"/>
          </a:xfrm>
          <a:prstGeom prst="rect">
            <a:avLst/>
          </a:prstGeom>
          <a:noFill/>
        </p:spPr>
        <p:txBody>
          <a:bodyPr wrap="none" rtlCol="0">
            <a:spAutoFit/>
          </a:bodyPr>
          <a:lstStyle/>
          <a:p>
            <a:pPr algn="ctr"/>
            <a:r>
              <a:rPr kumimoji="1" lang="en-US" altLang="ja-JP" sz="2000" dirty="0" smtClean="0"/>
              <a:t>IPTG</a:t>
            </a:r>
            <a:r>
              <a:rPr kumimoji="1" lang="ja-JP" altLang="en-US" sz="2000" dirty="0" smtClean="0"/>
              <a:t>がスイッチになり</a:t>
            </a:r>
            <a:endParaRPr kumimoji="1" lang="en-US" altLang="ja-JP" sz="2000" dirty="0" smtClean="0"/>
          </a:p>
          <a:p>
            <a:pPr algn="ctr"/>
            <a:r>
              <a:rPr kumimoji="1" lang="ja-JP" altLang="en-US" sz="2000" dirty="0" smtClean="0"/>
              <a:t>発現</a:t>
            </a:r>
            <a:endParaRPr kumimoji="1" lang="ja-JP" altLang="en-US" sz="2000" dirty="0"/>
          </a:p>
        </p:txBody>
      </p:sp>
    </p:spTree>
    <p:extLst>
      <p:ext uri="{BB962C8B-B14F-4D97-AF65-F5344CB8AC3E}">
        <p14:creationId xmlns:p14="http://schemas.microsoft.com/office/powerpoint/2010/main" val="35756281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504" y="692696"/>
            <a:ext cx="9036496" cy="1477328"/>
          </a:xfrm>
          <a:prstGeom prst="rect">
            <a:avLst/>
          </a:prstGeom>
        </p:spPr>
        <p:txBody>
          <a:bodyPr wrap="square">
            <a:spAutoFit/>
          </a:bodyPr>
          <a:lstStyle/>
          <a:p>
            <a:r>
              <a:rPr lang="ja-JP" altLang="ja-JP" dirty="0"/>
              <a:t>大腸菌で遺伝子組換え体を作り、大腸菌に組み込ませた遺伝子にコードされるタンパク質を過剰に発現</a:t>
            </a:r>
            <a:r>
              <a:rPr lang="ja-JP" altLang="ja-JP" dirty="0" smtClean="0"/>
              <a:t>させ</a:t>
            </a:r>
            <a:r>
              <a:rPr lang="ja-JP" altLang="en-US" dirty="0" smtClean="0"/>
              <a:t>、</a:t>
            </a:r>
            <a:r>
              <a:rPr lang="ja-JP" altLang="ja-JP" dirty="0" smtClean="0"/>
              <a:t>過剰</a:t>
            </a:r>
            <a:r>
              <a:rPr lang="ja-JP" altLang="ja-JP" dirty="0"/>
              <a:t>発現させるため</a:t>
            </a:r>
            <a:r>
              <a:rPr lang="ja-JP" altLang="ja-JP" dirty="0" smtClean="0"/>
              <a:t>に「</a:t>
            </a:r>
            <a:r>
              <a:rPr lang="ja-JP" altLang="ja-JP" dirty="0"/>
              <a:t>ベクター」として広く使われている核酸分子である</a:t>
            </a:r>
            <a:r>
              <a:rPr lang="ja-JP" altLang="ja-JP" dirty="0" smtClean="0"/>
              <a:t>プラスミドに</a:t>
            </a:r>
            <a:r>
              <a:rPr lang="ja-JP" altLang="ja-JP" dirty="0"/>
              <a:t>特有の遺伝子を組み込ませ、プラスミドごと遺伝子を大腸菌に導入</a:t>
            </a:r>
            <a:r>
              <a:rPr lang="en-US" altLang="ja-JP" dirty="0"/>
              <a:t>(</a:t>
            </a:r>
            <a:r>
              <a:rPr lang="ja-JP" altLang="ja-JP" dirty="0"/>
              <a:t>形質転換）した遺伝子組換え大腸菌を</a:t>
            </a:r>
            <a:r>
              <a:rPr lang="ja-JP" altLang="ja-JP" dirty="0" smtClean="0"/>
              <a:t>作成</a:t>
            </a:r>
            <a:r>
              <a:rPr lang="ja-JP" altLang="en-US" dirty="0" smtClean="0"/>
              <a:t>し、</a:t>
            </a:r>
            <a:r>
              <a:rPr lang="ja-JP" altLang="ja-JP" dirty="0" smtClean="0"/>
              <a:t>組み込ませた</a:t>
            </a:r>
            <a:r>
              <a:rPr lang="ja-JP" altLang="ja-JP" dirty="0"/>
              <a:t>遺伝子をコードするタンパク質が遺伝子組換え大腸菌で過剰に発現しているかを確認する。</a:t>
            </a:r>
            <a:endParaRPr lang="ja-JP" altLang="en-US" dirty="0"/>
          </a:p>
        </p:txBody>
      </p:sp>
      <p:sp>
        <p:nvSpPr>
          <p:cNvPr id="3" name="Text Box 37"/>
          <p:cNvSpPr txBox="1">
            <a:spLocks noChangeArrowheads="1"/>
          </p:cNvSpPr>
          <p:nvPr/>
        </p:nvSpPr>
        <p:spPr>
          <a:xfrm>
            <a:off x="35496" y="44624"/>
            <a:ext cx="9073008" cy="533400"/>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t>文章の書き方（</a:t>
            </a:r>
            <a:r>
              <a:rPr lang="ja-JP" altLang="ja-JP" sz="2800" b="1" dirty="0"/>
              <a:t>主語、目的語、述語を意識して書く。</a:t>
            </a:r>
            <a:r>
              <a:rPr lang="ja-JP" altLang="en-US" sz="2800" b="1" dirty="0" smtClean="0"/>
              <a:t>）</a:t>
            </a:r>
            <a:endParaRPr lang="ja-JP" altLang="en-US" sz="2800" b="1" dirty="0"/>
          </a:p>
        </p:txBody>
      </p:sp>
      <p:sp>
        <p:nvSpPr>
          <p:cNvPr id="4" name="正方形/長方形 3"/>
          <p:cNvSpPr/>
          <p:nvPr/>
        </p:nvSpPr>
        <p:spPr>
          <a:xfrm>
            <a:off x="72008" y="2599744"/>
            <a:ext cx="9036496" cy="3970318"/>
          </a:xfrm>
          <a:prstGeom prst="rect">
            <a:avLst/>
          </a:prstGeom>
        </p:spPr>
        <p:txBody>
          <a:bodyPr wrap="square">
            <a:spAutoFit/>
          </a:bodyPr>
          <a:lstStyle/>
          <a:p>
            <a:pPr marL="285750" indent="-285750">
              <a:buFont typeface="Arial" panose="020B0604020202020204" pitchFamily="34" charset="0"/>
              <a:buChar char="•"/>
            </a:pPr>
            <a:r>
              <a:rPr lang="ja-JP" altLang="en-US" b="1" dirty="0" smtClean="0"/>
              <a:t>（私たちは）</a:t>
            </a:r>
            <a:r>
              <a:rPr lang="ja-JP" altLang="ja-JP" b="1" dirty="0" smtClean="0"/>
              <a:t>大腸</a:t>
            </a:r>
            <a:r>
              <a:rPr lang="ja-JP" altLang="ja-JP" b="1" dirty="0"/>
              <a:t>菌で遺伝子組換え体を</a:t>
            </a:r>
            <a:r>
              <a:rPr lang="ja-JP" altLang="ja-JP" b="1" dirty="0" smtClean="0"/>
              <a:t>作</a:t>
            </a:r>
            <a:r>
              <a:rPr lang="ja-JP" altLang="en-US" b="1" dirty="0" smtClean="0"/>
              <a:t>る。</a:t>
            </a:r>
            <a:endParaRPr lang="en-US" altLang="ja-JP" b="1" dirty="0" smtClean="0"/>
          </a:p>
          <a:p>
            <a:pPr marL="285750" indent="-285750">
              <a:buFont typeface="Arial" panose="020B0604020202020204" pitchFamily="34" charset="0"/>
              <a:buChar char="•"/>
            </a:pPr>
            <a:endParaRPr lang="en-US" altLang="ja-JP" b="1" dirty="0" smtClean="0"/>
          </a:p>
          <a:p>
            <a:pPr marL="285750" indent="-285750">
              <a:buFont typeface="Arial" panose="020B0604020202020204" pitchFamily="34" charset="0"/>
              <a:buChar char="•"/>
            </a:pPr>
            <a:r>
              <a:rPr lang="ja-JP" altLang="en-US" b="1" dirty="0" smtClean="0"/>
              <a:t>（私たちは）</a:t>
            </a:r>
            <a:r>
              <a:rPr lang="ja-JP" altLang="ja-JP" b="1" dirty="0" smtClean="0"/>
              <a:t>大腸</a:t>
            </a:r>
            <a:r>
              <a:rPr lang="ja-JP" altLang="ja-JP" b="1" dirty="0"/>
              <a:t>菌に組み込ませた遺伝子にコードされるタンパク質を過剰に発現</a:t>
            </a:r>
            <a:r>
              <a:rPr lang="ja-JP" altLang="ja-JP" b="1" dirty="0" smtClean="0"/>
              <a:t>させ</a:t>
            </a:r>
            <a:r>
              <a:rPr lang="ja-JP" altLang="en-US" b="1" dirty="0" smtClean="0"/>
              <a:t>る。</a:t>
            </a:r>
            <a:endParaRPr lang="en-US" altLang="ja-JP" b="1" dirty="0" smtClean="0"/>
          </a:p>
          <a:p>
            <a:pPr marL="285750" indent="-285750">
              <a:buFont typeface="Arial" panose="020B0604020202020204" pitchFamily="34" charset="0"/>
              <a:buChar char="•"/>
            </a:pPr>
            <a:endParaRPr lang="en-US" altLang="ja-JP" b="1" dirty="0" smtClean="0"/>
          </a:p>
          <a:p>
            <a:pPr marL="285750" indent="-285750">
              <a:buFont typeface="Arial" panose="020B0604020202020204" pitchFamily="34" charset="0"/>
              <a:buChar char="•"/>
            </a:pPr>
            <a:r>
              <a:rPr lang="en-US" altLang="ja-JP" b="1" dirty="0" smtClean="0"/>
              <a:t>(</a:t>
            </a:r>
            <a:r>
              <a:rPr lang="ja-JP" altLang="en-US" b="1" dirty="0"/>
              <a:t>多く</a:t>
            </a:r>
            <a:r>
              <a:rPr lang="ja-JP" altLang="en-US" b="1" dirty="0" smtClean="0"/>
              <a:t>の人が）</a:t>
            </a:r>
            <a:r>
              <a:rPr lang="ja-JP" altLang="ja-JP" b="1" dirty="0" smtClean="0"/>
              <a:t>過剰</a:t>
            </a:r>
            <a:r>
              <a:rPr lang="ja-JP" altLang="ja-JP" b="1" dirty="0"/>
              <a:t>発現させるため</a:t>
            </a:r>
            <a:r>
              <a:rPr lang="ja-JP" altLang="ja-JP" b="1" dirty="0" smtClean="0"/>
              <a:t>に「</a:t>
            </a:r>
            <a:r>
              <a:rPr lang="ja-JP" altLang="ja-JP" b="1" dirty="0"/>
              <a:t>ベクター」として広く使われている核酸分子である</a:t>
            </a:r>
            <a:r>
              <a:rPr lang="ja-JP" altLang="ja-JP" b="1" dirty="0" smtClean="0"/>
              <a:t>プラスミド</a:t>
            </a:r>
            <a:r>
              <a:rPr lang="ja-JP" altLang="en-US" b="1" dirty="0" smtClean="0"/>
              <a:t>を使った。</a:t>
            </a:r>
            <a:endParaRPr lang="en-US" altLang="ja-JP" b="1" dirty="0" smtClean="0"/>
          </a:p>
          <a:p>
            <a:pPr marL="285750" indent="-285750">
              <a:buFont typeface="Arial" panose="020B0604020202020204" pitchFamily="34" charset="0"/>
              <a:buChar char="•"/>
            </a:pPr>
            <a:endParaRPr lang="en-US" altLang="ja-JP" b="1" dirty="0" smtClean="0"/>
          </a:p>
          <a:p>
            <a:pPr marL="285750" indent="-285750">
              <a:buFont typeface="Arial" panose="020B0604020202020204" pitchFamily="34" charset="0"/>
              <a:buChar char="•"/>
            </a:pPr>
            <a:r>
              <a:rPr lang="ja-JP" altLang="en-US" b="1" dirty="0" smtClean="0"/>
              <a:t>（私たちは）そのプラスミド</a:t>
            </a:r>
            <a:r>
              <a:rPr lang="ja-JP" altLang="ja-JP" b="1" dirty="0" smtClean="0"/>
              <a:t>に</a:t>
            </a:r>
            <a:r>
              <a:rPr lang="ja-JP" altLang="ja-JP" b="1" dirty="0"/>
              <a:t>特有の遺伝子を</a:t>
            </a:r>
            <a:r>
              <a:rPr lang="ja-JP" altLang="ja-JP" b="1" dirty="0" smtClean="0"/>
              <a:t>組み込ませ</a:t>
            </a:r>
            <a:r>
              <a:rPr lang="ja-JP" altLang="en-US" b="1" dirty="0" smtClean="0"/>
              <a:t>た。</a:t>
            </a:r>
            <a:endParaRPr lang="en-US" altLang="ja-JP" b="1" dirty="0" smtClean="0"/>
          </a:p>
          <a:p>
            <a:pPr marL="285750" indent="-285750">
              <a:buFont typeface="Arial" panose="020B0604020202020204" pitchFamily="34" charset="0"/>
              <a:buChar char="•"/>
            </a:pPr>
            <a:endParaRPr lang="en-US" altLang="ja-JP" b="1" dirty="0" smtClean="0"/>
          </a:p>
          <a:p>
            <a:pPr marL="285750" indent="-285750">
              <a:buFont typeface="Arial" panose="020B0604020202020204" pitchFamily="34" charset="0"/>
              <a:buChar char="•"/>
            </a:pPr>
            <a:r>
              <a:rPr lang="ja-JP" altLang="en-US" b="1" dirty="0" smtClean="0"/>
              <a:t>（私たちは）組み込ませた</a:t>
            </a:r>
            <a:r>
              <a:rPr lang="ja-JP" altLang="ja-JP" b="1" dirty="0" smtClean="0"/>
              <a:t>プラスミド</a:t>
            </a:r>
            <a:r>
              <a:rPr lang="ja-JP" altLang="en-US" b="1" dirty="0" smtClean="0"/>
              <a:t>を</a:t>
            </a:r>
            <a:r>
              <a:rPr lang="ja-JP" altLang="ja-JP" b="1" dirty="0" smtClean="0"/>
              <a:t>大腸</a:t>
            </a:r>
            <a:r>
              <a:rPr lang="ja-JP" altLang="ja-JP" b="1" dirty="0"/>
              <a:t>菌に導入</a:t>
            </a:r>
            <a:r>
              <a:rPr lang="en-US" altLang="ja-JP" b="1" dirty="0"/>
              <a:t>(</a:t>
            </a:r>
            <a:r>
              <a:rPr lang="ja-JP" altLang="ja-JP" b="1" dirty="0"/>
              <a:t>形質転換）</a:t>
            </a:r>
            <a:r>
              <a:rPr lang="ja-JP" altLang="ja-JP" b="1" dirty="0" smtClean="0"/>
              <a:t>し</a:t>
            </a:r>
            <a:r>
              <a:rPr lang="ja-JP" altLang="en-US" b="1" dirty="0" smtClean="0"/>
              <a:t>、</a:t>
            </a:r>
            <a:r>
              <a:rPr lang="ja-JP" altLang="ja-JP" b="1" dirty="0" smtClean="0"/>
              <a:t>遺伝子</a:t>
            </a:r>
            <a:r>
              <a:rPr lang="ja-JP" altLang="ja-JP" b="1" dirty="0"/>
              <a:t>組換え大腸菌を</a:t>
            </a:r>
            <a:r>
              <a:rPr lang="ja-JP" altLang="ja-JP" b="1" dirty="0" smtClean="0"/>
              <a:t>作成</a:t>
            </a:r>
            <a:r>
              <a:rPr lang="ja-JP" altLang="en-US" b="1" dirty="0" smtClean="0"/>
              <a:t>した。</a:t>
            </a:r>
            <a:endParaRPr lang="en-US" altLang="ja-JP" b="1" dirty="0" smtClean="0"/>
          </a:p>
          <a:p>
            <a:pPr marL="285750" indent="-285750">
              <a:buFont typeface="Arial" panose="020B0604020202020204" pitchFamily="34" charset="0"/>
              <a:buChar char="•"/>
            </a:pPr>
            <a:endParaRPr lang="en-US" altLang="ja-JP" b="1" dirty="0" smtClean="0"/>
          </a:p>
          <a:p>
            <a:pPr marL="285750" indent="-285750">
              <a:buFont typeface="Arial" panose="020B0604020202020204" pitchFamily="34" charset="0"/>
              <a:buChar char="•"/>
            </a:pPr>
            <a:r>
              <a:rPr lang="ja-JP" altLang="en-US" b="1" dirty="0" smtClean="0"/>
              <a:t>（私たちは）その</a:t>
            </a:r>
            <a:r>
              <a:rPr lang="ja-JP" altLang="ja-JP" b="1" dirty="0" smtClean="0"/>
              <a:t>遺伝子</a:t>
            </a:r>
            <a:r>
              <a:rPr lang="ja-JP" altLang="en-US" b="1" dirty="0"/>
              <a:t>に</a:t>
            </a:r>
            <a:r>
              <a:rPr lang="ja-JP" altLang="ja-JP" b="1" dirty="0" smtClean="0"/>
              <a:t>コード</a:t>
            </a:r>
            <a:r>
              <a:rPr lang="ja-JP" altLang="en-US" b="1" dirty="0" smtClean="0"/>
              <a:t>される</a:t>
            </a:r>
            <a:r>
              <a:rPr lang="ja-JP" altLang="ja-JP" b="1" dirty="0" smtClean="0"/>
              <a:t>タンパク質</a:t>
            </a:r>
            <a:r>
              <a:rPr lang="ja-JP" altLang="ja-JP" b="1" dirty="0"/>
              <a:t>が遺伝子組換え大腸菌で過剰に発現しているかを</a:t>
            </a:r>
            <a:r>
              <a:rPr lang="ja-JP" altLang="ja-JP" b="1" dirty="0" smtClean="0"/>
              <a:t>確認</a:t>
            </a:r>
            <a:r>
              <a:rPr lang="ja-JP" altLang="en-US" b="1" dirty="0" smtClean="0"/>
              <a:t>した</a:t>
            </a:r>
            <a:r>
              <a:rPr lang="ja-JP" altLang="ja-JP" b="1" dirty="0" smtClean="0"/>
              <a:t>。</a:t>
            </a:r>
            <a:endParaRPr lang="ja-JP" altLang="en-US" b="1" dirty="0"/>
          </a:p>
        </p:txBody>
      </p:sp>
      <p:sp>
        <p:nvSpPr>
          <p:cNvPr id="5" name="下矢印 4"/>
          <p:cNvSpPr/>
          <p:nvPr/>
        </p:nvSpPr>
        <p:spPr>
          <a:xfrm>
            <a:off x="4211960" y="2170024"/>
            <a:ext cx="413792" cy="4297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79337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7"/>
          <p:cNvSpPr txBox="1">
            <a:spLocks noChangeArrowheads="1"/>
          </p:cNvSpPr>
          <p:nvPr/>
        </p:nvSpPr>
        <p:spPr>
          <a:xfrm>
            <a:off x="35496" y="44624"/>
            <a:ext cx="9073008" cy="533400"/>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smtClean="0"/>
              <a:t>「レポート課題」</a:t>
            </a:r>
            <a:endParaRPr lang="ja-JP" altLang="en-US" sz="3200" b="1" dirty="0"/>
          </a:p>
        </p:txBody>
      </p:sp>
      <p:sp>
        <p:nvSpPr>
          <p:cNvPr id="4" name="正方形/長方形 3"/>
          <p:cNvSpPr/>
          <p:nvPr/>
        </p:nvSpPr>
        <p:spPr>
          <a:xfrm>
            <a:off x="107504" y="1340768"/>
            <a:ext cx="8712968" cy="6001643"/>
          </a:xfrm>
          <a:prstGeom prst="rect">
            <a:avLst/>
          </a:prstGeom>
        </p:spPr>
        <p:txBody>
          <a:bodyPr wrap="square">
            <a:spAutoFit/>
          </a:bodyPr>
          <a:lstStyle/>
          <a:p>
            <a:pPr>
              <a:lnSpc>
                <a:spcPct val="200000"/>
              </a:lnSpc>
            </a:pPr>
            <a:r>
              <a:rPr lang="ja-JP" altLang="ja-JP" sz="2400" dirty="0" smtClean="0"/>
              <a:t>「</a:t>
            </a:r>
            <a:r>
              <a:rPr lang="ja-JP" altLang="ja-JP" sz="2400" dirty="0"/>
              <a:t>形質転換体でのタンパク質の過剰発現</a:t>
            </a:r>
            <a:r>
              <a:rPr lang="ja-JP" altLang="ja-JP" sz="2400" dirty="0" smtClean="0"/>
              <a:t>」</a:t>
            </a:r>
            <a:endParaRPr lang="en-US" altLang="ja-JP" sz="2400" dirty="0" smtClean="0"/>
          </a:p>
          <a:p>
            <a:pPr>
              <a:lnSpc>
                <a:spcPct val="200000"/>
              </a:lnSpc>
            </a:pPr>
            <a:r>
              <a:rPr lang="ja-JP" altLang="en-US" sz="2400" dirty="0" smtClean="0"/>
              <a:t>・序章：具体的な目的</a:t>
            </a:r>
            <a:endParaRPr lang="en-US" altLang="ja-JP" sz="2400" dirty="0" smtClean="0"/>
          </a:p>
          <a:p>
            <a:pPr>
              <a:lnSpc>
                <a:spcPct val="200000"/>
              </a:lnSpc>
            </a:pPr>
            <a:r>
              <a:rPr lang="ja-JP" altLang="en-US" sz="2400" dirty="0" smtClean="0"/>
              <a:t>・方法：手順を書く（</a:t>
            </a:r>
            <a:r>
              <a:rPr lang="ja-JP" altLang="ja-JP" sz="2400" dirty="0"/>
              <a:t>準備したサンプルの</a:t>
            </a:r>
            <a:r>
              <a:rPr lang="ja-JP" altLang="ja-JP" sz="2400" dirty="0" smtClean="0"/>
              <a:t>作り方</a:t>
            </a:r>
            <a:r>
              <a:rPr lang="ja-JP" altLang="en-US" sz="2400" dirty="0" smtClean="0"/>
              <a:t>、形質</a:t>
            </a:r>
            <a:r>
              <a:rPr lang="ja-JP" altLang="en-US" sz="2400" dirty="0"/>
              <a:t>転換体を確認するための方法を</a:t>
            </a:r>
            <a:r>
              <a:rPr lang="ja-JP" altLang="en-US" sz="2400" dirty="0" smtClean="0"/>
              <a:t>まとめる。）</a:t>
            </a:r>
            <a:endParaRPr lang="en-US" altLang="ja-JP" sz="2400" dirty="0" smtClean="0"/>
          </a:p>
          <a:p>
            <a:pPr>
              <a:lnSpc>
                <a:spcPct val="200000"/>
              </a:lnSpc>
            </a:pPr>
            <a:r>
              <a:rPr lang="ja-JP" altLang="en-US" sz="2400" dirty="0" smtClean="0"/>
              <a:t>・結果：ゲルの写真と定量した結果、プレートの写真、植物の写真</a:t>
            </a:r>
            <a:endParaRPr lang="en-US" altLang="ja-JP" sz="2400" dirty="0" smtClean="0"/>
          </a:p>
          <a:p>
            <a:pPr>
              <a:lnSpc>
                <a:spcPct val="200000"/>
              </a:lnSpc>
            </a:pPr>
            <a:r>
              <a:rPr lang="ja-JP" altLang="en-US" sz="2400" dirty="0" smtClean="0"/>
              <a:t>・考察：培養</a:t>
            </a:r>
            <a:r>
              <a:rPr lang="ja-JP" altLang="en-US" sz="2400" dirty="0"/>
              <a:t>時間</a:t>
            </a:r>
            <a:r>
              <a:rPr lang="ja-JP" altLang="en-US" sz="2400" dirty="0" smtClean="0"/>
              <a:t>を考慮して</a:t>
            </a:r>
            <a:r>
              <a:rPr lang="en-US" altLang="ja-JP" sz="2400" dirty="0" smtClean="0"/>
              <a:t>GFP</a:t>
            </a:r>
            <a:r>
              <a:rPr lang="ja-JP" altLang="ja-JP" sz="2400" dirty="0" smtClean="0"/>
              <a:t>の</a:t>
            </a:r>
            <a:r>
              <a:rPr lang="ja-JP" altLang="ja-JP" sz="2400" dirty="0"/>
              <a:t>量が違う</a:t>
            </a:r>
            <a:r>
              <a:rPr lang="ja-JP" altLang="ja-JP" sz="2400" dirty="0" smtClean="0"/>
              <a:t>理由</a:t>
            </a:r>
            <a:r>
              <a:rPr lang="ja-JP" altLang="en-US" sz="2400" dirty="0" smtClean="0"/>
              <a:t>、青く染まる理由を簡単に説明。</a:t>
            </a:r>
            <a:endParaRPr lang="ja-JP" altLang="ja-JP" sz="2400" dirty="0"/>
          </a:p>
          <a:p>
            <a:pPr>
              <a:lnSpc>
                <a:spcPct val="200000"/>
              </a:lnSpc>
            </a:pPr>
            <a:endParaRPr lang="en-US" altLang="ja-JP" sz="2400" dirty="0" smtClean="0"/>
          </a:p>
        </p:txBody>
      </p:sp>
      <p:sp>
        <p:nvSpPr>
          <p:cNvPr id="5" name="正方形/長方形 4"/>
          <p:cNvSpPr/>
          <p:nvPr/>
        </p:nvSpPr>
        <p:spPr>
          <a:xfrm>
            <a:off x="215516" y="578024"/>
            <a:ext cx="8712968" cy="646331"/>
          </a:xfrm>
          <a:prstGeom prst="rect">
            <a:avLst/>
          </a:prstGeom>
        </p:spPr>
        <p:txBody>
          <a:bodyPr wrap="square">
            <a:spAutoFit/>
          </a:bodyPr>
          <a:lstStyle/>
          <a:p>
            <a:r>
              <a:rPr lang="ja-JP" altLang="en-US" dirty="0" smtClean="0"/>
              <a:t>表紙　「題名」、「組名」、「班名」、「学籍番号」、「名前」、「</a:t>
            </a:r>
            <a:r>
              <a:rPr lang="ja-JP" altLang="en-US" b="1" dirty="0" smtClean="0">
                <a:solidFill>
                  <a:srgbClr val="FF0000"/>
                </a:solidFill>
              </a:rPr>
              <a:t>メールアドレス</a:t>
            </a:r>
            <a:r>
              <a:rPr lang="ja-JP" altLang="en-US" dirty="0" smtClean="0"/>
              <a:t>」</a:t>
            </a:r>
            <a:endParaRPr lang="en-US" altLang="ja-JP" dirty="0" smtClean="0"/>
          </a:p>
          <a:p>
            <a:r>
              <a:rPr lang="ja-JP" altLang="en-US" b="1" dirty="0" smtClean="0">
                <a:solidFill>
                  <a:srgbClr val="FF0000"/>
                </a:solidFill>
              </a:rPr>
              <a:t>共同実験者の名前は、書かないでください。</a:t>
            </a:r>
            <a:endParaRPr lang="en-US" altLang="ja-JP" b="1" dirty="0">
              <a:solidFill>
                <a:srgbClr val="FF0000"/>
              </a:solidFill>
            </a:endParaRPr>
          </a:p>
        </p:txBody>
      </p:sp>
    </p:spTree>
    <p:extLst>
      <p:ext uri="{BB962C8B-B14F-4D97-AF65-F5344CB8AC3E}">
        <p14:creationId xmlns:p14="http://schemas.microsoft.com/office/powerpoint/2010/main" val="35132443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496" y="113719"/>
            <a:ext cx="9036496" cy="3539430"/>
          </a:xfrm>
          <a:prstGeom prst="rect">
            <a:avLst/>
          </a:prstGeom>
        </p:spPr>
        <p:txBody>
          <a:bodyPr wrap="square">
            <a:spAutoFit/>
          </a:bodyPr>
          <a:lstStyle/>
          <a:p>
            <a:r>
              <a:rPr lang="ja-JP" altLang="en-US" sz="2800" dirty="0" smtClean="0"/>
              <a:t>・文章がわからないところは、再考して、書き直してもらいます。</a:t>
            </a:r>
            <a:endParaRPr lang="en-US" altLang="ja-JP" sz="2800" dirty="0" smtClean="0"/>
          </a:p>
          <a:p>
            <a:endParaRPr lang="en-US" altLang="ja-JP" sz="2800" dirty="0"/>
          </a:p>
          <a:p>
            <a:r>
              <a:rPr lang="ja-JP" altLang="en-US" sz="2800" dirty="0" smtClean="0"/>
              <a:t>・理解していないことが明らかである場合は、教官室に来てもらいます。そして、どこまで、理解しているのかを　聞きます。</a:t>
            </a:r>
            <a:endParaRPr lang="en-US" altLang="ja-JP" sz="2800" dirty="0" smtClean="0"/>
          </a:p>
          <a:p>
            <a:endParaRPr lang="en-US" altLang="ja-JP" sz="2800" dirty="0"/>
          </a:p>
          <a:p>
            <a:r>
              <a:rPr lang="ja-JP" altLang="en-US" sz="2800" smtClean="0"/>
              <a:t>・</a:t>
            </a:r>
            <a:r>
              <a:rPr lang="en-US" altLang="ja-JP" sz="2800" dirty="0" smtClean="0"/>
              <a:t>GFP</a:t>
            </a:r>
            <a:r>
              <a:rPr lang="ja-JP" altLang="en-US" sz="2800" dirty="0" err="1" smtClean="0"/>
              <a:t>を寒天培</a:t>
            </a:r>
            <a:r>
              <a:rPr lang="ja-JP" altLang="en-US" sz="2800" dirty="0" smtClean="0"/>
              <a:t>地で光らせた写真も結果に書いてください。</a:t>
            </a:r>
            <a:endParaRPr lang="ja-JP" altLang="en-US" sz="2800" dirty="0"/>
          </a:p>
        </p:txBody>
      </p:sp>
    </p:spTree>
    <p:extLst>
      <p:ext uri="{BB962C8B-B14F-4D97-AF65-F5344CB8AC3E}">
        <p14:creationId xmlns:p14="http://schemas.microsoft.com/office/powerpoint/2010/main" val="3943494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248" y="902325"/>
            <a:ext cx="9090255" cy="4524315"/>
          </a:xfrm>
          <a:prstGeom prst="rect">
            <a:avLst/>
          </a:prstGeom>
        </p:spPr>
        <p:txBody>
          <a:bodyPr wrap="square">
            <a:spAutoFit/>
          </a:bodyPr>
          <a:lstStyle/>
          <a:p>
            <a:r>
              <a:rPr lang="ja-JP" altLang="en-US" sz="2400" dirty="0"/>
              <a:t>１）	大腸菌での形質転換体の作製方法を簡単にまとめよ。</a:t>
            </a:r>
          </a:p>
          <a:p>
            <a:r>
              <a:rPr lang="ja-JP" altLang="en-US" sz="2400" dirty="0"/>
              <a:t>２）	</a:t>
            </a:r>
            <a:r>
              <a:rPr lang="en-US" altLang="ja-JP" sz="2400" dirty="0"/>
              <a:t>GFP</a:t>
            </a:r>
            <a:r>
              <a:rPr lang="ja-JP" altLang="en-US" sz="2400" dirty="0"/>
              <a:t>遺伝子について調べて説明せよ。</a:t>
            </a:r>
          </a:p>
          <a:p>
            <a:r>
              <a:rPr lang="ja-JP" altLang="en-US" sz="2400" dirty="0"/>
              <a:t>３）	</a:t>
            </a:r>
            <a:r>
              <a:rPr lang="en-US" altLang="ja-JP" sz="2400" dirty="0"/>
              <a:t>GUS</a:t>
            </a:r>
            <a:r>
              <a:rPr lang="ja-JP" altLang="en-US" sz="2400" dirty="0"/>
              <a:t>遺伝子について調べて説明せよ。</a:t>
            </a:r>
          </a:p>
          <a:p>
            <a:pPr marL="896938" indent="-896938"/>
            <a:r>
              <a:rPr lang="ja-JP" altLang="en-US" sz="2400" dirty="0"/>
              <a:t>４）	「</a:t>
            </a:r>
            <a:r>
              <a:rPr lang="en-US" altLang="ja-JP" sz="2400" dirty="0"/>
              <a:t>1-(1) </a:t>
            </a:r>
            <a:r>
              <a:rPr lang="ja-JP" altLang="en-US" sz="2400" dirty="0"/>
              <a:t>大腸菌の増殖」」で抗生物質を培養液に加える理由</a:t>
            </a:r>
            <a:r>
              <a:rPr lang="ja-JP" altLang="en-US" sz="2400" dirty="0" smtClean="0"/>
              <a:t>は なぜ</a:t>
            </a:r>
            <a:r>
              <a:rPr lang="ja-JP" altLang="en-US" sz="2400" dirty="0"/>
              <a:t>か？</a:t>
            </a:r>
          </a:p>
          <a:p>
            <a:pPr marL="896938" indent="-896938"/>
            <a:r>
              <a:rPr lang="ja-JP" altLang="en-US" sz="2400" dirty="0"/>
              <a:t>５）	「</a:t>
            </a:r>
            <a:r>
              <a:rPr lang="en-US" altLang="ja-JP" sz="2400" dirty="0"/>
              <a:t>1-(1) </a:t>
            </a:r>
            <a:r>
              <a:rPr lang="ja-JP" altLang="en-US" sz="2400" dirty="0"/>
              <a:t>大腸菌の増殖」」でサンプリングした大腸菌をすぐに氷上におくのはなぜか？</a:t>
            </a:r>
          </a:p>
          <a:p>
            <a:r>
              <a:rPr lang="ja-JP" altLang="en-US" sz="2400" dirty="0"/>
              <a:t>６）	植物の形質転換体の方法を調べよ。</a:t>
            </a:r>
          </a:p>
          <a:p>
            <a:r>
              <a:rPr lang="ja-JP" altLang="en-US" sz="2400" dirty="0"/>
              <a:t>７）	タンパク質可溶化に含まれる三つの処理を説明せよ。</a:t>
            </a:r>
          </a:p>
          <a:p>
            <a:r>
              <a:rPr lang="ja-JP" altLang="en-US" sz="2400" dirty="0"/>
              <a:t>８）	</a:t>
            </a:r>
            <a:r>
              <a:rPr lang="en-US" altLang="ja-JP" sz="2400" dirty="0"/>
              <a:t>SDS-PAGE</a:t>
            </a:r>
            <a:r>
              <a:rPr lang="ja-JP" altLang="en-US" sz="2400" dirty="0"/>
              <a:t>によって分画された一部が</a:t>
            </a:r>
            <a:r>
              <a:rPr lang="en-US" altLang="ja-JP" sz="2400" dirty="0"/>
              <a:t>GFP</a:t>
            </a:r>
            <a:r>
              <a:rPr lang="ja-JP" altLang="en-US" sz="2400" dirty="0"/>
              <a:t>であることを確定するための方法を調べよ。</a:t>
            </a:r>
          </a:p>
          <a:p>
            <a:r>
              <a:rPr lang="ja-JP" altLang="en-US" sz="2400" dirty="0"/>
              <a:t>９）	感想（わかりにくかった点、わかりやすかった点）</a:t>
            </a:r>
          </a:p>
        </p:txBody>
      </p:sp>
    </p:spTree>
    <p:extLst>
      <p:ext uri="{BB962C8B-B14F-4D97-AF65-F5344CB8AC3E}">
        <p14:creationId xmlns:p14="http://schemas.microsoft.com/office/powerpoint/2010/main" val="2222808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99792" y="404664"/>
            <a:ext cx="3182281" cy="369332"/>
          </a:xfrm>
          <a:prstGeom prst="rect">
            <a:avLst/>
          </a:prstGeom>
        </p:spPr>
        <p:txBody>
          <a:bodyPr wrap="none">
            <a:spAutoFit/>
          </a:bodyPr>
          <a:lstStyle/>
          <a:p>
            <a:pPr algn="r"/>
            <a:r>
              <a:rPr lang="en-US" altLang="ja-JP" b="1" dirty="0">
                <a:sym typeface="Wingdings" panose="05000000000000000000" pitchFamily="2" charset="2"/>
              </a:rPr>
              <a:t>Google</a:t>
            </a:r>
            <a:r>
              <a:rPr lang="ja-JP" altLang="en-US" b="1" dirty="0">
                <a:sym typeface="Wingdings" panose="05000000000000000000" pitchFamily="2" charset="2"/>
              </a:rPr>
              <a:t>で九工大　花田　と検索</a:t>
            </a:r>
            <a:endParaRPr lang="en-US" altLang="ja-JP"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5636907" cy="338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844824"/>
            <a:ext cx="5016315" cy="300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501008"/>
            <a:ext cx="5135892" cy="308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522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69" y="70657"/>
            <a:ext cx="9036496" cy="584775"/>
          </a:xfrm>
          <a:prstGeom prst="rect">
            <a:avLst/>
          </a:prstGeom>
          <a:noFill/>
        </p:spPr>
        <p:txBody>
          <a:bodyPr wrap="square" rtlCol="0">
            <a:spAutoFit/>
          </a:bodyPr>
          <a:lstStyle/>
          <a:p>
            <a:pPr algn="ctr"/>
            <a:r>
              <a:rPr lang="ja-JP" altLang="en-US" sz="3200" dirty="0" smtClean="0"/>
              <a:t>今からやること（</a:t>
            </a:r>
            <a:r>
              <a:rPr lang="ja-JP" altLang="en-US" sz="3200" dirty="0"/>
              <a:t>２</a:t>
            </a:r>
            <a:r>
              <a:rPr lang="ja-JP" altLang="en-US" sz="3200" dirty="0" smtClean="0"/>
              <a:t>つの大腸菌を増殖）</a:t>
            </a:r>
            <a:endParaRPr lang="en-US" altLang="ja-JP" sz="3200" dirty="0" smtClean="0"/>
          </a:p>
        </p:txBody>
      </p:sp>
      <p:sp>
        <p:nvSpPr>
          <p:cNvPr id="11" name="テキスト ボックス 10"/>
          <p:cNvSpPr txBox="1"/>
          <p:nvPr/>
        </p:nvSpPr>
        <p:spPr>
          <a:xfrm flipH="1">
            <a:off x="-36512" y="662462"/>
            <a:ext cx="3159431" cy="523220"/>
          </a:xfrm>
          <a:prstGeom prst="rect">
            <a:avLst/>
          </a:prstGeom>
          <a:noFill/>
        </p:spPr>
        <p:txBody>
          <a:bodyPr wrap="square" rtlCol="0">
            <a:spAutoFit/>
          </a:bodyPr>
          <a:lstStyle/>
          <a:p>
            <a:r>
              <a:rPr kumimoji="1" lang="ja-JP" altLang="en-US" sz="2800" dirty="0" smtClean="0"/>
              <a:t>１．試験管を用意</a:t>
            </a:r>
            <a:endParaRPr kumimoji="1" lang="ja-JP" altLang="en-US" sz="2800" dirty="0"/>
          </a:p>
        </p:txBody>
      </p:sp>
      <p:sp>
        <p:nvSpPr>
          <p:cNvPr id="31" name="テキスト ボックス 30"/>
          <p:cNvSpPr txBox="1"/>
          <p:nvPr/>
        </p:nvSpPr>
        <p:spPr>
          <a:xfrm flipH="1">
            <a:off x="3072170" y="715684"/>
            <a:ext cx="3014216" cy="2677656"/>
          </a:xfrm>
          <a:prstGeom prst="rect">
            <a:avLst/>
          </a:prstGeom>
          <a:noFill/>
        </p:spPr>
        <p:txBody>
          <a:bodyPr wrap="square" rtlCol="0">
            <a:spAutoFit/>
          </a:bodyPr>
          <a:lstStyle/>
          <a:p>
            <a:pPr algn="ctr"/>
            <a:r>
              <a:rPr lang="ja-JP" altLang="en-US" sz="2800" dirty="0" smtClean="0"/>
              <a:t>２．各大腸</a:t>
            </a:r>
            <a:r>
              <a:rPr lang="ja-JP" altLang="en-US" sz="2800" dirty="0"/>
              <a:t>菌</a:t>
            </a:r>
            <a:r>
              <a:rPr lang="ja-JP" altLang="en-US" sz="2800" dirty="0" smtClean="0"/>
              <a:t>を</a:t>
            </a:r>
            <a:r>
              <a:rPr lang="en-US" altLang="ja-JP" sz="2800" dirty="0" smtClean="0"/>
              <a:t/>
            </a:r>
            <a:br>
              <a:rPr lang="en-US" altLang="ja-JP" sz="2800" dirty="0" smtClean="0"/>
            </a:br>
            <a:r>
              <a:rPr lang="en-US" altLang="ja-JP" sz="2800" u="sng" dirty="0">
                <a:solidFill>
                  <a:srgbClr val="FF0000"/>
                </a:solidFill>
              </a:rPr>
              <a:t>2</a:t>
            </a:r>
            <a:r>
              <a:rPr kumimoji="1" lang="en-US" altLang="ja-JP" sz="2800" u="sng" dirty="0" smtClean="0">
                <a:solidFill>
                  <a:srgbClr val="FF0000"/>
                </a:solidFill>
              </a:rPr>
              <a:t>ml</a:t>
            </a:r>
            <a:r>
              <a:rPr kumimoji="1" lang="ja-JP" altLang="en-US" sz="2800" dirty="0" smtClean="0"/>
              <a:t>入れる</a:t>
            </a:r>
            <a:endParaRPr kumimoji="1" lang="en-US" altLang="ja-JP" sz="2800" dirty="0" smtClean="0"/>
          </a:p>
          <a:p>
            <a:pPr algn="ctr"/>
            <a:r>
              <a:rPr lang="ja-JP" altLang="en-US" sz="2800" dirty="0" smtClean="0"/>
              <a:t>＋</a:t>
            </a:r>
            <a:endParaRPr lang="en-US" altLang="ja-JP" sz="2800" dirty="0" smtClean="0"/>
          </a:p>
          <a:p>
            <a:pPr algn="ctr"/>
            <a:r>
              <a:rPr kumimoji="1" lang="ja-JP" altLang="en-US" sz="2800" dirty="0" smtClean="0"/>
              <a:t>アンピシリン入り</a:t>
            </a:r>
            <a:endParaRPr kumimoji="1" lang="en-US" altLang="ja-JP" sz="2800" dirty="0" smtClean="0"/>
          </a:p>
          <a:p>
            <a:pPr algn="ctr"/>
            <a:r>
              <a:rPr kumimoji="1" lang="en-US" altLang="ja-JP" sz="2800" dirty="0" smtClean="0"/>
              <a:t>LB</a:t>
            </a:r>
            <a:r>
              <a:rPr kumimoji="1" lang="ja-JP" altLang="en-US" sz="2800" dirty="0" smtClean="0"/>
              <a:t>培地を</a:t>
            </a:r>
            <a:endParaRPr kumimoji="1" lang="en-US" altLang="ja-JP" sz="2800" dirty="0" smtClean="0"/>
          </a:p>
          <a:p>
            <a:pPr algn="ctr"/>
            <a:r>
              <a:rPr lang="en-US" altLang="ja-JP" sz="2800" u="sng" dirty="0" smtClean="0">
                <a:solidFill>
                  <a:srgbClr val="FF0000"/>
                </a:solidFill>
              </a:rPr>
              <a:t>2ml</a:t>
            </a:r>
            <a:r>
              <a:rPr lang="ja-JP" altLang="en-US" sz="2800" dirty="0" smtClean="0"/>
              <a:t>入れる</a:t>
            </a:r>
            <a:endParaRPr lang="en-US" altLang="ja-JP" sz="2800" dirty="0" smtClean="0"/>
          </a:p>
        </p:txBody>
      </p:sp>
      <p:sp>
        <p:nvSpPr>
          <p:cNvPr id="38" name="テキスト ボックス 37"/>
          <p:cNvSpPr txBox="1"/>
          <p:nvPr/>
        </p:nvSpPr>
        <p:spPr>
          <a:xfrm>
            <a:off x="5875875" y="1848279"/>
            <a:ext cx="748218" cy="3674724"/>
          </a:xfrm>
          <a:prstGeom prst="rect">
            <a:avLst/>
          </a:prstGeom>
          <a:noFill/>
        </p:spPr>
        <p:txBody>
          <a:bodyPr vert="eaVert" wrap="none" rtlCol="0">
            <a:spAutoFit/>
          </a:bodyPr>
          <a:lstStyle/>
          <a:p>
            <a:r>
              <a:rPr kumimoji="1" lang="ja-JP" altLang="en-US" sz="3600" dirty="0" smtClean="0"/>
              <a:t>培養開始</a:t>
            </a:r>
            <a:r>
              <a:rPr kumimoji="1" lang="en-US" altLang="ja-JP" sz="3600" dirty="0" smtClean="0"/>
              <a:t>(</a:t>
            </a:r>
            <a:r>
              <a:rPr lang="en-US" altLang="ja-JP" sz="3600" dirty="0"/>
              <a:t>30</a:t>
            </a:r>
            <a:r>
              <a:rPr kumimoji="1" lang="ja-JP" altLang="en-US" sz="3600" dirty="0" smtClean="0"/>
              <a:t>分間</a:t>
            </a:r>
            <a:r>
              <a:rPr kumimoji="1" lang="en-US" altLang="ja-JP" sz="3600" dirty="0" smtClean="0"/>
              <a:t>)</a:t>
            </a:r>
            <a:endParaRPr kumimoji="1" lang="ja-JP" altLang="en-US" sz="3600" dirty="0"/>
          </a:p>
        </p:txBody>
      </p:sp>
      <p:sp>
        <p:nvSpPr>
          <p:cNvPr id="39" name="右矢印 38"/>
          <p:cNvSpPr/>
          <p:nvPr/>
        </p:nvSpPr>
        <p:spPr>
          <a:xfrm>
            <a:off x="3133113" y="3234657"/>
            <a:ext cx="432048" cy="377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7504" y="6231895"/>
            <a:ext cx="9036496" cy="584775"/>
          </a:xfrm>
          <a:prstGeom prst="rect">
            <a:avLst/>
          </a:prstGeom>
          <a:noFill/>
        </p:spPr>
        <p:txBody>
          <a:bodyPr wrap="square" rtlCol="0">
            <a:spAutoFit/>
          </a:bodyPr>
          <a:lstStyle/>
          <a:p>
            <a:pPr algn="ctr"/>
            <a:r>
              <a:rPr lang="ja-JP" altLang="en-US" sz="3200" dirty="0" smtClean="0"/>
              <a:t>これらをやって培養開始してください</a:t>
            </a:r>
            <a:r>
              <a:rPr lang="en-US" altLang="ja-JP" sz="3200" dirty="0" smtClean="0"/>
              <a:t>(</a:t>
            </a:r>
            <a:r>
              <a:rPr lang="en-US" altLang="ja-JP" sz="3200" dirty="0">
                <a:solidFill>
                  <a:srgbClr val="FF0000"/>
                </a:solidFill>
              </a:rPr>
              <a:t>3</a:t>
            </a:r>
            <a:r>
              <a:rPr lang="en-US" altLang="ja-JP" sz="3200" dirty="0" smtClean="0">
                <a:solidFill>
                  <a:srgbClr val="FF0000"/>
                </a:solidFill>
              </a:rPr>
              <a:t>0</a:t>
            </a:r>
            <a:r>
              <a:rPr lang="ja-JP" altLang="en-US" sz="3200" b="1" dirty="0" smtClean="0">
                <a:solidFill>
                  <a:srgbClr val="FF0000"/>
                </a:solidFill>
              </a:rPr>
              <a:t>分間</a:t>
            </a:r>
            <a:r>
              <a:rPr lang="ja-JP" altLang="en-US" sz="3200" dirty="0" smtClean="0"/>
              <a:t>）</a:t>
            </a:r>
            <a:endParaRPr lang="en-US" altLang="ja-JP" sz="3200" dirty="0" smtClean="0"/>
          </a:p>
        </p:txBody>
      </p:sp>
      <p:sp>
        <p:nvSpPr>
          <p:cNvPr id="43" name="右矢印 42"/>
          <p:cNvSpPr/>
          <p:nvPr/>
        </p:nvSpPr>
        <p:spPr>
          <a:xfrm>
            <a:off x="5491942" y="3267042"/>
            <a:ext cx="432048" cy="377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2568922" y="1412776"/>
            <a:ext cx="553998" cy="4412426"/>
          </a:xfrm>
          <a:prstGeom prst="rect">
            <a:avLst/>
          </a:prstGeom>
          <a:noFill/>
        </p:spPr>
        <p:txBody>
          <a:bodyPr vert="eaVert" wrap="none" rtlCol="0">
            <a:spAutoFit/>
          </a:bodyPr>
          <a:lstStyle/>
          <a:p>
            <a:r>
              <a:rPr kumimoji="1" lang="ja-JP" altLang="en-US" sz="2400" dirty="0" smtClean="0"/>
              <a:t>サンプル名を書いてシールを貼る</a:t>
            </a:r>
            <a:endParaRPr kumimoji="1" lang="ja-JP" altLang="en-US" sz="2400" dirty="0"/>
          </a:p>
        </p:txBody>
      </p:sp>
      <p:grpSp>
        <p:nvGrpSpPr>
          <p:cNvPr id="12" name="グループ化 11"/>
          <p:cNvGrpSpPr/>
          <p:nvPr/>
        </p:nvGrpSpPr>
        <p:grpSpPr>
          <a:xfrm>
            <a:off x="175113" y="1628786"/>
            <a:ext cx="2210984" cy="1815854"/>
            <a:chOff x="331912" y="1827830"/>
            <a:chExt cx="1503784" cy="1457154"/>
          </a:xfrm>
        </p:grpSpPr>
        <p:sp>
          <p:nvSpPr>
            <p:cNvPr id="7" name="ホームベース 6"/>
            <p:cNvSpPr/>
            <p:nvPr/>
          </p:nvSpPr>
          <p:spPr>
            <a:xfrm rot="5400000">
              <a:off x="935596" y="2384884"/>
              <a:ext cx="1152128" cy="648072"/>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8" name="正方形/長方形 7"/>
            <p:cNvSpPr/>
            <p:nvPr/>
          </p:nvSpPr>
          <p:spPr>
            <a:xfrm>
              <a:off x="1187624" y="1844824"/>
              <a:ext cx="64807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0" name="ホームベース 9"/>
            <p:cNvSpPr/>
            <p:nvPr/>
          </p:nvSpPr>
          <p:spPr>
            <a:xfrm rot="5400000">
              <a:off x="-64132" y="2223874"/>
              <a:ext cx="1440160" cy="648072"/>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grpSp>
      <p:grpSp>
        <p:nvGrpSpPr>
          <p:cNvPr id="49" name="グループ化 48"/>
          <p:cNvGrpSpPr/>
          <p:nvPr/>
        </p:nvGrpSpPr>
        <p:grpSpPr>
          <a:xfrm>
            <a:off x="185745" y="3789040"/>
            <a:ext cx="2210984" cy="1815854"/>
            <a:chOff x="331912" y="1827830"/>
            <a:chExt cx="1503784" cy="1457154"/>
          </a:xfrm>
        </p:grpSpPr>
        <p:sp>
          <p:nvSpPr>
            <p:cNvPr id="50" name="ホームベース 49"/>
            <p:cNvSpPr/>
            <p:nvPr/>
          </p:nvSpPr>
          <p:spPr>
            <a:xfrm rot="5400000">
              <a:off x="935596" y="2384884"/>
              <a:ext cx="1152128" cy="648072"/>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1187624" y="1844824"/>
              <a:ext cx="64807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ホームベース 51"/>
            <p:cNvSpPr/>
            <p:nvPr/>
          </p:nvSpPr>
          <p:spPr>
            <a:xfrm rot="5400000">
              <a:off x="-64132" y="2223874"/>
              <a:ext cx="1440160" cy="648072"/>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p:cNvSpPr txBox="1"/>
          <p:nvPr/>
        </p:nvSpPr>
        <p:spPr>
          <a:xfrm flipH="1">
            <a:off x="1433250" y="2205945"/>
            <a:ext cx="943558" cy="830997"/>
          </a:xfrm>
          <a:prstGeom prst="rect">
            <a:avLst/>
          </a:prstGeom>
          <a:noFill/>
        </p:spPr>
        <p:txBody>
          <a:bodyPr wrap="square" rtlCol="0">
            <a:spAutoFit/>
          </a:bodyPr>
          <a:lstStyle/>
          <a:p>
            <a:pPr algn="ctr"/>
            <a:r>
              <a:rPr lang="en-US" altLang="ja-JP" sz="2400" dirty="0" smtClean="0"/>
              <a:t>GFP</a:t>
            </a:r>
          </a:p>
          <a:p>
            <a:pPr algn="ctr"/>
            <a:r>
              <a:rPr kumimoji="1" lang="en-US" altLang="ja-JP" sz="2400" dirty="0" smtClean="0"/>
              <a:t>X</a:t>
            </a:r>
            <a:r>
              <a:rPr kumimoji="1" lang="ja-JP" altLang="en-US" sz="2400" dirty="0" smtClean="0"/>
              <a:t>班</a:t>
            </a:r>
            <a:endParaRPr kumimoji="1" lang="en-US" altLang="ja-JP" sz="2400" dirty="0" smtClean="0"/>
          </a:p>
        </p:txBody>
      </p:sp>
      <p:sp>
        <p:nvSpPr>
          <p:cNvPr id="57" name="テキスト ボックス 56"/>
          <p:cNvSpPr txBox="1"/>
          <p:nvPr/>
        </p:nvSpPr>
        <p:spPr>
          <a:xfrm flipH="1">
            <a:off x="1338280" y="4271745"/>
            <a:ext cx="1134585" cy="830997"/>
          </a:xfrm>
          <a:prstGeom prst="rect">
            <a:avLst/>
          </a:prstGeom>
          <a:noFill/>
        </p:spPr>
        <p:txBody>
          <a:bodyPr wrap="square" rtlCol="0">
            <a:spAutoFit/>
          </a:bodyPr>
          <a:lstStyle/>
          <a:p>
            <a:pPr algn="ctr"/>
            <a:r>
              <a:rPr lang="en-US" altLang="ja-JP" sz="2400" dirty="0" smtClean="0"/>
              <a:t>Control</a:t>
            </a:r>
          </a:p>
          <a:p>
            <a:pPr algn="ctr"/>
            <a:r>
              <a:rPr kumimoji="1" lang="en-US" altLang="ja-JP" sz="2400" dirty="0" smtClean="0"/>
              <a:t>X</a:t>
            </a:r>
            <a:r>
              <a:rPr kumimoji="1" lang="ja-JP" altLang="en-US" sz="2400" dirty="0" smtClean="0"/>
              <a:t>班</a:t>
            </a:r>
            <a:endParaRPr kumimoji="1" lang="en-US" altLang="ja-JP" sz="2400" dirty="0" smtClean="0"/>
          </a:p>
        </p:txBody>
      </p:sp>
      <p:sp>
        <p:nvSpPr>
          <p:cNvPr id="67" name="右矢印 66"/>
          <p:cNvSpPr/>
          <p:nvPr/>
        </p:nvSpPr>
        <p:spPr>
          <a:xfrm>
            <a:off x="6948264" y="3284984"/>
            <a:ext cx="432048" cy="377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flipH="1">
            <a:off x="6249984" y="774802"/>
            <a:ext cx="3014216" cy="954107"/>
          </a:xfrm>
          <a:prstGeom prst="rect">
            <a:avLst/>
          </a:prstGeom>
          <a:noFill/>
        </p:spPr>
        <p:txBody>
          <a:bodyPr wrap="square" rtlCol="0">
            <a:spAutoFit/>
          </a:bodyPr>
          <a:lstStyle/>
          <a:p>
            <a:pPr algn="ctr"/>
            <a:r>
              <a:rPr kumimoji="1" lang="ja-JP" altLang="en-US" sz="2800" dirty="0" smtClean="0"/>
              <a:t>３．</a:t>
            </a:r>
            <a:r>
              <a:rPr kumimoji="1" lang="en-US" altLang="ja-JP" sz="2800" dirty="0" smtClean="0"/>
              <a:t>IPTG</a:t>
            </a:r>
            <a:r>
              <a:rPr kumimoji="1" lang="ja-JP" altLang="en-US" sz="2800" dirty="0" smtClean="0"/>
              <a:t>添加</a:t>
            </a:r>
            <a:endParaRPr kumimoji="1" lang="en-US" altLang="ja-JP" sz="2800" dirty="0" smtClean="0"/>
          </a:p>
          <a:p>
            <a:pPr algn="ctr"/>
            <a:r>
              <a:rPr lang="en-US" altLang="ja-JP" sz="2800" dirty="0"/>
              <a:t>(</a:t>
            </a:r>
            <a:r>
              <a:rPr lang="en-US" altLang="ja-JP" sz="2800" dirty="0" smtClean="0"/>
              <a:t>50μl)</a:t>
            </a:r>
            <a:endParaRPr kumimoji="1" lang="en-US" altLang="ja-JP" sz="2800" dirty="0" smtClean="0"/>
          </a:p>
        </p:txBody>
      </p:sp>
    </p:spTree>
    <p:extLst>
      <p:ext uri="{BB962C8B-B14F-4D97-AF65-F5344CB8AC3E}">
        <p14:creationId xmlns:p14="http://schemas.microsoft.com/office/powerpoint/2010/main" val="2787426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60" y="548680"/>
            <a:ext cx="7923421" cy="357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971600" y="777935"/>
            <a:ext cx="1385316" cy="369332"/>
          </a:xfrm>
          <a:prstGeom prst="rect">
            <a:avLst/>
          </a:prstGeom>
          <a:noFill/>
        </p:spPr>
        <p:txBody>
          <a:bodyPr wrap="none" rtlCol="0">
            <a:spAutoFit/>
          </a:bodyPr>
          <a:lstStyle/>
          <a:p>
            <a:r>
              <a:rPr kumimoji="1" lang="en-US" altLang="ja-JP" dirty="0" smtClean="0"/>
              <a:t>BL21(DE3)</a:t>
            </a:r>
            <a:r>
              <a:rPr kumimoji="1" lang="ja-JP" altLang="en-US" dirty="0" smtClean="0"/>
              <a:t>株</a:t>
            </a:r>
            <a:endParaRPr kumimoji="1" lang="ja-JP" altLang="en-US" dirty="0"/>
          </a:p>
        </p:txBody>
      </p:sp>
      <p:cxnSp>
        <p:nvCxnSpPr>
          <p:cNvPr id="4" name="直線コネクタ 3"/>
          <p:cNvCxnSpPr/>
          <p:nvPr/>
        </p:nvCxnSpPr>
        <p:spPr>
          <a:xfrm>
            <a:off x="35496" y="6119232"/>
            <a:ext cx="3888432"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右矢印 4"/>
          <p:cNvSpPr/>
          <p:nvPr/>
        </p:nvSpPr>
        <p:spPr>
          <a:xfrm>
            <a:off x="2229731" y="5879763"/>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T7 RNA pol</a:t>
            </a:r>
            <a:endParaRPr kumimoji="1" lang="ja-JP" altLang="en-US" dirty="0"/>
          </a:p>
        </p:txBody>
      </p:sp>
      <p:sp>
        <p:nvSpPr>
          <p:cNvPr id="6" name="正方形/長方形 5"/>
          <p:cNvSpPr/>
          <p:nvPr/>
        </p:nvSpPr>
        <p:spPr>
          <a:xfrm>
            <a:off x="107504" y="5975216"/>
            <a:ext cx="194421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LacUV5 promoter</a:t>
            </a:r>
            <a:endParaRPr kumimoji="1" lang="ja-JP" altLang="en-US" dirty="0"/>
          </a:p>
        </p:txBody>
      </p:sp>
      <p:sp>
        <p:nvSpPr>
          <p:cNvPr id="8" name="フリーフォーム 7"/>
          <p:cNvSpPr/>
          <p:nvPr/>
        </p:nvSpPr>
        <p:spPr>
          <a:xfrm>
            <a:off x="603162" y="5303699"/>
            <a:ext cx="1271470" cy="722312"/>
          </a:xfrm>
          <a:custGeom>
            <a:avLst/>
            <a:gdLst>
              <a:gd name="connsiteX0" fmla="*/ 1185862 w 1671637"/>
              <a:gd name="connsiteY0" fmla="*/ 207169 h 1300162"/>
              <a:gd name="connsiteX1" fmla="*/ 1350169 w 1671637"/>
              <a:gd name="connsiteY1" fmla="*/ 378619 h 1300162"/>
              <a:gd name="connsiteX2" fmla="*/ 1357312 w 1671637"/>
              <a:gd name="connsiteY2" fmla="*/ 414337 h 1300162"/>
              <a:gd name="connsiteX3" fmla="*/ 1350169 w 1671637"/>
              <a:gd name="connsiteY3" fmla="*/ 514350 h 1300162"/>
              <a:gd name="connsiteX4" fmla="*/ 1278731 w 1671637"/>
              <a:gd name="connsiteY4" fmla="*/ 585787 h 1300162"/>
              <a:gd name="connsiteX5" fmla="*/ 1193006 w 1671637"/>
              <a:gd name="connsiteY5" fmla="*/ 628650 h 1300162"/>
              <a:gd name="connsiteX6" fmla="*/ 1150144 w 1671637"/>
              <a:gd name="connsiteY6" fmla="*/ 650081 h 1300162"/>
              <a:gd name="connsiteX7" fmla="*/ 1021556 w 1671637"/>
              <a:gd name="connsiteY7" fmla="*/ 671512 h 1300162"/>
              <a:gd name="connsiteX8" fmla="*/ 785812 w 1671637"/>
              <a:gd name="connsiteY8" fmla="*/ 657225 h 1300162"/>
              <a:gd name="connsiteX9" fmla="*/ 707231 w 1671637"/>
              <a:gd name="connsiteY9" fmla="*/ 650081 h 1300162"/>
              <a:gd name="connsiteX10" fmla="*/ 642937 w 1671637"/>
              <a:gd name="connsiteY10" fmla="*/ 635794 h 1300162"/>
              <a:gd name="connsiteX11" fmla="*/ 614362 w 1671637"/>
              <a:gd name="connsiteY11" fmla="*/ 621506 h 1300162"/>
              <a:gd name="connsiteX12" fmla="*/ 585787 w 1671637"/>
              <a:gd name="connsiteY12" fmla="*/ 614362 h 1300162"/>
              <a:gd name="connsiteX13" fmla="*/ 600075 w 1671637"/>
              <a:gd name="connsiteY13" fmla="*/ 585787 h 1300162"/>
              <a:gd name="connsiteX14" fmla="*/ 607219 w 1671637"/>
              <a:gd name="connsiteY14" fmla="*/ 557212 h 1300162"/>
              <a:gd name="connsiteX15" fmla="*/ 664369 w 1671637"/>
              <a:gd name="connsiteY15" fmla="*/ 521494 h 1300162"/>
              <a:gd name="connsiteX16" fmla="*/ 685800 w 1671637"/>
              <a:gd name="connsiteY16" fmla="*/ 507206 h 1300162"/>
              <a:gd name="connsiteX17" fmla="*/ 728662 w 1671637"/>
              <a:gd name="connsiteY17" fmla="*/ 514350 h 1300162"/>
              <a:gd name="connsiteX18" fmla="*/ 742950 w 1671637"/>
              <a:gd name="connsiteY18" fmla="*/ 585787 h 1300162"/>
              <a:gd name="connsiteX19" fmla="*/ 728662 w 1671637"/>
              <a:gd name="connsiteY19" fmla="*/ 700087 h 1300162"/>
              <a:gd name="connsiteX20" fmla="*/ 707231 w 1671637"/>
              <a:gd name="connsiteY20" fmla="*/ 742950 h 1300162"/>
              <a:gd name="connsiteX21" fmla="*/ 650081 w 1671637"/>
              <a:gd name="connsiteY21" fmla="*/ 821531 h 1300162"/>
              <a:gd name="connsiteX22" fmla="*/ 607219 w 1671637"/>
              <a:gd name="connsiteY22" fmla="*/ 850106 h 1300162"/>
              <a:gd name="connsiteX23" fmla="*/ 564356 w 1671637"/>
              <a:gd name="connsiteY23" fmla="*/ 892969 h 1300162"/>
              <a:gd name="connsiteX24" fmla="*/ 428625 w 1671637"/>
              <a:gd name="connsiteY24" fmla="*/ 985837 h 1300162"/>
              <a:gd name="connsiteX25" fmla="*/ 335756 w 1671637"/>
              <a:gd name="connsiteY25" fmla="*/ 1035844 h 1300162"/>
              <a:gd name="connsiteX26" fmla="*/ 271462 w 1671637"/>
              <a:gd name="connsiteY26" fmla="*/ 1042987 h 1300162"/>
              <a:gd name="connsiteX27" fmla="*/ 150019 w 1671637"/>
              <a:gd name="connsiteY27" fmla="*/ 1028700 h 1300162"/>
              <a:gd name="connsiteX28" fmla="*/ 85725 w 1671637"/>
              <a:gd name="connsiteY28" fmla="*/ 935831 h 1300162"/>
              <a:gd name="connsiteX29" fmla="*/ 71437 w 1671637"/>
              <a:gd name="connsiteY29" fmla="*/ 878681 h 1300162"/>
              <a:gd name="connsiteX30" fmla="*/ 50006 w 1671637"/>
              <a:gd name="connsiteY30" fmla="*/ 821531 h 1300162"/>
              <a:gd name="connsiteX31" fmla="*/ 28575 w 1671637"/>
              <a:gd name="connsiteY31" fmla="*/ 664369 h 1300162"/>
              <a:gd name="connsiteX32" fmla="*/ 64294 w 1671637"/>
              <a:gd name="connsiteY32" fmla="*/ 471487 h 1300162"/>
              <a:gd name="connsiteX33" fmla="*/ 178594 w 1671637"/>
              <a:gd name="connsiteY33" fmla="*/ 335756 h 1300162"/>
              <a:gd name="connsiteX34" fmla="*/ 428625 w 1671637"/>
              <a:gd name="connsiteY34" fmla="*/ 221456 h 1300162"/>
              <a:gd name="connsiteX35" fmla="*/ 642937 w 1671637"/>
              <a:gd name="connsiteY35" fmla="*/ 171450 h 1300162"/>
              <a:gd name="connsiteX36" fmla="*/ 864394 w 1671637"/>
              <a:gd name="connsiteY36" fmla="*/ 164306 h 1300162"/>
              <a:gd name="connsiteX37" fmla="*/ 1457325 w 1671637"/>
              <a:gd name="connsiteY37" fmla="*/ 228600 h 1300162"/>
              <a:gd name="connsiteX38" fmla="*/ 1543050 w 1671637"/>
              <a:gd name="connsiteY38" fmla="*/ 271462 h 1300162"/>
              <a:gd name="connsiteX39" fmla="*/ 1600200 w 1671637"/>
              <a:gd name="connsiteY39" fmla="*/ 328612 h 1300162"/>
              <a:gd name="connsiteX40" fmla="*/ 1650206 w 1671637"/>
              <a:gd name="connsiteY40" fmla="*/ 371475 h 1300162"/>
              <a:gd name="connsiteX41" fmla="*/ 1671637 w 1671637"/>
              <a:gd name="connsiteY41" fmla="*/ 421481 h 1300162"/>
              <a:gd name="connsiteX42" fmla="*/ 1664494 w 1671637"/>
              <a:gd name="connsiteY42" fmla="*/ 592931 h 1300162"/>
              <a:gd name="connsiteX43" fmla="*/ 1643062 w 1671637"/>
              <a:gd name="connsiteY43" fmla="*/ 650081 h 1300162"/>
              <a:gd name="connsiteX44" fmla="*/ 1628775 w 1671637"/>
              <a:gd name="connsiteY44" fmla="*/ 700087 h 1300162"/>
              <a:gd name="connsiteX45" fmla="*/ 1585912 w 1671637"/>
              <a:gd name="connsiteY45" fmla="*/ 828675 h 1300162"/>
              <a:gd name="connsiteX46" fmla="*/ 1543050 w 1671637"/>
              <a:gd name="connsiteY46" fmla="*/ 921544 h 1300162"/>
              <a:gd name="connsiteX47" fmla="*/ 1514475 w 1671637"/>
              <a:gd name="connsiteY47" fmla="*/ 957262 h 1300162"/>
              <a:gd name="connsiteX48" fmla="*/ 1471612 w 1671637"/>
              <a:gd name="connsiteY48" fmla="*/ 964406 h 1300162"/>
              <a:gd name="connsiteX49" fmla="*/ 1428750 w 1671637"/>
              <a:gd name="connsiteY49" fmla="*/ 957262 h 1300162"/>
              <a:gd name="connsiteX50" fmla="*/ 1393031 w 1671637"/>
              <a:gd name="connsiteY50" fmla="*/ 871537 h 1300162"/>
              <a:gd name="connsiteX51" fmla="*/ 1343025 w 1671637"/>
              <a:gd name="connsiteY51" fmla="*/ 650081 h 1300162"/>
              <a:gd name="connsiteX52" fmla="*/ 1328737 w 1671637"/>
              <a:gd name="connsiteY52" fmla="*/ 507206 h 1300162"/>
              <a:gd name="connsiteX53" fmla="*/ 1378744 w 1671637"/>
              <a:gd name="connsiteY53" fmla="*/ 250031 h 1300162"/>
              <a:gd name="connsiteX54" fmla="*/ 1400175 w 1671637"/>
              <a:gd name="connsiteY54" fmla="*/ 235744 h 1300162"/>
              <a:gd name="connsiteX55" fmla="*/ 1335881 w 1671637"/>
              <a:gd name="connsiteY55" fmla="*/ 421481 h 1300162"/>
              <a:gd name="connsiteX56" fmla="*/ 1193006 w 1671637"/>
              <a:gd name="connsiteY56" fmla="*/ 585787 h 1300162"/>
              <a:gd name="connsiteX57" fmla="*/ 957262 w 1671637"/>
              <a:gd name="connsiteY57" fmla="*/ 714375 h 1300162"/>
              <a:gd name="connsiteX58" fmla="*/ 864394 w 1671637"/>
              <a:gd name="connsiteY58" fmla="*/ 728662 h 1300162"/>
              <a:gd name="connsiteX59" fmla="*/ 778669 w 1671637"/>
              <a:gd name="connsiteY59" fmla="*/ 707231 h 1300162"/>
              <a:gd name="connsiteX60" fmla="*/ 757237 w 1671637"/>
              <a:gd name="connsiteY60" fmla="*/ 671512 h 1300162"/>
              <a:gd name="connsiteX61" fmla="*/ 742950 w 1671637"/>
              <a:gd name="connsiteY61" fmla="*/ 564356 h 1300162"/>
              <a:gd name="connsiteX62" fmla="*/ 728662 w 1671637"/>
              <a:gd name="connsiteY62" fmla="*/ 514350 h 1300162"/>
              <a:gd name="connsiteX63" fmla="*/ 735806 w 1671637"/>
              <a:gd name="connsiteY63" fmla="*/ 407194 h 1300162"/>
              <a:gd name="connsiteX64" fmla="*/ 764381 w 1671637"/>
              <a:gd name="connsiteY64" fmla="*/ 321469 h 1300162"/>
              <a:gd name="connsiteX65" fmla="*/ 821531 w 1671637"/>
              <a:gd name="connsiteY65" fmla="*/ 242887 h 1300162"/>
              <a:gd name="connsiteX66" fmla="*/ 957262 w 1671637"/>
              <a:gd name="connsiteY66" fmla="*/ 157162 h 1300162"/>
              <a:gd name="connsiteX67" fmla="*/ 1050131 w 1671637"/>
              <a:gd name="connsiteY67" fmla="*/ 128587 h 1300162"/>
              <a:gd name="connsiteX68" fmla="*/ 1178719 w 1671637"/>
              <a:gd name="connsiteY68" fmla="*/ 178594 h 1300162"/>
              <a:gd name="connsiteX69" fmla="*/ 1193006 w 1671637"/>
              <a:gd name="connsiteY69" fmla="*/ 221456 h 1300162"/>
              <a:gd name="connsiteX70" fmla="*/ 1185862 w 1671637"/>
              <a:gd name="connsiteY70" fmla="*/ 421481 h 1300162"/>
              <a:gd name="connsiteX71" fmla="*/ 1143000 w 1671637"/>
              <a:gd name="connsiteY71" fmla="*/ 492919 h 1300162"/>
              <a:gd name="connsiteX72" fmla="*/ 1042987 w 1671637"/>
              <a:gd name="connsiteY72" fmla="*/ 621506 h 1300162"/>
              <a:gd name="connsiteX73" fmla="*/ 978694 w 1671637"/>
              <a:gd name="connsiteY73" fmla="*/ 664369 h 1300162"/>
              <a:gd name="connsiteX74" fmla="*/ 892969 w 1671637"/>
              <a:gd name="connsiteY74" fmla="*/ 707231 h 1300162"/>
              <a:gd name="connsiteX75" fmla="*/ 728662 w 1671637"/>
              <a:gd name="connsiteY75" fmla="*/ 750094 h 1300162"/>
              <a:gd name="connsiteX76" fmla="*/ 635794 w 1671637"/>
              <a:gd name="connsiteY76" fmla="*/ 757237 h 1300162"/>
              <a:gd name="connsiteX77" fmla="*/ 442912 w 1671637"/>
              <a:gd name="connsiteY77" fmla="*/ 742950 h 1300162"/>
              <a:gd name="connsiteX78" fmla="*/ 450056 w 1671637"/>
              <a:gd name="connsiteY78" fmla="*/ 607219 h 1300162"/>
              <a:gd name="connsiteX79" fmla="*/ 500062 w 1671637"/>
              <a:gd name="connsiteY79" fmla="*/ 464344 h 1300162"/>
              <a:gd name="connsiteX80" fmla="*/ 542925 w 1671637"/>
              <a:gd name="connsiteY80" fmla="*/ 400050 h 1300162"/>
              <a:gd name="connsiteX81" fmla="*/ 578644 w 1671637"/>
              <a:gd name="connsiteY81" fmla="*/ 335756 h 1300162"/>
              <a:gd name="connsiteX82" fmla="*/ 635794 w 1671637"/>
              <a:gd name="connsiteY82" fmla="*/ 307181 h 1300162"/>
              <a:gd name="connsiteX83" fmla="*/ 735806 w 1671637"/>
              <a:gd name="connsiteY83" fmla="*/ 271462 h 1300162"/>
              <a:gd name="connsiteX84" fmla="*/ 878681 w 1671637"/>
              <a:gd name="connsiteY84" fmla="*/ 307181 h 1300162"/>
              <a:gd name="connsiteX85" fmla="*/ 1000125 w 1671637"/>
              <a:gd name="connsiteY85" fmla="*/ 442912 h 1300162"/>
              <a:gd name="connsiteX86" fmla="*/ 1035844 w 1671637"/>
              <a:gd name="connsiteY86" fmla="*/ 528637 h 1300162"/>
              <a:gd name="connsiteX87" fmla="*/ 1064419 w 1671637"/>
              <a:gd name="connsiteY87" fmla="*/ 728662 h 1300162"/>
              <a:gd name="connsiteX88" fmla="*/ 978694 w 1671637"/>
              <a:gd name="connsiteY88" fmla="*/ 942975 h 1300162"/>
              <a:gd name="connsiteX89" fmla="*/ 707231 w 1671637"/>
              <a:gd name="connsiteY89" fmla="*/ 1092994 h 1300162"/>
              <a:gd name="connsiteX90" fmla="*/ 592931 w 1671637"/>
              <a:gd name="connsiteY90" fmla="*/ 1121569 h 1300162"/>
              <a:gd name="connsiteX91" fmla="*/ 500062 w 1671637"/>
              <a:gd name="connsiteY91" fmla="*/ 1150144 h 1300162"/>
              <a:gd name="connsiteX92" fmla="*/ 378619 w 1671637"/>
              <a:gd name="connsiteY92" fmla="*/ 1157287 h 1300162"/>
              <a:gd name="connsiteX93" fmla="*/ 192881 w 1671637"/>
              <a:gd name="connsiteY93" fmla="*/ 1185862 h 1300162"/>
              <a:gd name="connsiteX94" fmla="*/ 64294 w 1671637"/>
              <a:gd name="connsiteY94" fmla="*/ 1164431 h 1300162"/>
              <a:gd name="connsiteX95" fmla="*/ 7144 w 1671637"/>
              <a:gd name="connsiteY95" fmla="*/ 1035844 h 1300162"/>
              <a:gd name="connsiteX96" fmla="*/ 0 w 1671637"/>
              <a:gd name="connsiteY96" fmla="*/ 950119 h 1300162"/>
              <a:gd name="connsiteX97" fmla="*/ 7144 w 1671637"/>
              <a:gd name="connsiteY97" fmla="*/ 685800 h 1300162"/>
              <a:gd name="connsiteX98" fmla="*/ 14287 w 1671637"/>
              <a:gd name="connsiteY98" fmla="*/ 521494 h 1300162"/>
              <a:gd name="connsiteX99" fmla="*/ 128587 w 1671637"/>
              <a:gd name="connsiteY99" fmla="*/ 228600 h 1300162"/>
              <a:gd name="connsiteX100" fmla="*/ 185737 w 1671637"/>
              <a:gd name="connsiteY100" fmla="*/ 157162 h 1300162"/>
              <a:gd name="connsiteX101" fmla="*/ 528637 w 1671637"/>
              <a:gd name="connsiteY101" fmla="*/ 7144 h 1300162"/>
              <a:gd name="connsiteX102" fmla="*/ 692944 w 1671637"/>
              <a:gd name="connsiteY102" fmla="*/ 0 h 1300162"/>
              <a:gd name="connsiteX103" fmla="*/ 957262 w 1671637"/>
              <a:gd name="connsiteY103" fmla="*/ 28575 h 1300162"/>
              <a:gd name="connsiteX104" fmla="*/ 1085850 w 1671637"/>
              <a:gd name="connsiteY104" fmla="*/ 92869 h 1300162"/>
              <a:gd name="connsiteX105" fmla="*/ 1257300 w 1671637"/>
              <a:gd name="connsiteY105" fmla="*/ 221456 h 1300162"/>
              <a:gd name="connsiteX106" fmla="*/ 1307306 w 1671637"/>
              <a:gd name="connsiteY106" fmla="*/ 300037 h 1300162"/>
              <a:gd name="connsiteX107" fmla="*/ 1335881 w 1671637"/>
              <a:gd name="connsiteY107" fmla="*/ 392906 h 1300162"/>
              <a:gd name="connsiteX108" fmla="*/ 1307306 w 1671637"/>
              <a:gd name="connsiteY108" fmla="*/ 657225 h 1300162"/>
              <a:gd name="connsiteX109" fmla="*/ 1257300 w 1671637"/>
              <a:gd name="connsiteY109" fmla="*/ 764381 h 1300162"/>
              <a:gd name="connsiteX110" fmla="*/ 1135856 w 1671637"/>
              <a:gd name="connsiteY110" fmla="*/ 907256 h 1300162"/>
              <a:gd name="connsiteX111" fmla="*/ 1078706 w 1671637"/>
              <a:gd name="connsiteY111" fmla="*/ 957262 h 1300162"/>
              <a:gd name="connsiteX112" fmla="*/ 985837 w 1671637"/>
              <a:gd name="connsiteY112" fmla="*/ 992981 h 1300162"/>
              <a:gd name="connsiteX113" fmla="*/ 850106 w 1671637"/>
              <a:gd name="connsiteY113" fmla="*/ 957262 h 1300162"/>
              <a:gd name="connsiteX114" fmla="*/ 814387 w 1671637"/>
              <a:gd name="connsiteY114" fmla="*/ 914400 h 1300162"/>
              <a:gd name="connsiteX115" fmla="*/ 771525 w 1671637"/>
              <a:gd name="connsiteY115" fmla="*/ 857250 h 1300162"/>
              <a:gd name="connsiteX116" fmla="*/ 700087 w 1671637"/>
              <a:gd name="connsiteY116" fmla="*/ 700087 h 1300162"/>
              <a:gd name="connsiteX117" fmla="*/ 692944 w 1671637"/>
              <a:gd name="connsiteY117" fmla="*/ 371475 h 1300162"/>
              <a:gd name="connsiteX118" fmla="*/ 735806 w 1671637"/>
              <a:gd name="connsiteY118" fmla="*/ 285750 h 1300162"/>
              <a:gd name="connsiteX119" fmla="*/ 800100 w 1671637"/>
              <a:gd name="connsiteY119" fmla="*/ 228600 h 1300162"/>
              <a:gd name="connsiteX120" fmla="*/ 992981 w 1671637"/>
              <a:gd name="connsiteY120" fmla="*/ 157162 h 1300162"/>
              <a:gd name="connsiteX121" fmla="*/ 1100137 w 1671637"/>
              <a:gd name="connsiteY121" fmla="*/ 150019 h 1300162"/>
              <a:gd name="connsiteX122" fmla="*/ 1207294 w 1671637"/>
              <a:gd name="connsiteY122" fmla="*/ 157162 h 1300162"/>
              <a:gd name="connsiteX123" fmla="*/ 1364456 w 1671637"/>
              <a:gd name="connsiteY123" fmla="*/ 235744 h 1300162"/>
              <a:gd name="connsiteX124" fmla="*/ 1443037 w 1671637"/>
              <a:gd name="connsiteY124" fmla="*/ 385762 h 1300162"/>
              <a:gd name="connsiteX125" fmla="*/ 1457325 w 1671637"/>
              <a:gd name="connsiteY125" fmla="*/ 464344 h 1300162"/>
              <a:gd name="connsiteX126" fmla="*/ 1450181 w 1671637"/>
              <a:gd name="connsiteY126" fmla="*/ 621506 h 1300162"/>
              <a:gd name="connsiteX127" fmla="*/ 1343025 w 1671637"/>
              <a:gd name="connsiteY127" fmla="*/ 785812 h 1300162"/>
              <a:gd name="connsiteX128" fmla="*/ 1271587 w 1671637"/>
              <a:gd name="connsiteY128" fmla="*/ 850106 h 1300162"/>
              <a:gd name="connsiteX129" fmla="*/ 1085850 w 1671637"/>
              <a:gd name="connsiteY129" fmla="*/ 950119 h 1300162"/>
              <a:gd name="connsiteX130" fmla="*/ 964406 w 1671637"/>
              <a:gd name="connsiteY130" fmla="*/ 985837 h 1300162"/>
              <a:gd name="connsiteX131" fmla="*/ 857250 w 1671637"/>
              <a:gd name="connsiteY131" fmla="*/ 992981 h 1300162"/>
              <a:gd name="connsiteX132" fmla="*/ 564356 w 1671637"/>
              <a:gd name="connsiteY132" fmla="*/ 957262 h 1300162"/>
              <a:gd name="connsiteX133" fmla="*/ 457200 w 1671637"/>
              <a:gd name="connsiteY133" fmla="*/ 914400 h 1300162"/>
              <a:gd name="connsiteX134" fmla="*/ 292894 w 1671637"/>
              <a:gd name="connsiteY134" fmla="*/ 792956 h 1300162"/>
              <a:gd name="connsiteX135" fmla="*/ 235744 w 1671637"/>
              <a:gd name="connsiteY135" fmla="*/ 650081 h 1300162"/>
              <a:gd name="connsiteX136" fmla="*/ 285750 w 1671637"/>
              <a:gd name="connsiteY136" fmla="*/ 357187 h 1300162"/>
              <a:gd name="connsiteX137" fmla="*/ 342900 w 1671637"/>
              <a:gd name="connsiteY137" fmla="*/ 292894 h 1300162"/>
              <a:gd name="connsiteX138" fmla="*/ 478631 w 1671637"/>
              <a:gd name="connsiteY138" fmla="*/ 185737 h 1300162"/>
              <a:gd name="connsiteX139" fmla="*/ 685800 w 1671637"/>
              <a:gd name="connsiteY139" fmla="*/ 121444 h 1300162"/>
              <a:gd name="connsiteX140" fmla="*/ 1107281 w 1671637"/>
              <a:gd name="connsiteY140" fmla="*/ 150019 h 1300162"/>
              <a:gd name="connsiteX141" fmla="*/ 1200150 w 1671637"/>
              <a:gd name="connsiteY141" fmla="*/ 192881 h 1300162"/>
              <a:gd name="connsiteX142" fmla="*/ 1335881 w 1671637"/>
              <a:gd name="connsiteY142" fmla="*/ 335756 h 1300162"/>
              <a:gd name="connsiteX143" fmla="*/ 1371600 w 1671637"/>
              <a:gd name="connsiteY143" fmla="*/ 421481 h 1300162"/>
              <a:gd name="connsiteX144" fmla="*/ 1378744 w 1671637"/>
              <a:gd name="connsiteY144" fmla="*/ 642937 h 1300162"/>
              <a:gd name="connsiteX145" fmla="*/ 1328737 w 1671637"/>
              <a:gd name="connsiteY145" fmla="*/ 771525 h 1300162"/>
              <a:gd name="connsiteX146" fmla="*/ 1007269 w 1671637"/>
              <a:gd name="connsiteY146" fmla="*/ 1171575 h 1300162"/>
              <a:gd name="connsiteX147" fmla="*/ 892969 w 1671637"/>
              <a:gd name="connsiteY147" fmla="*/ 1235869 h 1300162"/>
              <a:gd name="connsiteX148" fmla="*/ 778669 w 1671637"/>
              <a:gd name="connsiteY148" fmla="*/ 1293019 h 1300162"/>
              <a:gd name="connsiteX149" fmla="*/ 678656 w 1671637"/>
              <a:gd name="connsiteY149" fmla="*/ 1300162 h 1300162"/>
              <a:gd name="connsiteX150" fmla="*/ 478631 w 1671637"/>
              <a:gd name="connsiteY150" fmla="*/ 1293019 h 1300162"/>
              <a:gd name="connsiteX151" fmla="*/ 364331 w 1671637"/>
              <a:gd name="connsiteY151" fmla="*/ 1257300 h 1300162"/>
              <a:gd name="connsiteX152" fmla="*/ 207169 w 1671637"/>
              <a:gd name="connsiteY152" fmla="*/ 1164431 h 1300162"/>
              <a:gd name="connsiteX153" fmla="*/ 164306 w 1671637"/>
              <a:gd name="connsiteY153" fmla="*/ 1114425 h 1300162"/>
              <a:gd name="connsiteX154" fmla="*/ 114300 w 1671637"/>
              <a:gd name="connsiteY154" fmla="*/ 985837 h 1300162"/>
              <a:gd name="connsiteX155" fmla="*/ 107156 w 1671637"/>
              <a:gd name="connsiteY155" fmla="*/ 907256 h 1300162"/>
              <a:gd name="connsiteX156" fmla="*/ 228600 w 1671637"/>
              <a:gd name="connsiteY156" fmla="*/ 442912 h 1300162"/>
              <a:gd name="connsiteX157" fmla="*/ 385762 w 1671637"/>
              <a:gd name="connsiteY157" fmla="*/ 257175 h 1300162"/>
              <a:gd name="connsiteX158" fmla="*/ 578644 w 1671637"/>
              <a:gd name="connsiteY158" fmla="*/ 171450 h 1300162"/>
              <a:gd name="connsiteX159" fmla="*/ 685800 w 1671637"/>
              <a:gd name="connsiteY159" fmla="*/ 164306 h 1300162"/>
              <a:gd name="connsiteX160" fmla="*/ 950119 w 1671637"/>
              <a:gd name="connsiteY160" fmla="*/ 207169 h 1300162"/>
              <a:gd name="connsiteX161" fmla="*/ 1135856 w 1671637"/>
              <a:gd name="connsiteY161" fmla="*/ 328612 h 1300162"/>
              <a:gd name="connsiteX162" fmla="*/ 1193006 w 1671637"/>
              <a:gd name="connsiteY162" fmla="*/ 457200 h 1300162"/>
              <a:gd name="connsiteX163" fmla="*/ 1200150 w 1671637"/>
              <a:gd name="connsiteY163" fmla="*/ 514350 h 1300162"/>
              <a:gd name="connsiteX164" fmla="*/ 1171575 w 1671637"/>
              <a:gd name="connsiteY164" fmla="*/ 664369 h 1300162"/>
              <a:gd name="connsiteX165" fmla="*/ 1064419 w 1671637"/>
              <a:gd name="connsiteY165" fmla="*/ 771525 h 1300162"/>
              <a:gd name="connsiteX166" fmla="*/ 1021556 w 1671637"/>
              <a:gd name="connsiteY166" fmla="*/ 814387 h 1300162"/>
              <a:gd name="connsiteX167" fmla="*/ 971550 w 1671637"/>
              <a:gd name="connsiteY167" fmla="*/ 835819 h 1300162"/>
              <a:gd name="connsiteX168" fmla="*/ 864394 w 1671637"/>
              <a:gd name="connsiteY168" fmla="*/ 864394 h 1300162"/>
              <a:gd name="connsiteX169" fmla="*/ 742950 w 1671637"/>
              <a:gd name="connsiteY169" fmla="*/ 850106 h 1300162"/>
              <a:gd name="connsiteX170" fmla="*/ 714375 w 1671637"/>
              <a:gd name="connsiteY170" fmla="*/ 807244 h 1300162"/>
              <a:gd name="connsiteX171" fmla="*/ 757237 w 1671637"/>
              <a:gd name="connsiteY171" fmla="*/ 614362 h 1300162"/>
              <a:gd name="connsiteX172" fmla="*/ 835819 w 1671637"/>
              <a:gd name="connsiteY172" fmla="*/ 478631 h 1300162"/>
              <a:gd name="connsiteX173" fmla="*/ 871537 w 1671637"/>
              <a:gd name="connsiteY173" fmla="*/ 421481 h 1300162"/>
              <a:gd name="connsiteX174" fmla="*/ 971550 w 1671637"/>
              <a:gd name="connsiteY174" fmla="*/ 364331 h 1300162"/>
              <a:gd name="connsiteX175" fmla="*/ 1042987 w 1671637"/>
              <a:gd name="connsiteY175" fmla="*/ 428625 h 1300162"/>
              <a:gd name="connsiteX176" fmla="*/ 1071562 w 1671637"/>
              <a:gd name="connsiteY176" fmla="*/ 578644 h 1300162"/>
              <a:gd name="connsiteX177" fmla="*/ 1050131 w 1671637"/>
              <a:gd name="connsiteY177" fmla="*/ 764381 h 1300162"/>
              <a:gd name="connsiteX178" fmla="*/ 992981 w 1671637"/>
              <a:gd name="connsiteY178" fmla="*/ 835819 h 1300162"/>
              <a:gd name="connsiteX179" fmla="*/ 957262 w 1671637"/>
              <a:gd name="connsiteY179" fmla="*/ 864394 h 1300162"/>
              <a:gd name="connsiteX180" fmla="*/ 935831 w 1671637"/>
              <a:gd name="connsiteY180" fmla="*/ 871537 h 1300162"/>
              <a:gd name="connsiteX181" fmla="*/ 900112 w 1671637"/>
              <a:gd name="connsiteY181" fmla="*/ 835819 h 1300162"/>
              <a:gd name="connsiteX182" fmla="*/ 892969 w 1671637"/>
              <a:gd name="connsiteY182" fmla="*/ 814387 h 1300162"/>
              <a:gd name="connsiteX183" fmla="*/ 878681 w 1671637"/>
              <a:gd name="connsiteY183" fmla="*/ 778669 h 1300162"/>
              <a:gd name="connsiteX184" fmla="*/ 835819 w 1671637"/>
              <a:gd name="connsiteY184" fmla="*/ 635794 h 1300162"/>
              <a:gd name="connsiteX185" fmla="*/ 814387 w 1671637"/>
              <a:gd name="connsiteY185" fmla="*/ 571500 h 1300162"/>
              <a:gd name="connsiteX186" fmla="*/ 807244 w 1671637"/>
              <a:gd name="connsiteY186" fmla="*/ 550069 h 1300162"/>
              <a:gd name="connsiteX187" fmla="*/ 800100 w 1671637"/>
              <a:gd name="connsiteY187" fmla="*/ 571500 h 1300162"/>
              <a:gd name="connsiteX188" fmla="*/ 792956 w 1671637"/>
              <a:gd name="connsiteY188" fmla="*/ 600075 h 1300162"/>
              <a:gd name="connsiteX189" fmla="*/ 785812 w 1671637"/>
              <a:gd name="connsiteY189" fmla="*/ 600075 h 130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671637" h="1300162">
                <a:moveTo>
                  <a:pt x="1185862" y="207169"/>
                </a:moveTo>
                <a:cubicBezTo>
                  <a:pt x="1270021" y="263274"/>
                  <a:pt x="1256594" y="248653"/>
                  <a:pt x="1350169" y="378619"/>
                </a:cubicBezTo>
                <a:cubicBezTo>
                  <a:pt x="1357263" y="388472"/>
                  <a:pt x="1354931" y="402431"/>
                  <a:pt x="1357312" y="414337"/>
                </a:cubicBezTo>
                <a:cubicBezTo>
                  <a:pt x="1354931" y="447675"/>
                  <a:pt x="1364095" y="483967"/>
                  <a:pt x="1350169" y="514350"/>
                </a:cubicBezTo>
                <a:cubicBezTo>
                  <a:pt x="1336138" y="544964"/>
                  <a:pt x="1307608" y="568461"/>
                  <a:pt x="1278731" y="585787"/>
                </a:cubicBezTo>
                <a:cubicBezTo>
                  <a:pt x="1216020" y="623415"/>
                  <a:pt x="1270718" y="592783"/>
                  <a:pt x="1193006" y="628650"/>
                </a:cubicBezTo>
                <a:cubicBezTo>
                  <a:pt x="1178502" y="635344"/>
                  <a:pt x="1165298" y="645030"/>
                  <a:pt x="1150144" y="650081"/>
                </a:cubicBezTo>
                <a:cubicBezTo>
                  <a:pt x="1107468" y="664307"/>
                  <a:pt x="1065762" y="666601"/>
                  <a:pt x="1021556" y="671512"/>
                </a:cubicBezTo>
                <a:lnTo>
                  <a:pt x="785812" y="657225"/>
                </a:lnTo>
                <a:cubicBezTo>
                  <a:pt x="759571" y="655436"/>
                  <a:pt x="733242" y="653983"/>
                  <a:pt x="707231" y="650081"/>
                </a:cubicBezTo>
                <a:cubicBezTo>
                  <a:pt x="685520" y="646824"/>
                  <a:pt x="664368" y="640556"/>
                  <a:pt x="642937" y="635794"/>
                </a:cubicBezTo>
                <a:cubicBezTo>
                  <a:pt x="633412" y="631031"/>
                  <a:pt x="624333" y="625245"/>
                  <a:pt x="614362" y="621506"/>
                </a:cubicBezTo>
                <a:cubicBezTo>
                  <a:pt x="605169" y="618059"/>
                  <a:pt x="589433" y="623478"/>
                  <a:pt x="585787" y="614362"/>
                </a:cubicBezTo>
                <a:cubicBezTo>
                  <a:pt x="581832" y="604474"/>
                  <a:pt x="596336" y="595758"/>
                  <a:pt x="600075" y="585787"/>
                </a:cubicBezTo>
                <a:cubicBezTo>
                  <a:pt x="603522" y="576594"/>
                  <a:pt x="602348" y="565737"/>
                  <a:pt x="607219" y="557212"/>
                </a:cubicBezTo>
                <a:cubicBezTo>
                  <a:pt x="622261" y="530888"/>
                  <a:pt x="638888" y="534234"/>
                  <a:pt x="664369" y="521494"/>
                </a:cubicBezTo>
                <a:cubicBezTo>
                  <a:pt x="672048" y="517654"/>
                  <a:pt x="678656" y="511969"/>
                  <a:pt x="685800" y="507206"/>
                </a:cubicBezTo>
                <a:cubicBezTo>
                  <a:pt x="700087" y="509587"/>
                  <a:pt x="720143" y="502636"/>
                  <a:pt x="728662" y="514350"/>
                </a:cubicBezTo>
                <a:cubicBezTo>
                  <a:pt x="742945" y="533989"/>
                  <a:pt x="742950" y="585787"/>
                  <a:pt x="742950" y="585787"/>
                </a:cubicBezTo>
                <a:cubicBezTo>
                  <a:pt x="738187" y="623887"/>
                  <a:pt x="737172" y="662645"/>
                  <a:pt x="728662" y="700087"/>
                </a:cubicBezTo>
                <a:cubicBezTo>
                  <a:pt x="725122" y="715664"/>
                  <a:pt x="714880" y="728926"/>
                  <a:pt x="707231" y="742950"/>
                </a:cubicBezTo>
                <a:cubicBezTo>
                  <a:pt x="692303" y="770319"/>
                  <a:pt x="673162" y="800548"/>
                  <a:pt x="650081" y="821531"/>
                </a:cubicBezTo>
                <a:cubicBezTo>
                  <a:pt x="637375" y="833082"/>
                  <a:pt x="620410" y="839113"/>
                  <a:pt x="607219" y="850106"/>
                </a:cubicBezTo>
                <a:cubicBezTo>
                  <a:pt x="591697" y="863041"/>
                  <a:pt x="580215" y="880449"/>
                  <a:pt x="564356" y="892969"/>
                </a:cubicBezTo>
                <a:cubicBezTo>
                  <a:pt x="542036" y="910590"/>
                  <a:pt x="464200" y="962120"/>
                  <a:pt x="428625" y="985837"/>
                </a:cubicBezTo>
                <a:cubicBezTo>
                  <a:pt x="397374" y="1006671"/>
                  <a:pt x="373346" y="1026447"/>
                  <a:pt x="335756" y="1035844"/>
                </a:cubicBezTo>
                <a:cubicBezTo>
                  <a:pt x="314837" y="1041074"/>
                  <a:pt x="292893" y="1040606"/>
                  <a:pt x="271462" y="1042987"/>
                </a:cubicBezTo>
                <a:cubicBezTo>
                  <a:pt x="230981" y="1038225"/>
                  <a:pt x="188325" y="1042630"/>
                  <a:pt x="150019" y="1028700"/>
                </a:cubicBezTo>
                <a:cubicBezTo>
                  <a:pt x="130973" y="1021774"/>
                  <a:pt x="93630" y="949664"/>
                  <a:pt x="85725" y="935831"/>
                </a:cubicBezTo>
                <a:cubicBezTo>
                  <a:pt x="80962" y="916781"/>
                  <a:pt x="77294" y="897423"/>
                  <a:pt x="71437" y="878681"/>
                </a:cubicBezTo>
                <a:cubicBezTo>
                  <a:pt x="65368" y="859262"/>
                  <a:pt x="54718" y="841323"/>
                  <a:pt x="50006" y="821531"/>
                </a:cubicBezTo>
                <a:cubicBezTo>
                  <a:pt x="40859" y="783111"/>
                  <a:pt x="33382" y="707632"/>
                  <a:pt x="28575" y="664369"/>
                </a:cubicBezTo>
                <a:cubicBezTo>
                  <a:pt x="40481" y="600075"/>
                  <a:pt x="44122" y="533685"/>
                  <a:pt x="64294" y="471487"/>
                </a:cubicBezTo>
                <a:cubicBezTo>
                  <a:pt x="75173" y="437944"/>
                  <a:pt x="152669" y="355200"/>
                  <a:pt x="178594" y="335756"/>
                </a:cubicBezTo>
                <a:cubicBezTo>
                  <a:pt x="258610" y="275744"/>
                  <a:pt x="331720" y="248589"/>
                  <a:pt x="428625" y="221456"/>
                </a:cubicBezTo>
                <a:cubicBezTo>
                  <a:pt x="499264" y="201677"/>
                  <a:pt x="570204" y="180989"/>
                  <a:pt x="642937" y="171450"/>
                </a:cubicBezTo>
                <a:cubicBezTo>
                  <a:pt x="716167" y="161846"/>
                  <a:pt x="790575" y="166687"/>
                  <a:pt x="864394" y="164306"/>
                </a:cubicBezTo>
                <a:cubicBezTo>
                  <a:pt x="1165713" y="178654"/>
                  <a:pt x="1236279" y="145708"/>
                  <a:pt x="1457325" y="228600"/>
                </a:cubicBezTo>
                <a:cubicBezTo>
                  <a:pt x="1487239" y="239818"/>
                  <a:pt x="1514475" y="257175"/>
                  <a:pt x="1543050" y="271462"/>
                </a:cubicBezTo>
                <a:cubicBezTo>
                  <a:pt x="1562100" y="290512"/>
                  <a:pt x="1580505" y="310230"/>
                  <a:pt x="1600200" y="328612"/>
                </a:cubicBezTo>
                <a:cubicBezTo>
                  <a:pt x="1616250" y="343592"/>
                  <a:pt x="1636820" y="354074"/>
                  <a:pt x="1650206" y="371475"/>
                </a:cubicBezTo>
                <a:cubicBezTo>
                  <a:pt x="1661263" y="385849"/>
                  <a:pt x="1664493" y="404812"/>
                  <a:pt x="1671637" y="421481"/>
                </a:cubicBezTo>
                <a:cubicBezTo>
                  <a:pt x="1669256" y="478631"/>
                  <a:pt x="1671589" y="536173"/>
                  <a:pt x="1664494" y="592931"/>
                </a:cubicBezTo>
                <a:cubicBezTo>
                  <a:pt x="1661970" y="613119"/>
                  <a:pt x="1649496" y="630780"/>
                  <a:pt x="1643062" y="650081"/>
                </a:cubicBezTo>
                <a:cubicBezTo>
                  <a:pt x="1637580" y="666527"/>
                  <a:pt x="1634058" y="683576"/>
                  <a:pt x="1628775" y="700087"/>
                </a:cubicBezTo>
                <a:cubicBezTo>
                  <a:pt x="1615005" y="743119"/>
                  <a:pt x="1598324" y="785232"/>
                  <a:pt x="1585912" y="828675"/>
                </a:cubicBezTo>
                <a:cubicBezTo>
                  <a:pt x="1569176" y="887253"/>
                  <a:pt x="1578994" y="872121"/>
                  <a:pt x="1543050" y="921544"/>
                </a:cubicBezTo>
                <a:cubicBezTo>
                  <a:pt x="1534082" y="933875"/>
                  <a:pt x="1527549" y="949417"/>
                  <a:pt x="1514475" y="957262"/>
                </a:cubicBezTo>
                <a:cubicBezTo>
                  <a:pt x="1502054" y="964714"/>
                  <a:pt x="1485900" y="962025"/>
                  <a:pt x="1471612" y="964406"/>
                </a:cubicBezTo>
                <a:cubicBezTo>
                  <a:pt x="1457325" y="962025"/>
                  <a:pt x="1438106" y="968319"/>
                  <a:pt x="1428750" y="957262"/>
                </a:cubicBezTo>
                <a:cubicBezTo>
                  <a:pt x="1408754" y="933630"/>
                  <a:pt x="1393031" y="871537"/>
                  <a:pt x="1393031" y="871537"/>
                </a:cubicBezTo>
                <a:cubicBezTo>
                  <a:pt x="1359131" y="702039"/>
                  <a:pt x="1377235" y="775519"/>
                  <a:pt x="1343025" y="650081"/>
                </a:cubicBezTo>
                <a:cubicBezTo>
                  <a:pt x="1340923" y="631163"/>
                  <a:pt x="1328141" y="520029"/>
                  <a:pt x="1328737" y="507206"/>
                </a:cubicBezTo>
                <a:cubicBezTo>
                  <a:pt x="1336267" y="345309"/>
                  <a:pt x="1298719" y="318623"/>
                  <a:pt x="1378744" y="250031"/>
                </a:cubicBezTo>
                <a:cubicBezTo>
                  <a:pt x="1385263" y="244444"/>
                  <a:pt x="1393031" y="240506"/>
                  <a:pt x="1400175" y="235744"/>
                </a:cubicBezTo>
                <a:cubicBezTo>
                  <a:pt x="1418650" y="309641"/>
                  <a:pt x="1426775" y="316953"/>
                  <a:pt x="1335881" y="421481"/>
                </a:cubicBezTo>
                <a:cubicBezTo>
                  <a:pt x="1288256" y="476250"/>
                  <a:pt x="1253396" y="545527"/>
                  <a:pt x="1193006" y="585787"/>
                </a:cubicBezTo>
                <a:cubicBezTo>
                  <a:pt x="1130682" y="627336"/>
                  <a:pt x="1026224" y="702881"/>
                  <a:pt x="957262" y="714375"/>
                </a:cubicBezTo>
                <a:cubicBezTo>
                  <a:pt x="897791" y="724287"/>
                  <a:pt x="928739" y="719471"/>
                  <a:pt x="864394" y="728662"/>
                </a:cubicBezTo>
                <a:cubicBezTo>
                  <a:pt x="838403" y="725774"/>
                  <a:pt x="799393" y="731409"/>
                  <a:pt x="778669" y="707231"/>
                </a:cubicBezTo>
                <a:cubicBezTo>
                  <a:pt x="769633" y="696689"/>
                  <a:pt x="764381" y="683418"/>
                  <a:pt x="757237" y="671512"/>
                </a:cubicBezTo>
                <a:cubicBezTo>
                  <a:pt x="754176" y="643963"/>
                  <a:pt x="749822" y="594135"/>
                  <a:pt x="742950" y="564356"/>
                </a:cubicBezTo>
                <a:cubicBezTo>
                  <a:pt x="739052" y="547464"/>
                  <a:pt x="733425" y="531019"/>
                  <a:pt x="728662" y="514350"/>
                </a:cubicBezTo>
                <a:cubicBezTo>
                  <a:pt x="731043" y="478631"/>
                  <a:pt x="729288" y="442393"/>
                  <a:pt x="735806" y="407194"/>
                </a:cubicBezTo>
                <a:cubicBezTo>
                  <a:pt x="741291" y="377577"/>
                  <a:pt x="750448" y="348174"/>
                  <a:pt x="764381" y="321469"/>
                </a:cubicBezTo>
                <a:cubicBezTo>
                  <a:pt x="779363" y="292754"/>
                  <a:pt x="799292" y="266434"/>
                  <a:pt x="821531" y="242887"/>
                </a:cubicBezTo>
                <a:cubicBezTo>
                  <a:pt x="855025" y="207423"/>
                  <a:pt x="912350" y="174737"/>
                  <a:pt x="957262" y="157162"/>
                </a:cubicBezTo>
                <a:cubicBezTo>
                  <a:pt x="987424" y="145360"/>
                  <a:pt x="1019175" y="138112"/>
                  <a:pt x="1050131" y="128587"/>
                </a:cubicBezTo>
                <a:cubicBezTo>
                  <a:pt x="1127427" y="139630"/>
                  <a:pt x="1146227" y="119024"/>
                  <a:pt x="1178719" y="178594"/>
                </a:cubicBezTo>
                <a:cubicBezTo>
                  <a:pt x="1185931" y="191815"/>
                  <a:pt x="1188244" y="207169"/>
                  <a:pt x="1193006" y="221456"/>
                </a:cubicBezTo>
                <a:cubicBezTo>
                  <a:pt x="1200614" y="297532"/>
                  <a:pt x="1209690" y="338082"/>
                  <a:pt x="1185862" y="421481"/>
                </a:cubicBezTo>
                <a:cubicBezTo>
                  <a:pt x="1178233" y="448182"/>
                  <a:pt x="1158134" y="469635"/>
                  <a:pt x="1143000" y="492919"/>
                </a:cubicBezTo>
                <a:cubicBezTo>
                  <a:pt x="1121219" y="526428"/>
                  <a:pt x="1074912" y="593571"/>
                  <a:pt x="1042987" y="621506"/>
                </a:cubicBezTo>
                <a:cubicBezTo>
                  <a:pt x="1023603" y="638467"/>
                  <a:pt x="1001057" y="651590"/>
                  <a:pt x="978694" y="664369"/>
                </a:cubicBezTo>
                <a:cubicBezTo>
                  <a:pt x="950956" y="680220"/>
                  <a:pt x="922334" y="694646"/>
                  <a:pt x="892969" y="707231"/>
                </a:cubicBezTo>
                <a:cubicBezTo>
                  <a:pt x="848234" y="726403"/>
                  <a:pt x="772428" y="743610"/>
                  <a:pt x="728662" y="750094"/>
                </a:cubicBezTo>
                <a:cubicBezTo>
                  <a:pt x="697950" y="754644"/>
                  <a:pt x="666750" y="754856"/>
                  <a:pt x="635794" y="757237"/>
                </a:cubicBezTo>
                <a:cubicBezTo>
                  <a:pt x="571500" y="752475"/>
                  <a:pt x="493066" y="783459"/>
                  <a:pt x="442912" y="742950"/>
                </a:cubicBezTo>
                <a:cubicBezTo>
                  <a:pt x="407666" y="714483"/>
                  <a:pt x="443865" y="652100"/>
                  <a:pt x="450056" y="607219"/>
                </a:cubicBezTo>
                <a:cubicBezTo>
                  <a:pt x="453662" y="581075"/>
                  <a:pt x="488244" y="486798"/>
                  <a:pt x="500062" y="464344"/>
                </a:cubicBezTo>
                <a:cubicBezTo>
                  <a:pt x="512058" y="441551"/>
                  <a:pt x="529494" y="422028"/>
                  <a:pt x="542925" y="400050"/>
                </a:cubicBezTo>
                <a:cubicBezTo>
                  <a:pt x="555709" y="379130"/>
                  <a:pt x="561308" y="353092"/>
                  <a:pt x="578644" y="335756"/>
                </a:cubicBezTo>
                <a:cubicBezTo>
                  <a:pt x="593704" y="320696"/>
                  <a:pt x="617001" y="317204"/>
                  <a:pt x="635794" y="307181"/>
                </a:cubicBezTo>
                <a:cubicBezTo>
                  <a:pt x="706725" y="269351"/>
                  <a:pt x="661265" y="282111"/>
                  <a:pt x="735806" y="271462"/>
                </a:cubicBezTo>
                <a:cubicBezTo>
                  <a:pt x="783431" y="283368"/>
                  <a:pt x="837496" y="280466"/>
                  <a:pt x="878681" y="307181"/>
                </a:cubicBezTo>
                <a:cubicBezTo>
                  <a:pt x="929615" y="340219"/>
                  <a:pt x="1000125" y="442912"/>
                  <a:pt x="1000125" y="442912"/>
                </a:cubicBezTo>
                <a:cubicBezTo>
                  <a:pt x="1012031" y="471487"/>
                  <a:pt x="1026409" y="499153"/>
                  <a:pt x="1035844" y="528637"/>
                </a:cubicBezTo>
                <a:cubicBezTo>
                  <a:pt x="1062324" y="611388"/>
                  <a:pt x="1058542" y="640511"/>
                  <a:pt x="1064419" y="728662"/>
                </a:cubicBezTo>
                <a:cubicBezTo>
                  <a:pt x="1050914" y="775931"/>
                  <a:pt x="1032360" y="898562"/>
                  <a:pt x="978694" y="942975"/>
                </a:cubicBezTo>
                <a:cubicBezTo>
                  <a:pt x="894172" y="1012924"/>
                  <a:pt x="809197" y="1060101"/>
                  <a:pt x="707231" y="1092994"/>
                </a:cubicBezTo>
                <a:cubicBezTo>
                  <a:pt x="669855" y="1105051"/>
                  <a:pt x="630789" y="1111125"/>
                  <a:pt x="592931" y="1121569"/>
                </a:cubicBezTo>
                <a:cubicBezTo>
                  <a:pt x="561709" y="1130182"/>
                  <a:pt x="532010" y="1144819"/>
                  <a:pt x="500062" y="1150144"/>
                </a:cubicBezTo>
                <a:cubicBezTo>
                  <a:pt x="460063" y="1156810"/>
                  <a:pt x="419100" y="1154906"/>
                  <a:pt x="378619" y="1157287"/>
                </a:cubicBezTo>
                <a:cubicBezTo>
                  <a:pt x="357056" y="1160881"/>
                  <a:pt x="208370" y="1186346"/>
                  <a:pt x="192881" y="1185862"/>
                </a:cubicBezTo>
                <a:cubicBezTo>
                  <a:pt x="149449" y="1184505"/>
                  <a:pt x="107156" y="1171575"/>
                  <a:pt x="64294" y="1164431"/>
                </a:cubicBezTo>
                <a:cubicBezTo>
                  <a:pt x="48237" y="1132316"/>
                  <a:pt x="14745" y="1069288"/>
                  <a:pt x="7144" y="1035844"/>
                </a:cubicBezTo>
                <a:cubicBezTo>
                  <a:pt x="789" y="1007883"/>
                  <a:pt x="2381" y="978694"/>
                  <a:pt x="0" y="950119"/>
                </a:cubicBezTo>
                <a:cubicBezTo>
                  <a:pt x="2381" y="862013"/>
                  <a:pt x="4208" y="773890"/>
                  <a:pt x="7144" y="685800"/>
                </a:cubicBezTo>
                <a:cubicBezTo>
                  <a:pt x="8970" y="631010"/>
                  <a:pt x="5861" y="575663"/>
                  <a:pt x="14287" y="521494"/>
                </a:cubicBezTo>
                <a:cubicBezTo>
                  <a:pt x="32155" y="406627"/>
                  <a:pt x="68060" y="326116"/>
                  <a:pt x="128587" y="228600"/>
                </a:cubicBezTo>
                <a:cubicBezTo>
                  <a:pt x="144669" y="202690"/>
                  <a:pt x="160469" y="174235"/>
                  <a:pt x="185737" y="157162"/>
                </a:cubicBezTo>
                <a:cubicBezTo>
                  <a:pt x="256697" y="109216"/>
                  <a:pt x="427609" y="23982"/>
                  <a:pt x="528637" y="7144"/>
                </a:cubicBezTo>
                <a:cubicBezTo>
                  <a:pt x="582712" y="-1868"/>
                  <a:pt x="638175" y="2381"/>
                  <a:pt x="692944" y="0"/>
                </a:cubicBezTo>
                <a:cubicBezTo>
                  <a:pt x="781050" y="9525"/>
                  <a:pt x="871019" y="8190"/>
                  <a:pt x="957262" y="28575"/>
                </a:cubicBezTo>
                <a:cubicBezTo>
                  <a:pt x="1003899" y="39598"/>
                  <a:pt x="1044082" y="69375"/>
                  <a:pt x="1085850" y="92869"/>
                </a:cubicBezTo>
                <a:cubicBezTo>
                  <a:pt x="1139990" y="123322"/>
                  <a:pt x="1215269" y="172008"/>
                  <a:pt x="1257300" y="221456"/>
                </a:cubicBezTo>
                <a:cubicBezTo>
                  <a:pt x="1277408" y="245112"/>
                  <a:pt x="1290637" y="273843"/>
                  <a:pt x="1307306" y="300037"/>
                </a:cubicBezTo>
                <a:cubicBezTo>
                  <a:pt x="1316831" y="330993"/>
                  <a:pt x="1333264" y="360623"/>
                  <a:pt x="1335881" y="392906"/>
                </a:cubicBezTo>
                <a:cubicBezTo>
                  <a:pt x="1341485" y="462026"/>
                  <a:pt x="1333783" y="583088"/>
                  <a:pt x="1307306" y="657225"/>
                </a:cubicBezTo>
                <a:cubicBezTo>
                  <a:pt x="1294049" y="694345"/>
                  <a:pt x="1276997" y="730239"/>
                  <a:pt x="1257300" y="764381"/>
                </a:cubicBezTo>
                <a:cubicBezTo>
                  <a:pt x="1223159" y="823559"/>
                  <a:pt x="1184839" y="861155"/>
                  <a:pt x="1135856" y="907256"/>
                </a:cubicBezTo>
                <a:cubicBezTo>
                  <a:pt x="1117423" y="924605"/>
                  <a:pt x="1099768" y="943221"/>
                  <a:pt x="1078706" y="957262"/>
                </a:cubicBezTo>
                <a:cubicBezTo>
                  <a:pt x="1060458" y="969427"/>
                  <a:pt x="1008035" y="985582"/>
                  <a:pt x="985837" y="992981"/>
                </a:cubicBezTo>
                <a:cubicBezTo>
                  <a:pt x="940593" y="981075"/>
                  <a:pt x="892636" y="976755"/>
                  <a:pt x="850106" y="957262"/>
                </a:cubicBezTo>
                <a:cubicBezTo>
                  <a:pt x="833199" y="949513"/>
                  <a:pt x="825877" y="929024"/>
                  <a:pt x="814387" y="914400"/>
                </a:cubicBezTo>
                <a:cubicBezTo>
                  <a:pt x="799675" y="895676"/>
                  <a:pt x="783942" y="877569"/>
                  <a:pt x="771525" y="857250"/>
                </a:cubicBezTo>
                <a:cubicBezTo>
                  <a:pt x="745564" y="814767"/>
                  <a:pt x="718603" y="744525"/>
                  <a:pt x="700087" y="700087"/>
                </a:cubicBezTo>
                <a:cubicBezTo>
                  <a:pt x="678724" y="571902"/>
                  <a:pt x="667504" y="538651"/>
                  <a:pt x="692944" y="371475"/>
                </a:cubicBezTo>
                <a:cubicBezTo>
                  <a:pt x="697750" y="339891"/>
                  <a:pt x="716637" y="311308"/>
                  <a:pt x="735806" y="285750"/>
                </a:cubicBezTo>
                <a:cubicBezTo>
                  <a:pt x="753010" y="262811"/>
                  <a:pt x="776609" y="245044"/>
                  <a:pt x="800100" y="228600"/>
                </a:cubicBezTo>
                <a:cubicBezTo>
                  <a:pt x="862804" y="184707"/>
                  <a:pt x="916013" y="169576"/>
                  <a:pt x="992981" y="157162"/>
                </a:cubicBezTo>
                <a:cubicBezTo>
                  <a:pt x="1028322" y="151462"/>
                  <a:pt x="1064418" y="152400"/>
                  <a:pt x="1100137" y="150019"/>
                </a:cubicBezTo>
                <a:cubicBezTo>
                  <a:pt x="1135856" y="152400"/>
                  <a:pt x="1172565" y="148480"/>
                  <a:pt x="1207294" y="157162"/>
                </a:cubicBezTo>
                <a:cubicBezTo>
                  <a:pt x="1242715" y="166017"/>
                  <a:pt x="1327675" y="215310"/>
                  <a:pt x="1364456" y="235744"/>
                </a:cubicBezTo>
                <a:cubicBezTo>
                  <a:pt x="1382072" y="267452"/>
                  <a:pt x="1433020" y="356964"/>
                  <a:pt x="1443037" y="385762"/>
                </a:cubicBezTo>
                <a:cubicBezTo>
                  <a:pt x="1451783" y="410908"/>
                  <a:pt x="1452562" y="438150"/>
                  <a:pt x="1457325" y="464344"/>
                </a:cubicBezTo>
                <a:cubicBezTo>
                  <a:pt x="1454944" y="516731"/>
                  <a:pt x="1461063" y="570206"/>
                  <a:pt x="1450181" y="621506"/>
                </a:cubicBezTo>
                <a:cubicBezTo>
                  <a:pt x="1442422" y="658083"/>
                  <a:pt x="1362722" y="764042"/>
                  <a:pt x="1343025" y="785812"/>
                </a:cubicBezTo>
                <a:cubicBezTo>
                  <a:pt x="1321531" y="809568"/>
                  <a:pt x="1297216" y="830884"/>
                  <a:pt x="1271587" y="850106"/>
                </a:cubicBezTo>
                <a:cubicBezTo>
                  <a:pt x="1206632" y="898822"/>
                  <a:pt x="1160436" y="924400"/>
                  <a:pt x="1085850" y="950119"/>
                </a:cubicBezTo>
                <a:cubicBezTo>
                  <a:pt x="1045959" y="963874"/>
                  <a:pt x="1005879" y="978061"/>
                  <a:pt x="964406" y="985837"/>
                </a:cubicBezTo>
                <a:cubicBezTo>
                  <a:pt x="929221" y="992434"/>
                  <a:pt x="892969" y="990600"/>
                  <a:pt x="857250" y="992981"/>
                </a:cubicBezTo>
                <a:cubicBezTo>
                  <a:pt x="759619" y="981075"/>
                  <a:pt x="660866" y="976219"/>
                  <a:pt x="564356" y="957262"/>
                </a:cubicBezTo>
                <a:cubicBezTo>
                  <a:pt x="526607" y="949847"/>
                  <a:pt x="491370" y="932074"/>
                  <a:pt x="457200" y="914400"/>
                </a:cubicBezTo>
                <a:cubicBezTo>
                  <a:pt x="375023" y="871895"/>
                  <a:pt x="356453" y="849454"/>
                  <a:pt x="292894" y="792956"/>
                </a:cubicBezTo>
                <a:cubicBezTo>
                  <a:pt x="273844" y="745331"/>
                  <a:pt x="230803" y="701136"/>
                  <a:pt x="235744" y="650081"/>
                </a:cubicBezTo>
                <a:cubicBezTo>
                  <a:pt x="242645" y="578773"/>
                  <a:pt x="235511" y="436732"/>
                  <a:pt x="285750" y="357187"/>
                </a:cubicBezTo>
                <a:cubicBezTo>
                  <a:pt x="301062" y="332944"/>
                  <a:pt x="322624" y="313169"/>
                  <a:pt x="342900" y="292894"/>
                </a:cubicBezTo>
                <a:cubicBezTo>
                  <a:pt x="366702" y="269093"/>
                  <a:pt x="446773" y="198807"/>
                  <a:pt x="478631" y="185737"/>
                </a:cubicBezTo>
                <a:cubicBezTo>
                  <a:pt x="545526" y="158293"/>
                  <a:pt x="685800" y="121444"/>
                  <a:pt x="685800" y="121444"/>
                </a:cubicBezTo>
                <a:cubicBezTo>
                  <a:pt x="826294" y="130969"/>
                  <a:pt x="967804" y="130647"/>
                  <a:pt x="1107281" y="150019"/>
                </a:cubicBezTo>
                <a:cubicBezTo>
                  <a:pt x="1141051" y="154709"/>
                  <a:pt x="1171027" y="175154"/>
                  <a:pt x="1200150" y="192881"/>
                </a:cubicBezTo>
                <a:cubicBezTo>
                  <a:pt x="1257995" y="228091"/>
                  <a:pt x="1301881" y="277470"/>
                  <a:pt x="1335881" y="335756"/>
                </a:cubicBezTo>
                <a:cubicBezTo>
                  <a:pt x="1351479" y="362495"/>
                  <a:pt x="1359694" y="392906"/>
                  <a:pt x="1371600" y="421481"/>
                </a:cubicBezTo>
                <a:cubicBezTo>
                  <a:pt x="1382067" y="499985"/>
                  <a:pt x="1397526" y="563112"/>
                  <a:pt x="1378744" y="642937"/>
                </a:cubicBezTo>
                <a:cubicBezTo>
                  <a:pt x="1368211" y="687704"/>
                  <a:pt x="1348469" y="729983"/>
                  <a:pt x="1328737" y="771525"/>
                </a:cubicBezTo>
                <a:cubicBezTo>
                  <a:pt x="1258090" y="920254"/>
                  <a:pt x="1153913" y="1089088"/>
                  <a:pt x="1007269" y="1171575"/>
                </a:cubicBezTo>
                <a:cubicBezTo>
                  <a:pt x="969169" y="1193006"/>
                  <a:pt x="931573" y="1215360"/>
                  <a:pt x="892969" y="1235869"/>
                </a:cubicBezTo>
                <a:cubicBezTo>
                  <a:pt x="855351" y="1255854"/>
                  <a:pt x="819470" y="1280779"/>
                  <a:pt x="778669" y="1293019"/>
                </a:cubicBezTo>
                <a:cubicBezTo>
                  <a:pt x="746656" y="1302623"/>
                  <a:pt x="711994" y="1297781"/>
                  <a:pt x="678656" y="1300162"/>
                </a:cubicBezTo>
                <a:cubicBezTo>
                  <a:pt x="611981" y="1297781"/>
                  <a:pt x="544737" y="1302033"/>
                  <a:pt x="478631" y="1293019"/>
                </a:cubicBezTo>
                <a:cubicBezTo>
                  <a:pt x="439080" y="1287626"/>
                  <a:pt x="401393" y="1272125"/>
                  <a:pt x="364331" y="1257300"/>
                </a:cubicBezTo>
                <a:cubicBezTo>
                  <a:pt x="311956" y="1236350"/>
                  <a:pt x="250095" y="1204290"/>
                  <a:pt x="207169" y="1164431"/>
                </a:cubicBezTo>
                <a:cubicBezTo>
                  <a:pt x="191081" y="1149492"/>
                  <a:pt x="175942" y="1133042"/>
                  <a:pt x="164306" y="1114425"/>
                </a:cubicBezTo>
                <a:cubicBezTo>
                  <a:pt x="144083" y="1082068"/>
                  <a:pt x="126265" y="1021733"/>
                  <a:pt x="114300" y="985837"/>
                </a:cubicBezTo>
                <a:cubicBezTo>
                  <a:pt x="111919" y="959643"/>
                  <a:pt x="106445" y="933548"/>
                  <a:pt x="107156" y="907256"/>
                </a:cubicBezTo>
                <a:cubicBezTo>
                  <a:pt x="111605" y="742657"/>
                  <a:pt x="127148" y="586634"/>
                  <a:pt x="228600" y="442912"/>
                </a:cubicBezTo>
                <a:cubicBezTo>
                  <a:pt x="285337" y="362535"/>
                  <a:pt x="308181" y="311144"/>
                  <a:pt x="385762" y="257175"/>
                </a:cubicBezTo>
                <a:cubicBezTo>
                  <a:pt x="429262" y="226914"/>
                  <a:pt x="526611" y="182216"/>
                  <a:pt x="578644" y="171450"/>
                </a:cubicBezTo>
                <a:cubicBezTo>
                  <a:pt x="613700" y="164197"/>
                  <a:pt x="650081" y="166687"/>
                  <a:pt x="685800" y="164306"/>
                </a:cubicBezTo>
                <a:cubicBezTo>
                  <a:pt x="773906" y="178594"/>
                  <a:pt x="866275" y="176559"/>
                  <a:pt x="950119" y="207169"/>
                </a:cubicBezTo>
                <a:cubicBezTo>
                  <a:pt x="1019605" y="232537"/>
                  <a:pt x="1135856" y="328612"/>
                  <a:pt x="1135856" y="328612"/>
                </a:cubicBezTo>
                <a:cubicBezTo>
                  <a:pt x="1166387" y="383568"/>
                  <a:pt x="1178711" y="396448"/>
                  <a:pt x="1193006" y="457200"/>
                </a:cubicBezTo>
                <a:cubicBezTo>
                  <a:pt x="1197403" y="475888"/>
                  <a:pt x="1197769" y="495300"/>
                  <a:pt x="1200150" y="514350"/>
                </a:cubicBezTo>
                <a:cubicBezTo>
                  <a:pt x="1190625" y="564356"/>
                  <a:pt x="1187673" y="616076"/>
                  <a:pt x="1171575" y="664369"/>
                </a:cubicBezTo>
                <a:cubicBezTo>
                  <a:pt x="1148196" y="734504"/>
                  <a:pt x="1116371" y="729963"/>
                  <a:pt x="1064419" y="771525"/>
                </a:cubicBezTo>
                <a:cubicBezTo>
                  <a:pt x="1048641" y="784147"/>
                  <a:pt x="1038169" y="802886"/>
                  <a:pt x="1021556" y="814387"/>
                </a:cubicBezTo>
                <a:cubicBezTo>
                  <a:pt x="1006645" y="824710"/>
                  <a:pt x="988388" y="829084"/>
                  <a:pt x="971550" y="835819"/>
                </a:cubicBezTo>
                <a:cubicBezTo>
                  <a:pt x="905726" y="862149"/>
                  <a:pt x="928672" y="855211"/>
                  <a:pt x="864394" y="864394"/>
                </a:cubicBezTo>
                <a:cubicBezTo>
                  <a:pt x="823913" y="859631"/>
                  <a:pt x="781040" y="864617"/>
                  <a:pt x="742950" y="850106"/>
                </a:cubicBezTo>
                <a:cubicBezTo>
                  <a:pt x="726904" y="843993"/>
                  <a:pt x="713336" y="824384"/>
                  <a:pt x="714375" y="807244"/>
                </a:cubicBezTo>
                <a:cubicBezTo>
                  <a:pt x="718359" y="741502"/>
                  <a:pt x="740053" y="677943"/>
                  <a:pt x="757237" y="614362"/>
                </a:cubicBezTo>
                <a:cubicBezTo>
                  <a:pt x="779141" y="533318"/>
                  <a:pt x="787804" y="546653"/>
                  <a:pt x="835819" y="478631"/>
                </a:cubicBezTo>
                <a:cubicBezTo>
                  <a:pt x="848774" y="460278"/>
                  <a:pt x="855652" y="437366"/>
                  <a:pt x="871537" y="421481"/>
                </a:cubicBezTo>
                <a:cubicBezTo>
                  <a:pt x="889212" y="403805"/>
                  <a:pt x="946295" y="376958"/>
                  <a:pt x="971550" y="364331"/>
                </a:cubicBezTo>
                <a:cubicBezTo>
                  <a:pt x="1032623" y="387233"/>
                  <a:pt x="1029801" y="369286"/>
                  <a:pt x="1042987" y="428625"/>
                </a:cubicBezTo>
                <a:cubicBezTo>
                  <a:pt x="1054030" y="478318"/>
                  <a:pt x="1071562" y="578644"/>
                  <a:pt x="1071562" y="578644"/>
                </a:cubicBezTo>
                <a:cubicBezTo>
                  <a:pt x="1069073" y="623445"/>
                  <a:pt x="1072204" y="712878"/>
                  <a:pt x="1050131" y="764381"/>
                </a:cubicBezTo>
                <a:cubicBezTo>
                  <a:pt x="1038873" y="790651"/>
                  <a:pt x="1014253" y="816911"/>
                  <a:pt x="992981" y="835819"/>
                </a:cubicBezTo>
                <a:cubicBezTo>
                  <a:pt x="981585" y="845949"/>
                  <a:pt x="970192" y="856313"/>
                  <a:pt x="957262" y="864394"/>
                </a:cubicBezTo>
                <a:cubicBezTo>
                  <a:pt x="950877" y="868385"/>
                  <a:pt x="942975" y="869156"/>
                  <a:pt x="935831" y="871537"/>
                </a:cubicBezTo>
                <a:cubicBezTo>
                  <a:pt x="923925" y="859631"/>
                  <a:pt x="910215" y="849289"/>
                  <a:pt x="900112" y="835819"/>
                </a:cubicBezTo>
                <a:cubicBezTo>
                  <a:pt x="895594" y="829795"/>
                  <a:pt x="895613" y="821438"/>
                  <a:pt x="892969" y="814387"/>
                </a:cubicBezTo>
                <a:cubicBezTo>
                  <a:pt x="888467" y="802380"/>
                  <a:pt x="883063" y="790720"/>
                  <a:pt x="878681" y="778669"/>
                </a:cubicBezTo>
                <a:cubicBezTo>
                  <a:pt x="850272" y="700543"/>
                  <a:pt x="875804" y="755744"/>
                  <a:pt x="835819" y="635794"/>
                </a:cubicBezTo>
                <a:lnTo>
                  <a:pt x="814387" y="571500"/>
                </a:lnTo>
                <a:lnTo>
                  <a:pt x="807244" y="550069"/>
                </a:lnTo>
                <a:cubicBezTo>
                  <a:pt x="804863" y="557213"/>
                  <a:pt x="802169" y="564260"/>
                  <a:pt x="800100" y="571500"/>
                </a:cubicBezTo>
                <a:cubicBezTo>
                  <a:pt x="797403" y="580940"/>
                  <a:pt x="797347" y="591293"/>
                  <a:pt x="792956" y="600075"/>
                </a:cubicBezTo>
                <a:cubicBezTo>
                  <a:pt x="791891" y="602205"/>
                  <a:pt x="788193" y="600075"/>
                  <a:pt x="785812" y="6000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635789" y="5201107"/>
            <a:ext cx="1281693" cy="205184"/>
          </a:xfrm>
          <a:prstGeom prst="rect">
            <a:avLst/>
          </a:prstGeom>
          <a:noFill/>
        </p:spPr>
        <p:txBody>
          <a:bodyPr wrap="none" rtlCol="0">
            <a:spAutoFit/>
          </a:bodyPr>
          <a:lstStyle/>
          <a:p>
            <a:r>
              <a:rPr kumimoji="1" lang="en-US" altLang="ja-JP" dirty="0" smtClean="0"/>
              <a:t>Lac</a:t>
            </a:r>
            <a:r>
              <a:rPr lang="ja-JP" altLang="en-US" dirty="0"/>
              <a:t>リプレッサー</a:t>
            </a:r>
            <a:endParaRPr kumimoji="1" lang="ja-JP" altLang="en-US" dirty="0"/>
          </a:p>
        </p:txBody>
      </p:sp>
      <p:pic>
        <p:nvPicPr>
          <p:cNvPr id="10" name="Picture 2" descr="http://www.pearsonhighered.com/mathews/IJ/IPT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508" y="4183645"/>
            <a:ext cx="1601622" cy="1120054"/>
          </a:xfrm>
          <a:prstGeom prst="rect">
            <a:avLst/>
          </a:prstGeom>
          <a:noFill/>
          <a:extLst>
            <a:ext uri="{909E8E84-426E-40DD-AFC4-6F175D3DCCD1}">
              <a14:hiddenFill xmlns:a14="http://schemas.microsoft.com/office/drawing/2010/main">
                <a:solidFill>
                  <a:srgbClr val="FFFFFF"/>
                </a:solidFill>
              </a14:hiddenFill>
            </a:ext>
          </a:extLst>
        </p:spPr>
      </p:pic>
      <p:sp>
        <p:nvSpPr>
          <p:cNvPr id="7" name="下矢印 6"/>
          <p:cNvSpPr/>
          <p:nvPr/>
        </p:nvSpPr>
        <p:spPr>
          <a:xfrm>
            <a:off x="4192802" y="5416116"/>
            <a:ext cx="933788" cy="62462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投与</a:t>
            </a:r>
            <a:endParaRPr kumimoji="1" lang="ja-JP" altLang="en-US" dirty="0"/>
          </a:p>
        </p:txBody>
      </p:sp>
      <p:cxnSp>
        <p:nvCxnSpPr>
          <p:cNvPr id="13" name="直線矢印コネクタ 12"/>
          <p:cNvCxnSpPr/>
          <p:nvPr/>
        </p:nvCxnSpPr>
        <p:spPr>
          <a:xfrm>
            <a:off x="4143835" y="6128124"/>
            <a:ext cx="10129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292080" y="6130022"/>
            <a:ext cx="388843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右矢印 17"/>
          <p:cNvSpPr/>
          <p:nvPr/>
        </p:nvSpPr>
        <p:spPr>
          <a:xfrm>
            <a:off x="7486315" y="5890553"/>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T7 RNA pol</a:t>
            </a:r>
            <a:endParaRPr kumimoji="1" lang="ja-JP" altLang="en-US" dirty="0"/>
          </a:p>
        </p:txBody>
      </p:sp>
      <p:sp>
        <p:nvSpPr>
          <p:cNvPr id="19" name="正方形/長方形 18"/>
          <p:cNvSpPr/>
          <p:nvPr/>
        </p:nvSpPr>
        <p:spPr>
          <a:xfrm>
            <a:off x="5364088" y="5986006"/>
            <a:ext cx="194421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LacUV5 promoter</a:t>
            </a:r>
            <a:endParaRPr kumimoji="1" lang="ja-JP" altLang="en-US" dirty="0"/>
          </a:p>
        </p:txBody>
      </p:sp>
      <p:sp>
        <p:nvSpPr>
          <p:cNvPr id="21" name="テキスト ボックス 20"/>
          <p:cNvSpPr txBox="1"/>
          <p:nvPr/>
        </p:nvSpPr>
        <p:spPr>
          <a:xfrm>
            <a:off x="7577637" y="4354433"/>
            <a:ext cx="1281693" cy="205184"/>
          </a:xfrm>
          <a:prstGeom prst="rect">
            <a:avLst/>
          </a:prstGeom>
          <a:noFill/>
        </p:spPr>
        <p:txBody>
          <a:bodyPr wrap="none" rtlCol="0">
            <a:spAutoFit/>
          </a:bodyPr>
          <a:lstStyle/>
          <a:p>
            <a:r>
              <a:rPr kumimoji="1" lang="en-US" altLang="ja-JP" dirty="0" smtClean="0"/>
              <a:t>Lac</a:t>
            </a:r>
            <a:r>
              <a:rPr lang="ja-JP" altLang="en-US" dirty="0"/>
              <a:t>リプレッサー</a:t>
            </a:r>
            <a:endParaRPr kumimoji="1" lang="ja-JP" altLang="en-US" dirty="0"/>
          </a:p>
        </p:txBody>
      </p:sp>
      <p:pic>
        <p:nvPicPr>
          <p:cNvPr id="23" name="Picture 2" descr="http://www.pearsonhighered.com/mathews/IJ/IPT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490" y="3762658"/>
            <a:ext cx="1299886" cy="909043"/>
          </a:xfrm>
          <a:prstGeom prst="rect">
            <a:avLst/>
          </a:prstGeom>
          <a:noFill/>
          <a:extLst>
            <a:ext uri="{909E8E84-426E-40DD-AFC4-6F175D3DCCD1}">
              <a14:hiddenFill xmlns:a14="http://schemas.microsoft.com/office/drawing/2010/main">
                <a:solidFill>
                  <a:srgbClr val="FFFFFF"/>
                </a:solidFill>
              </a14:hiddenFill>
            </a:ext>
          </a:extLst>
        </p:spPr>
      </p:pic>
      <p:sp>
        <p:nvSpPr>
          <p:cNvPr id="20" name="フリーフォーム 19"/>
          <p:cNvSpPr/>
          <p:nvPr/>
        </p:nvSpPr>
        <p:spPr>
          <a:xfrm>
            <a:off x="6545010" y="4457025"/>
            <a:ext cx="1271470" cy="722312"/>
          </a:xfrm>
          <a:custGeom>
            <a:avLst/>
            <a:gdLst>
              <a:gd name="connsiteX0" fmla="*/ 1185862 w 1671637"/>
              <a:gd name="connsiteY0" fmla="*/ 207169 h 1300162"/>
              <a:gd name="connsiteX1" fmla="*/ 1350169 w 1671637"/>
              <a:gd name="connsiteY1" fmla="*/ 378619 h 1300162"/>
              <a:gd name="connsiteX2" fmla="*/ 1357312 w 1671637"/>
              <a:gd name="connsiteY2" fmla="*/ 414337 h 1300162"/>
              <a:gd name="connsiteX3" fmla="*/ 1350169 w 1671637"/>
              <a:gd name="connsiteY3" fmla="*/ 514350 h 1300162"/>
              <a:gd name="connsiteX4" fmla="*/ 1278731 w 1671637"/>
              <a:gd name="connsiteY4" fmla="*/ 585787 h 1300162"/>
              <a:gd name="connsiteX5" fmla="*/ 1193006 w 1671637"/>
              <a:gd name="connsiteY5" fmla="*/ 628650 h 1300162"/>
              <a:gd name="connsiteX6" fmla="*/ 1150144 w 1671637"/>
              <a:gd name="connsiteY6" fmla="*/ 650081 h 1300162"/>
              <a:gd name="connsiteX7" fmla="*/ 1021556 w 1671637"/>
              <a:gd name="connsiteY7" fmla="*/ 671512 h 1300162"/>
              <a:gd name="connsiteX8" fmla="*/ 785812 w 1671637"/>
              <a:gd name="connsiteY8" fmla="*/ 657225 h 1300162"/>
              <a:gd name="connsiteX9" fmla="*/ 707231 w 1671637"/>
              <a:gd name="connsiteY9" fmla="*/ 650081 h 1300162"/>
              <a:gd name="connsiteX10" fmla="*/ 642937 w 1671637"/>
              <a:gd name="connsiteY10" fmla="*/ 635794 h 1300162"/>
              <a:gd name="connsiteX11" fmla="*/ 614362 w 1671637"/>
              <a:gd name="connsiteY11" fmla="*/ 621506 h 1300162"/>
              <a:gd name="connsiteX12" fmla="*/ 585787 w 1671637"/>
              <a:gd name="connsiteY12" fmla="*/ 614362 h 1300162"/>
              <a:gd name="connsiteX13" fmla="*/ 600075 w 1671637"/>
              <a:gd name="connsiteY13" fmla="*/ 585787 h 1300162"/>
              <a:gd name="connsiteX14" fmla="*/ 607219 w 1671637"/>
              <a:gd name="connsiteY14" fmla="*/ 557212 h 1300162"/>
              <a:gd name="connsiteX15" fmla="*/ 664369 w 1671637"/>
              <a:gd name="connsiteY15" fmla="*/ 521494 h 1300162"/>
              <a:gd name="connsiteX16" fmla="*/ 685800 w 1671637"/>
              <a:gd name="connsiteY16" fmla="*/ 507206 h 1300162"/>
              <a:gd name="connsiteX17" fmla="*/ 728662 w 1671637"/>
              <a:gd name="connsiteY17" fmla="*/ 514350 h 1300162"/>
              <a:gd name="connsiteX18" fmla="*/ 742950 w 1671637"/>
              <a:gd name="connsiteY18" fmla="*/ 585787 h 1300162"/>
              <a:gd name="connsiteX19" fmla="*/ 728662 w 1671637"/>
              <a:gd name="connsiteY19" fmla="*/ 700087 h 1300162"/>
              <a:gd name="connsiteX20" fmla="*/ 707231 w 1671637"/>
              <a:gd name="connsiteY20" fmla="*/ 742950 h 1300162"/>
              <a:gd name="connsiteX21" fmla="*/ 650081 w 1671637"/>
              <a:gd name="connsiteY21" fmla="*/ 821531 h 1300162"/>
              <a:gd name="connsiteX22" fmla="*/ 607219 w 1671637"/>
              <a:gd name="connsiteY22" fmla="*/ 850106 h 1300162"/>
              <a:gd name="connsiteX23" fmla="*/ 564356 w 1671637"/>
              <a:gd name="connsiteY23" fmla="*/ 892969 h 1300162"/>
              <a:gd name="connsiteX24" fmla="*/ 428625 w 1671637"/>
              <a:gd name="connsiteY24" fmla="*/ 985837 h 1300162"/>
              <a:gd name="connsiteX25" fmla="*/ 335756 w 1671637"/>
              <a:gd name="connsiteY25" fmla="*/ 1035844 h 1300162"/>
              <a:gd name="connsiteX26" fmla="*/ 271462 w 1671637"/>
              <a:gd name="connsiteY26" fmla="*/ 1042987 h 1300162"/>
              <a:gd name="connsiteX27" fmla="*/ 150019 w 1671637"/>
              <a:gd name="connsiteY27" fmla="*/ 1028700 h 1300162"/>
              <a:gd name="connsiteX28" fmla="*/ 85725 w 1671637"/>
              <a:gd name="connsiteY28" fmla="*/ 935831 h 1300162"/>
              <a:gd name="connsiteX29" fmla="*/ 71437 w 1671637"/>
              <a:gd name="connsiteY29" fmla="*/ 878681 h 1300162"/>
              <a:gd name="connsiteX30" fmla="*/ 50006 w 1671637"/>
              <a:gd name="connsiteY30" fmla="*/ 821531 h 1300162"/>
              <a:gd name="connsiteX31" fmla="*/ 28575 w 1671637"/>
              <a:gd name="connsiteY31" fmla="*/ 664369 h 1300162"/>
              <a:gd name="connsiteX32" fmla="*/ 64294 w 1671637"/>
              <a:gd name="connsiteY32" fmla="*/ 471487 h 1300162"/>
              <a:gd name="connsiteX33" fmla="*/ 178594 w 1671637"/>
              <a:gd name="connsiteY33" fmla="*/ 335756 h 1300162"/>
              <a:gd name="connsiteX34" fmla="*/ 428625 w 1671637"/>
              <a:gd name="connsiteY34" fmla="*/ 221456 h 1300162"/>
              <a:gd name="connsiteX35" fmla="*/ 642937 w 1671637"/>
              <a:gd name="connsiteY35" fmla="*/ 171450 h 1300162"/>
              <a:gd name="connsiteX36" fmla="*/ 864394 w 1671637"/>
              <a:gd name="connsiteY36" fmla="*/ 164306 h 1300162"/>
              <a:gd name="connsiteX37" fmla="*/ 1457325 w 1671637"/>
              <a:gd name="connsiteY37" fmla="*/ 228600 h 1300162"/>
              <a:gd name="connsiteX38" fmla="*/ 1543050 w 1671637"/>
              <a:gd name="connsiteY38" fmla="*/ 271462 h 1300162"/>
              <a:gd name="connsiteX39" fmla="*/ 1600200 w 1671637"/>
              <a:gd name="connsiteY39" fmla="*/ 328612 h 1300162"/>
              <a:gd name="connsiteX40" fmla="*/ 1650206 w 1671637"/>
              <a:gd name="connsiteY40" fmla="*/ 371475 h 1300162"/>
              <a:gd name="connsiteX41" fmla="*/ 1671637 w 1671637"/>
              <a:gd name="connsiteY41" fmla="*/ 421481 h 1300162"/>
              <a:gd name="connsiteX42" fmla="*/ 1664494 w 1671637"/>
              <a:gd name="connsiteY42" fmla="*/ 592931 h 1300162"/>
              <a:gd name="connsiteX43" fmla="*/ 1643062 w 1671637"/>
              <a:gd name="connsiteY43" fmla="*/ 650081 h 1300162"/>
              <a:gd name="connsiteX44" fmla="*/ 1628775 w 1671637"/>
              <a:gd name="connsiteY44" fmla="*/ 700087 h 1300162"/>
              <a:gd name="connsiteX45" fmla="*/ 1585912 w 1671637"/>
              <a:gd name="connsiteY45" fmla="*/ 828675 h 1300162"/>
              <a:gd name="connsiteX46" fmla="*/ 1543050 w 1671637"/>
              <a:gd name="connsiteY46" fmla="*/ 921544 h 1300162"/>
              <a:gd name="connsiteX47" fmla="*/ 1514475 w 1671637"/>
              <a:gd name="connsiteY47" fmla="*/ 957262 h 1300162"/>
              <a:gd name="connsiteX48" fmla="*/ 1471612 w 1671637"/>
              <a:gd name="connsiteY48" fmla="*/ 964406 h 1300162"/>
              <a:gd name="connsiteX49" fmla="*/ 1428750 w 1671637"/>
              <a:gd name="connsiteY49" fmla="*/ 957262 h 1300162"/>
              <a:gd name="connsiteX50" fmla="*/ 1393031 w 1671637"/>
              <a:gd name="connsiteY50" fmla="*/ 871537 h 1300162"/>
              <a:gd name="connsiteX51" fmla="*/ 1343025 w 1671637"/>
              <a:gd name="connsiteY51" fmla="*/ 650081 h 1300162"/>
              <a:gd name="connsiteX52" fmla="*/ 1328737 w 1671637"/>
              <a:gd name="connsiteY52" fmla="*/ 507206 h 1300162"/>
              <a:gd name="connsiteX53" fmla="*/ 1378744 w 1671637"/>
              <a:gd name="connsiteY53" fmla="*/ 250031 h 1300162"/>
              <a:gd name="connsiteX54" fmla="*/ 1400175 w 1671637"/>
              <a:gd name="connsiteY54" fmla="*/ 235744 h 1300162"/>
              <a:gd name="connsiteX55" fmla="*/ 1335881 w 1671637"/>
              <a:gd name="connsiteY55" fmla="*/ 421481 h 1300162"/>
              <a:gd name="connsiteX56" fmla="*/ 1193006 w 1671637"/>
              <a:gd name="connsiteY56" fmla="*/ 585787 h 1300162"/>
              <a:gd name="connsiteX57" fmla="*/ 957262 w 1671637"/>
              <a:gd name="connsiteY57" fmla="*/ 714375 h 1300162"/>
              <a:gd name="connsiteX58" fmla="*/ 864394 w 1671637"/>
              <a:gd name="connsiteY58" fmla="*/ 728662 h 1300162"/>
              <a:gd name="connsiteX59" fmla="*/ 778669 w 1671637"/>
              <a:gd name="connsiteY59" fmla="*/ 707231 h 1300162"/>
              <a:gd name="connsiteX60" fmla="*/ 757237 w 1671637"/>
              <a:gd name="connsiteY60" fmla="*/ 671512 h 1300162"/>
              <a:gd name="connsiteX61" fmla="*/ 742950 w 1671637"/>
              <a:gd name="connsiteY61" fmla="*/ 564356 h 1300162"/>
              <a:gd name="connsiteX62" fmla="*/ 728662 w 1671637"/>
              <a:gd name="connsiteY62" fmla="*/ 514350 h 1300162"/>
              <a:gd name="connsiteX63" fmla="*/ 735806 w 1671637"/>
              <a:gd name="connsiteY63" fmla="*/ 407194 h 1300162"/>
              <a:gd name="connsiteX64" fmla="*/ 764381 w 1671637"/>
              <a:gd name="connsiteY64" fmla="*/ 321469 h 1300162"/>
              <a:gd name="connsiteX65" fmla="*/ 821531 w 1671637"/>
              <a:gd name="connsiteY65" fmla="*/ 242887 h 1300162"/>
              <a:gd name="connsiteX66" fmla="*/ 957262 w 1671637"/>
              <a:gd name="connsiteY66" fmla="*/ 157162 h 1300162"/>
              <a:gd name="connsiteX67" fmla="*/ 1050131 w 1671637"/>
              <a:gd name="connsiteY67" fmla="*/ 128587 h 1300162"/>
              <a:gd name="connsiteX68" fmla="*/ 1178719 w 1671637"/>
              <a:gd name="connsiteY68" fmla="*/ 178594 h 1300162"/>
              <a:gd name="connsiteX69" fmla="*/ 1193006 w 1671637"/>
              <a:gd name="connsiteY69" fmla="*/ 221456 h 1300162"/>
              <a:gd name="connsiteX70" fmla="*/ 1185862 w 1671637"/>
              <a:gd name="connsiteY70" fmla="*/ 421481 h 1300162"/>
              <a:gd name="connsiteX71" fmla="*/ 1143000 w 1671637"/>
              <a:gd name="connsiteY71" fmla="*/ 492919 h 1300162"/>
              <a:gd name="connsiteX72" fmla="*/ 1042987 w 1671637"/>
              <a:gd name="connsiteY72" fmla="*/ 621506 h 1300162"/>
              <a:gd name="connsiteX73" fmla="*/ 978694 w 1671637"/>
              <a:gd name="connsiteY73" fmla="*/ 664369 h 1300162"/>
              <a:gd name="connsiteX74" fmla="*/ 892969 w 1671637"/>
              <a:gd name="connsiteY74" fmla="*/ 707231 h 1300162"/>
              <a:gd name="connsiteX75" fmla="*/ 728662 w 1671637"/>
              <a:gd name="connsiteY75" fmla="*/ 750094 h 1300162"/>
              <a:gd name="connsiteX76" fmla="*/ 635794 w 1671637"/>
              <a:gd name="connsiteY76" fmla="*/ 757237 h 1300162"/>
              <a:gd name="connsiteX77" fmla="*/ 442912 w 1671637"/>
              <a:gd name="connsiteY77" fmla="*/ 742950 h 1300162"/>
              <a:gd name="connsiteX78" fmla="*/ 450056 w 1671637"/>
              <a:gd name="connsiteY78" fmla="*/ 607219 h 1300162"/>
              <a:gd name="connsiteX79" fmla="*/ 500062 w 1671637"/>
              <a:gd name="connsiteY79" fmla="*/ 464344 h 1300162"/>
              <a:gd name="connsiteX80" fmla="*/ 542925 w 1671637"/>
              <a:gd name="connsiteY80" fmla="*/ 400050 h 1300162"/>
              <a:gd name="connsiteX81" fmla="*/ 578644 w 1671637"/>
              <a:gd name="connsiteY81" fmla="*/ 335756 h 1300162"/>
              <a:gd name="connsiteX82" fmla="*/ 635794 w 1671637"/>
              <a:gd name="connsiteY82" fmla="*/ 307181 h 1300162"/>
              <a:gd name="connsiteX83" fmla="*/ 735806 w 1671637"/>
              <a:gd name="connsiteY83" fmla="*/ 271462 h 1300162"/>
              <a:gd name="connsiteX84" fmla="*/ 878681 w 1671637"/>
              <a:gd name="connsiteY84" fmla="*/ 307181 h 1300162"/>
              <a:gd name="connsiteX85" fmla="*/ 1000125 w 1671637"/>
              <a:gd name="connsiteY85" fmla="*/ 442912 h 1300162"/>
              <a:gd name="connsiteX86" fmla="*/ 1035844 w 1671637"/>
              <a:gd name="connsiteY86" fmla="*/ 528637 h 1300162"/>
              <a:gd name="connsiteX87" fmla="*/ 1064419 w 1671637"/>
              <a:gd name="connsiteY87" fmla="*/ 728662 h 1300162"/>
              <a:gd name="connsiteX88" fmla="*/ 978694 w 1671637"/>
              <a:gd name="connsiteY88" fmla="*/ 942975 h 1300162"/>
              <a:gd name="connsiteX89" fmla="*/ 707231 w 1671637"/>
              <a:gd name="connsiteY89" fmla="*/ 1092994 h 1300162"/>
              <a:gd name="connsiteX90" fmla="*/ 592931 w 1671637"/>
              <a:gd name="connsiteY90" fmla="*/ 1121569 h 1300162"/>
              <a:gd name="connsiteX91" fmla="*/ 500062 w 1671637"/>
              <a:gd name="connsiteY91" fmla="*/ 1150144 h 1300162"/>
              <a:gd name="connsiteX92" fmla="*/ 378619 w 1671637"/>
              <a:gd name="connsiteY92" fmla="*/ 1157287 h 1300162"/>
              <a:gd name="connsiteX93" fmla="*/ 192881 w 1671637"/>
              <a:gd name="connsiteY93" fmla="*/ 1185862 h 1300162"/>
              <a:gd name="connsiteX94" fmla="*/ 64294 w 1671637"/>
              <a:gd name="connsiteY94" fmla="*/ 1164431 h 1300162"/>
              <a:gd name="connsiteX95" fmla="*/ 7144 w 1671637"/>
              <a:gd name="connsiteY95" fmla="*/ 1035844 h 1300162"/>
              <a:gd name="connsiteX96" fmla="*/ 0 w 1671637"/>
              <a:gd name="connsiteY96" fmla="*/ 950119 h 1300162"/>
              <a:gd name="connsiteX97" fmla="*/ 7144 w 1671637"/>
              <a:gd name="connsiteY97" fmla="*/ 685800 h 1300162"/>
              <a:gd name="connsiteX98" fmla="*/ 14287 w 1671637"/>
              <a:gd name="connsiteY98" fmla="*/ 521494 h 1300162"/>
              <a:gd name="connsiteX99" fmla="*/ 128587 w 1671637"/>
              <a:gd name="connsiteY99" fmla="*/ 228600 h 1300162"/>
              <a:gd name="connsiteX100" fmla="*/ 185737 w 1671637"/>
              <a:gd name="connsiteY100" fmla="*/ 157162 h 1300162"/>
              <a:gd name="connsiteX101" fmla="*/ 528637 w 1671637"/>
              <a:gd name="connsiteY101" fmla="*/ 7144 h 1300162"/>
              <a:gd name="connsiteX102" fmla="*/ 692944 w 1671637"/>
              <a:gd name="connsiteY102" fmla="*/ 0 h 1300162"/>
              <a:gd name="connsiteX103" fmla="*/ 957262 w 1671637"/>
              <a:gd name="connsiteY103" fmla="*/ 28575 h 1300162"/>
              <a:gd name="connsiteX104" fmla="*/ 1085850 w 1671637"/>
              <a:gd name="connsiteY104" fmla="*/ 92869 h 1300162"/>
              <a:gd name="connsiteX105" fmla="*/ 1257300 w 1671637"/>
              <a:gd name="connsiteY105" fmla="*/ 221456 h 1300162"/>
              <a:gd name="connsiteX106" fmla="*/ 1307306 w 1671637"/>
              <a:gd name="connsiteY106" fmla="*/ 300037 h 1300162"/>
              <a:gd name="connsiteX107" fmla="*/ 1335881 w 1671637"/>
              <a:gd name="connsiteY107" fmla="*/ 392906 h 1300162"/>
              <a:gd name="connsiteX108" fmla="*/ 1307306 w 1671637"/>
              <a:gd name="connsiteY108" fmla="*/ 657225 h 1300162"/>
              <a:gd name="connsiteX109" fmla="*/ 1257300 w 1671637"/>
              <a:gd name="connsiteY109" fmla="*/ 764381 h 1300162"/>
              <a:gd name="connsiteX110" fmla="*/ 1135856 w 1671637"/>
              <a:gd name="connsiteY110" fmla="*/ 907256 h 1300162"/>
              <a:gd name="connsiteX111" fmla="*/ 1078706 w 1671637"/>
              <a:gd name="connsiteY111" fmla="*/ 957262 h 1300162"/>
              <a:gd name="connsiteX112" fmla="*/ 985837 w 1671637"/>
              <a:gd name="connsiteY112" fmla="*/ 992981 h 1300162"/>
              <a:gd name="connsiteX113" fmla="*/ 850106 w 1671637"/>
              <a:gd name="connsiteY113" fmla="*/ 957262 h 1300162"/>
              <a:gd name="connsiteX114" fmla="*/ 814387 w 1671637"/>
              <a:gd name="connsiteY114" fmla="*/ 914400 h 1300162"/>
              <a:gd name="connsiteX115" fmla="*/ 771525 w 1671637"/>
              <a:gd name="connsiteY115" fmla="*/ 857250 h 1300162"/>
              <a:gd name="connsiteX116" fmla="*/ 700087 w 1671637"/>
              <a:gd name="connsiteY116" fmla="*/ 700087 h 1300162"/>
              <a:gd name="connsiteX117" fmla="*/ 692944 w 1671637"/>
              <a:gd name="connsiteY117" fmla="*/ 371475 h 1300162"/>
              <a:gd name="connsiteX118" fmla="*/ 735806 w 1671637"/>
              <a:gd name="connsiteY118" fmla="*/ 285750 h 1300162"/>
              <a:gd name="connsiteX119" fmla="*/ 800100 w 1671637"/>
              <a:gd name="connsiteY119" fmla="*/ 228600 h 1300162"/>
              <a:gd name="connsiteX120" fmla="*/ 992981 w 1671637"/>
              <a:gd name="connsiteY120" fmla="*/ 157162 h 1300162"/>
              <a:gd name="connsiteX121" fmla="*/ 1100137 w 1671637"/>
              <a:gd name="connsiteY121" fmla="*/ 150019 h 1300162"/>
              <a:gd name="connsiteX122" fmla="*/ 1207294 w 1671637"/>
              <a:gd name="connsiteY122" fmla="*/ 157162 h 1300162"/>
              <a:gd name="connsiteX123" fmla="*/ 1364456 w 1671637"/>
              <a:gd name="connsiteY123" fmla="*/ 235744 h 1300162"/>
              <a:gd name="connsiteX124" fmla="*/ 1443037 w 1671637"/>
              <a:gd name="connsiteY124" fmla="*/ 385762 h 1300162"/>
              <a:gd name="connsiteX125" fmla="*/ 1457325 w 1671637"/>
              <a:gd name="connsiteY125" fmla="*/ 464344 h 1300162"/>
              <a:gd name="connsiteX126" fmla="*/ 1450181 w 1671637"/>
              <a:gd name="connsiteY126" fmla="*/ 621506 h 1300162"/>
              <a:gd name="connsiteX127" fmla="*/ 1343025 w 1671637"/>
              <a:gd name="connsiteY127" fmla="*/ 785812 h 1300162"/>
              <a:gd name="connsiteX128" fmla="*/ 1271587 w 1671637"/>
              <a:gd name="connsiteY128" fmla="*/ 850106 h 1300162"/>
              <a:gd name="connsiteX129" fmla="*/ 1085850 w 1671637"/>
              <a:gd name="connsiteY129" fmla="*/ 950119 h 1300162"/>
              <a:gd name="connsiteX130" fmla="*/ 964406 w 1671637"/>
              <a:gd name="connsiteY130" fmla="*/ 985837 h 1300162"/>
              <a:gd name="connsiteX131" fmla="*/ 857250 w 1671637"/>
              <a:gd name="connsiteY131" fmla="*/ 992981 h 1300162"/>
              <a:gd name="connsiteX132" fmla="*/ 564356 w 1671637"/>
              <a:gd name="connsiteY132" fmla="*/ 957262 h 1300162"/>
              <a:gd name="connsiteX133" fmla="*/ 457200 w 1671637"/>
              <a:gd name="connsiteY133" fmla="*/ 914400 h 1300162"/>
              <a:gd name="connsiteX134" fmla="*/ 292894 w 1671637"/>
              <a:gd name="connsiteY134" fmla="*/ 792956 h 1300162"/>
              <a:gd name="connsiteX135" fmla="*/ 235744 w 1671637"/>
              <a:gd name="connsiteY135" fmla="*/ 650081 h 1300162"/>
              <a:gd name="connsiteX136" fmla="*/ 285750 w 1671637"/>
              <a:gd name="connsiteY136" fmla="*/ 357187 h 1300162"/>
              <a:gd name="connsiteX137" fmla="*/ 342900 w 1671637"/>
              <a:gd name="connsiteY137" fmla="*/ 292894 h 1300162"/>
              <a:gd name="connsiteX138" fmla="*/ 478631 w 1671637"/>
              <a:gd name="connsiteY138" fmla="*/ 185737 h 1300162"/>
              <a:gd name="connsiteX139" fmla="*/ 685800 w 1671637"/>
              <a:gd name="connsiteY139" fmla="*/ 121444 h 1300162"/>
              <a:gd name="connsiteX140" fmla="*/ 1107281 w 1671637"/>
              <a:gd name="connsiteY140" fmla="*/ 150019 h 1300162"/>
              <a:gd name="connsiteX141" fmla="*/ 1200150 w 1671637"/>
              <a:gd name="connsiteY141" fmla="*/ 192881 h 1300162"/>
              <a:gd name="connsiteX142" fmla="*/ 1335881 w 1671637"/>
              <a:gd name="connsiteY142" fmla="*/ 335756 h 1300162"/>
              <a:gd name="connsiteX143" fmla="*/ 1371600 w 1671637"/>
              <a:gd name="connsiteY143" fmla="*/ 421481 h 1300162"/>
              <a:gd name="connsiteX144" fmla="*/ 1378744 w 1671637"/>
              <a:gd name="connsiteY144" fmla="*/ 642937 h 1300162"/>
              <a:gd name="connsiteX145" fmla="*/ 1328737 w 1671637"/>
              <a:gd name="connsiteY145" fmla="*/ 771525 h 1300162"/>
              <a:gd name="connsiteX146" fmla="*/ 1007269 w 1671637"/>
              <a:gd name="connsiteY146" fmla="*/ 1171575 h 1300162"/>
              <a:gd name="connsiteX147" fmla="*/ 892969 w 1671637"/>
              <a:gd name="connsiteY147" fmla="*/ 1235869 h 1300162"/>
              <a:gd name="connsiteX148" fmla="*/ 778669 w 1671637"/>
              <a:gd name="connsiteY148" fmla="*/ 1293019 h 1300162"/>
              <a:gd name="connsiteX149" fmla="*/ 678656 w 1671637"/>
              <a:gd name="connsiteY149" fmla="*/ 1300162 h 1300162"/>
              <a:gd name="connsiteX150" fmla="*/ 478631 w 1671637"/>
              <a:gd name="connsiteY150" fmla="*/ 1293019 h 1300162"/>
              <a:gd name="connsiteX151" fmla="*/ 364331 w 1671637"/>
              <a:gd name="connsiteY151" fmla="*/ 1257300 h 1300162"/>
              <a:gd name="connsiteX152" fmla="*/ 207169 w 1671637"/>
              <a:gd name="connsiteY152" fmla="*/ 1164431 h 1300162"/>
              <a:gd name="connsiteX153" fmla="*/ 164306 w 1671637"/>
              <a:gd name="connsiteY153" fmla="*/ 1114425 h 1300162"/>
              <a:gd name="connsiteX154" fmla="*/ 114300 w 1671637"/>
              <a:gd name="connsiteY154" fmla="*/ 985837 h 1300162"/>
              <a:gd name="connsiteX155" fmla="*/ 107156 w 1671637"/>
              <a:gd name="connsiteY155" fmla="*/ 907256 h 1300162"/>
              <a:gd name="connsiteX156" fmla="*/ 228600 w 1671637"/>
              <a:gd name="connsiteY156" fmla="*/ 442912 h 1300162"/>
              <a:gd name="connsiteX157" fmla="*/ 385762 w 1671637"/>
              <a:gd name="connsiteY157" fmla="*/ 257175 h 1300162"/>
              <a:gd name="connsiteX158" fmla="*/ 578644 w 1671637"/>
              <a:gd name="connsiteY158" fmla="*/ 171450 h 1300162"/>
              <a:gd name="connsiteX159" fmla="*/ 685800 w 1671637"/>
              <a:gd name="connsiteY159" fmla="*/ 164306 h 1300162"/>
              <a:gd name="connsiteX160" fmla="*/ 950119 w 1671637"/>
              <a:gd name="connsiteY160" fmla="*/ 207169 h 1300162"/>
              <a:gd name="connsiteX161" fmla="*/ 1135856 w 1671637"/>
              <a:gd name="connsiteY161" fmla="*/ 328612 h 1300162"/>
              <a:gd name="connsiteX162" fmla="*/ 1193006 w 1671637"/>
              <a:gd name="connsiteY162" fmla="*/ 457200 h 1300162"/>
              <a:gd name="connsiteX163" fmla="*/ 1200150 w 1671637"/>
              <a:gd name="connsiteY163" fmla="*/ 514350 h 1300162"/>
              <a:gd name="connsiteX164" fmla="*/ 1171575 w 1671637"/>
              <a:gd name="connsiteY164" fmla="*/ 664369 h 1300162"/>
              <a:gd name="connsiteX165" fmla="*/ 1064419 w 1671637"/>
              <a:gd name="connsiteY165" fmla="*/ 771525 h 1300162"/>
              <a:gd name="connsiteX166" fmla="*/ 1021556 w 1671637"/>
              <a:gd name="connsiteY166" fmla="*/ 814387 h 1300162"/>
              <a:gd name="connsiteX167" fmla="*/ 971550 w 1671637"/>
              <a:gd name="connsiteY167" fmla="*/ 835819 h 1300162"/>
              <a:gd name="connsiteX168" fmla="*/ 864394 w 1671637"/>
              <a:gd name="connsiteY168" fmla="*/ 864394 h 1300162"/>
              <a:gd name="connsiteX169" fmla="*/ 742950 w 1671637"/>
              <a:gd name="connsiteY169" fmla="*/ 850106 h 1300162"/>
              <a:gd name="connsiteX170" fmla="*/ 714375 w 1671637"/>
              <a:gd name="connsiteY170" fmla="*/ 807244 h 1300162"/>
              <a:gd name="connsiteX171" fmla="*/ 757237 w 1671637"/>
              <a:gd name="connsiteY171" fmla="*/ 614362 h 1300162"/>
              <a:gd name="connsiteX172" fmla="*/ 835819 w 1671637"/>
              <a:gd name="connsiteY172" fmla="*/ 478631 h 1300162"/>
              <a:gd name="connsiteX173" fmla="*/ 871537 w 1671637"/>
              <a:gd name="connsiteY173" fmla="*/ 421481 h 1300162"/>
              <a:gd name="connsiteX174" fmla="*/ 971550 w 1671637"/>
              <a:gd name="connsiteY174" fmla="*/ 364331 h 1300162"/>
              <a:gd name="connsiteX175" fmla="*/ 1042987 w 1671637"/>
              <a:gd name="connsiteY175" fmla="*/ 428625 h 1300162"/>
              <a:gd name="connsiteX176" fmla="*/ 1071562 w 1671637"/>
              <a:gd name="connsiteY176" fmla="*/ 578644 h 1300162"/>
              <a:gd name="connsiteX177" fmla="*/ 1050131 w 1671637"/>
              <a:gd name="connsiteY177" fmla="*/ 764381 h 1300162"/>
              <a:gd name="connsiteX178" fmla="*/ 992981 w 1671637"/>
              <a:gd name="connsiteY178" fmla="*/ 835819 h 1300162"/>
              <a:gd name="connsiteX179" fmla="*/ 957262 w 1671637"/>
              <a:gd name="connsiteY179" fmla="*/ 864394 h 1300162"/>
              <a:gd name="connsiteX180" fmla="*/ 935831 w 1671637"/>
              <a:gd name="connsiteY180" fmla="*/ 871537 h 1300162"/>
              <a:gd name="connsiteX181" fmla="*/ 900112 w 1671637"/>
              <a:gd name="connsiteY181" fmla="*/ 835819 h 1300162"/>
              <a:gd name="connsiteX182" fmla="*/ 892969 w 1671637"/>
              <a:gd name="connsiteY182" fmla="*/ 814387 h 1300162"/>
              <a:gd name="connsiteX183" fmla="*/ 878681 w 1671637"/>
              <a:gd name="connsiteY183" fmla="*/ 778669 h 1300162"/>
              <a:gd name="connsiteX184" fmla="*/ 835819 w 1671637"/>
              <a:gd name="connsiteY184" fmla="*/ 635794 h 1300162"/>
              <a:gd name="connsiteX185" fmla="*/ 814387 w 1671637"/>
              <a:gd name="connsiteY185" fmla="*/ 571500 h 1300162"/>
              <a:gd name="connsiteX186" fmla="*/ 807244 w 1671637"/>
              <a:gd name="connsiteY186" fmla="*/ 550069 h 1300162"/>
              <a:gd name="connsiteX187" fmla="*/ 800100 w 1671637"/>
              <a:gd name="connsiteY187" fmla="*/ 571500 h 1300162"/>
              <a:gd name="connsiteX188" fmla="*/ 792956 w 1671637"/>
              <a:gd name="connsiteY188" fmla="*/ 600075 h 1300162"/>
              <a:gd name="connsiteX189" fmla="*/ 785812 w 1671637"/>
              <a:gd name="connsiteY189" fmla="*/ 600075 h 130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671637" h="1300162">
                <a:moveTo>
                  <a:pt x="1185862" y="207169"/>
                </a:moveTo>
                <a:cubicBezTo>
                  <a:pt x="1270021" y="263274"/>
                  <a:pt x="1256594" y="248653"/>
                  <a:pt x="1350169" y="378619"/>
                </a:cubicBezTo>
                <a:cubicBezTo>
                  <a:pt x="1357263" y="388472"/>
                  <a:pt x="1354931" y="402431"/>
                  <a:pt x="1357312" y="414337"/>
                </a:cubicBezTo>
                <a:cubicBezTo>
                  <a:pt x="1354931" y="447675"/>
                  <a:pt x="1364095" y="483967"/>
                  <a:pt x="1350169" y="514350"/>
                </a:cubicBezTo>
                <a:cubicBezTo>
                  <a:pt x="1336138" y="544964"/>
                  <a:pt x="1307608" y="568461"/>
                  <a:pt x="1278731" y="585787"/>
                </a:cubicBezTo>
                <a:cubicBezTo>
                  <a:pt x="1216020" y="623415"/>
                  <a:pt x="1270718" y="592783"/>
                  <a:pt x="1193006" y="628650"/>
                </a:cubicBezTo>
                <a:cubicBezTo>
                  <a:pt x="1178502" y="635344"/>
                  <a:pt x="1165298" y="645030"/>
                  <a:pt x="1150144" y="650081"/>
                </a:cubicBezTo>
                <a:cubicBezTo>
                  <a:pt x="1107468" y="664307"/>
                  <a:pt x="1065762" y="666601"/>
                  <a:pt x="1021556" y="671512"/>
                </a:cubicBezTo>
                <a:lnTo>
                  <a:pt x="785812" y="657225"/>
                </a:lnTo>
                <a:cubicBezTo>
                  <a:pt x="759571" y="655436"/>
                  <a:pt x="733242" y="653983"/>
                  <a:pt x="707231" y="650081"/>
                </a:cubicBezTo>
                <a:cubicBezTo>
                  <a:pt x="685520" y="646824"/>
                  <a:pt x="664368" y="640556"/>
                  <a:pt x="642937" y="635794"/>
                </a:cubicBezTo>
                <a:cubicBezTo>
                  <a:pt x="633412" y="631031"/>
                  <a:pt x="624333" y="625245"/>
                  <a:pt x="614362" y="621506"/>
                </a:cubicBezTo>
                <a:cubicBezTo>
                  <a:pt x="605169" y="618059"/>
                  <a:pt x="589433" y="623478"/>
                  <a:pt x="585787" y="614362"/>
                </a:cubicBezTo>
                <a:cubicBezTo>
                  <a:pt x="581832" y="604474"/>
                  <a:pt x="596336" y="595758"/>
                  <a:pt x="600075" y="585787"/>
                </a:cubicBezTo>
                <a:cubicBezTo>
                  <a:pt x="603522" y="576594"/>
                  <a:pt x="602348" y="565737"/>
                  <a:pt x="607219" y="557212"/>
                </a:cubicBezTo>
                <a:cubicBezTo>
                  <a:pt x="622261" y="530888"/>
                  <a:pt x="638888" y="534234"/>
                  <a:pt x="664369" y="521494"/>
                </a:cubicBezTo>
                <a:cubicBezTo>
                  <a:pt x="672048" y="517654"/>
                  <a:pt x="678656" y="511969"/>
                  <a:pt x="685800" y="507206"/>
                </a:cubicBezTo>
                <a:cubicBezTo>
                  <a:pt x="700087" y="509587"/>
                  <a:pt x="720143" y="502636"/>
                  <a:pt x="728662" y="514350"/>
                </a:cubicBezTo>
                <a:cubicBezTo>
                  <a:pt x="742945" y="533989"/>
                  <a:pt x="742950" y="585787"/>
                  <a:pt x="742950" y="585787"/>
                </a:cubicBezTo>
                <a:cubicBezTo>
                  <a:pt x="738187" y="623887"/>
                  <a:pt x="737172" y="662645"/>
                  <a:pt x="728662" y="700087"/>
                </a:cubicBezTo>
                <a:cubicBezTo>
                  <a:pt x="725122" y="715664"/>
                  <a:pt x="714880" y="728926"/>
                  <a:pt x="707231" y="742950"/>
                </a:cubicBezTo>
                <a:cubicBezTo>
                  <a:pt x="692303" y="770319"/>
                  <a:pt x="673162" y="800548"/>
                  <a:pt x="650081" y="821531"/>
                </a:cubicBezTo>
                <a:cubicBezTo>
                  <a:pt x="637375" y="833082"/>
                  <a:pt x="620410" y="839113"/>
                  <a:pt x="607219" y="850106"/>
                </a:cubicBezTo>
                <a:cubicBezTo>
                  <a:pt x="591697" y="863041"/>
                  <a:pt x="580215" y="880449"/>
                  <a:pt x="564356" y="892969"/>
                </a:cubicBezTo>
                <a:cubicBezTo>
                  <a:pt x="542036" y="910590"/>
                  <a:pt x="464200" y="962120"/>
                  <a:pt x="428625" y="985837"/>
                </a:cubicBezTo>
                <a:cubicBezTo>
                  <a:pt x="397374" y="1006671"/>
                  <a:pt x="373346" y="1026447"/>
                  <a:pt x="335756" y="1035844"/>
                </a:cubicBezTo>
                <a:cubicBezTo>
                  <a:pt x="314837" y="1041074"/>
                  <a:pt x="292893" y="1040606"/>
                  <a:pt x="271462" y="1042987"/>
                </a:cubicBezTo>
                <a:cubicBezTo>
                  <a:pt x="230981" y="1038225"/>
                  <a:pt x="188325" y="1042630"/>
                  <a:pt x="150019" y="1028700"/>
                </a:cubicBezTo>
                <a:cubicBezTo>
                  <a:pt x="130973" y="1021774"/>
                  <a:pt x="93630" y="949664"/>
                  <a:pt x="85725" y="935831"/>
                </a:cubicBezTo>
                <a:cubicBezTo>
                  <a:pt x="80962" y="916781"/>
                  <a:pt x="77294" y="897423"/>
                  <a:pt x="71437" y="878681"/>
                </a:cubicBezTo>
                <a:cubicBezTo>
                  <a:pt x="65368" y="859262"/>
                  <a:pt x="54718" y="841323"/>
                  <a:pt x="50006" y="821531"/>
                </a:cubicBezTo>
                <a:cubicBezTo>
                  <a:pt x="40859" y="783111"/>
                  <a:pt x="33382" y="707632"/>
                  <a:pt x="28575" y="664369"/>
                </a:cubicBezTo>
                <a:cubicBezTo>
                  <a:pt x="40481" y="600075"/>
                  <a:pt x="44122" y="533685"/>
                  <a:pt x="64294" y="471487"/>
                </a:cubicBezTo>
                <a:cubicBezTo>
                  <a:pt x="75173" y="437944"/>
                  <a:pt x="152669" y="355200"/>
                  <a:pt x="178594" y="335756"/>
                </a:cubicBezTo>
                <a:cubicBezTo>
                  <a:pt x="258610" y="275744"/>
                  <a:pt x="331720" y="248589"/>
                  <a:pt x="428625" y="221456"/>
                </a:cubicBezTo>
                <a:cubicBezTo>
                  <a:pt x="499264" y="201677"/>
                  <a:pt x="570204" y="180989"/>
                  <a:pt x="642937" y="171450"/>
                </a:cubicBezTo>
                <a:cubicBezTo>
                  <a:pt x="716167" y="161846"/>
                  <a:pt x="790575" y="166687"/>
                  <a:pt x="864394" y="164306"/>
                </a:cubicBezTo>
                <a:cubicBezTo>
                  <a:pt x="1165713" y="178654"/>
                  <a:pt x="1236279" y="145708"/>
                  <a:pt x="1457325" y="228600"/>
                </a:cubicBezTo>
                <a:cubicBezTo>
                  <a:pt x="1487239" y="239818"/>
                  <a:pt x="1514475" y="257175"/>
                  <a:pt x="1543050" y="271462"/>
                </a:cubicBezTo>
                <a:cubicBezTo>
                  <a:pt x="1562100" y="290512"/>
                  <a:pt x="1580505" y="310230"/>
                  <a:pt x="1600200" y="328612"/>
                </a:cubicBezTo>
                <a:cubicBezTo>
                  <a:pt x="1616250" y="343592"/>
                  <a:pt x="1636820" y="354074"/>
                  <a:pt x="1650206" y="371475"/>
                </a:cubicBezTo>
                <a:cubicBezTo>
                  <a:pt x="1661263" y="385849"/>
                  <a:pt x="1664493" y="404812"/>
                  <a:pt x="1671637" y="421481"/>
                </a:cubicBezTo>
                <a:cubicBezTo>
                  <a:pt x="1669256" y="478631"/>
                  <a:pt x="1671589" y="536173"/>
                  <a:pt x="1664494" y="592931"/>
                </a:cubicBezTo>
                <a:cubicBezTo>
                  <a:pt x="1661970" y="613119"/>
                  <a:pt x="1649496" y="630780"/>
                  <a:pt x="1643062" y="650081"/>
                </a:cubicBezTo>
                <a:cubicBezTo>
                  <a:pt x="1637580" y="666527"/>
                  <a:pt x="1634058" y="683576"/>
                  <a:pt x="1628775" y="700087"/>
                </a:cubicBezTo>
                <a:cubicBezTo>
                  <a:pt x="1615005" y="743119"/>
                  <a:pt x="1598324" y="785232"/>
                  <a:pt x="1585912" y="828675"/>
                </a:cubicBezTo>
                <a:cubicBezTo>
                  <a:pt x="1569176" y="887253"/>
                  <a:pt x="1578994" y="872121"/>
                  <a:pt x="1543050" y="921544"/>
                </a:cubicBezTo>
                <a:cubicBezTo>
                  <a:pt x="1534082" y="933875"/>
                  <a:pt x="1527549" y="949417"/>
                  <a:pt x="1514475" y="957262"/>
                </a:cubicBezTo>
                <a:cubicBezTo>
                  <a:pt x="1502054" y="964714"/>
                  <a:pt x="1485900" y="962025"/>
                  <a:pt x="1471612" y="964406"/>
                </a:cubicBezTo>
                <a:cubicBezTo>
                  <a:pt x="1457325" y="962025"/>
                  <a:pt x="1438106" y="968319"/>
                  <a:pt x="1428750" y="957262"/>
                </a:cubicBezTo>
                <a:cubicBezTo>
                  <a:pt x="1408754" y="933630"/>
                  <a:pt x="1393031" y="871537"/>
                  <a:pt x="1393031" y="871537"/>
                </a:cubicBezTo>
                <a:cubicBezTo>
                  <a:pt x="1359131" y="702039"/>
                  <a:pt x="1377235" y="775519"/>
                  <a:pt x="1343025" y="650081"/>
                </a:cubicBezTo>
                <a:cubicBezTo>
                  <a:pt x="1340923" y="631163"/>
                  <a:pt x="1328141" y="520029"/>
                  <a:pt x="1328737" y="507206"/>
                </a:cubicBezTo>
                <a:cubicBezTo>
                  <a:pt x="1336267" y="345309"/>
                  <a:pt x="1298719" y="318623"/>
                  <a:pt x="1378744" y="250031"/>
                </a:cubicBezTo>
                <a:cubicBezTo>
                  <a:pt x="1385263" y="244444"/>
                  <a:pt x="1393031" y="240506"/>
                  <a:pt x="1400175" y="235744"/>
                </a:cubicBezTo>
                <a:cubicBezTo>
                  <a:pt x="1418650" y="309641"/>
                  <a:pt x="1426775" y="316953"/>
                  <a:pt x="1335881" y="421481"/>
                </a:cubicBezTo>
                <a:cubicBezTo>
                  <a:pt x="1288256" y="476250"/>
                  <a:pt x="1253396" y="545527"/>
                  <a:pt x="1193006" y="585787"/>
                </a:cubicBezTo>
                <a:cubicBezTo>
                  <a:pt x="1130682" y="627336"/>
                  <a:pt x="1026224" y="702881"/>
                  <a:pt x="957262" y="714375"/>
                </a:cubicBezTo>
                <a:cubicBezTo>
                  <a:pt x="897791" y="724287"/>
                  <a:pt x="928739" y="719471"/>
                  <a:pt x="864394" y="728662"/>
                </a:cubicBezTo>
                <a:cubicBezTo>
                  <a:pt x="838403" y="725774"/>
                  <a:pt x="799393" y="731409"/>
                  <a:pt x="778669" y="707231"/>
                </a:cubicBezTo>
                <a:cubicBezTo>
                  <a:pt x="769633" y="696689"/>
                  <a:pt x="764381" y="683418"/>
                  <a:pt x="757237" y="671512"/>
                </a:cubicBezTo>
                <a:cubicBezTo>
                  <a:pt x="754176" y="643963"/>
                  <a:pt x="749822" y="594135"/>
                  <a:pt x="742950" y="564356"/>
                </a:cubicBezTo>
                <a:cubicBezTo>
                  <a:pt x="739052" y="547464"/>
                  <a:pt x="733425" y="531019"/>
                  <a:pt x="728662" y="514350"/>
                </a:cubicBezTo>
                <a:cubicBezTo>
                  <a:pt x="731043" y="478631"/>
                  <a:pt x="729288" y="442393"/>
                  <a:pt x="735806" y="407194"/>
                </a:cubicBezTo>
                <a:cubicBezTo>
                  <a:pt x="741291" y="377577"/>
                  <a:pt x="750448" y="348174"/>
                  <a:pt x="764381" y="321469"/>
                </a:cubicBezTo>
                <a:cubicBezTo>
                  <a:pt x="779363" y="292754"/>
                  <a:pt x="799292" y="266434"/>
                  <a:pt x="821531" y="242887"/>
                </a:cubicBezTo>
                <a:cubicBezTo>
                  <a:pt x="855025" y="207423"/>
                  <a:pt x="912350" y="174737"/>
                  <a:pt x="957262" y="157162"/>
                </a:cubicBezTo>
                <a:cubicBezTo>
                  <a:pt x="987424" y="145360"/>
                  <a:pt x="1019175" y="138112"/>
                  <a:pt x="1050131" y="128587"/>
                </a:cubicBezTo>
                <a:cubicBezTo>
                  <a:pt x="1127427" y="139630"/>
                  <a:pt x="1146227" y="119024"/>
                  <a:pt x="1178719" y="178594"/>
                </a:cubicBezTo>
                <a:cubicBezTo>
                  <a:pt x="1185931" y="191815"/>
                  <a:pt x="1188244" y="207169"/>
                  <a:pt x="1193006" y="221456"/>
                </a:cubicBezTo>
                <a:cubicBezTo>
                  <a:pt x="1200614" y="297532"/>
                  <a:pt x="1209690" y="338082"/>
                  <a:pt x="1185862" y="421481"/>
                </a:cubicBezTo>
                <a:cubicBezTo>
                  <a:pt x="1178233" y="448182"/>
                  <a:pt x="1158134" y="469635"/>
                  <a:pt x="1143000" y="492919"/>
                </a:cubicBezTo>
                <a:cubicBezTo>
                  <a:pt x="1121219" y="526428"/>
                  <a:pt x="1074912" y="593571"/>
                  <a:pt x="1042987" y="621506"/>
                </a:cubicBezTo>
                <a:cubicBezTo>
                  <a:pt x="1023603" y="638467"/>
                  <a:pt x="1001057" y="651590"/>
                  <a:pt x="978694" y="664369"/>
                </a:cubicBezTo>
                <a:cubicBezTo>
                  <a:pt x="950956" y="680220"/>
                  <a:pt x="922334" y="694646"/>
                  <a:pt x="892969" y="707231"/>
                </a:cubicBezTo>
                <a:cubicBezTo>
                  <a:pt x="848234" y="726403"/>
                  <a:pt x="772428" y="743610"/>
                  <a:pt x="728662" y="750094"/>
                </a:cubicBezTo>
                <a:cubicBezTo>
                  <a:pt x="697950" y="754644"/>
                  <a:pt x="666750" y="754856"/>
                  <a:pt x="635794" y="757237"/>
                </a:cubicBezTo>
                <a:cubicBezTo>
                  <a:pt x="571500" y="752475"/>
                  <a:pt x="493066" y="783459"/>
                  <a:pt x="442912" y="742950"/>
                </a:cubicBezTo>
                <a:cubicBezTo>
                  <a:pt x="407666" y="714483"/>
                  <a:pt x="443865" y="652100"/>
                  <a:pt x="450056" y="607219"/>
                </a:cubicBezTo>
                <a:cubicBezTo>
                  <a:pt x="453662" y="581075"/>
                  <a:pt x="488244" y="486798"/>
                  <a:pt x="500062" y="464344"/>
                </a:cubicBezTo>
                <a:cubicBezTo>
                  <a:pt x="512058" y="441551"/>
                  <a:pt x="529494" y="422028"/>
                  <a:pt x="542925" y="400050"/>
                </a:cubicBezTo>
                <a:cubicBezTo>
                  <a:pt x="555709" y="379130"/>
                  <a:pt x="561308" y="353092"/>
                  <a:pt x="578644" y="335756"/>
                </a:cubicBezTo>
                <a:cubicBezTo>
                  <a:pt x="593704" y="320696"/>
                  <a:pt x="617001" y="317204"/>
                  <a:pt x="635794" y="307181"/>
                </a:cubicBezTo>
                <a:cubicBezTo>
                  <a:pt x="706725" y="269351"/>
                  <a:pt x="661265" y="282111"/>
                  <a:pt x="735806" y="271462"/>
                </a:cubicBezTo>
                <a:cubicBezTo>
                  <a:pt x="783431" y="283368"/>
                  <a:pt x="837496" y="280466"/>
                  <a:pt x="878681" y="307181"/>
                </a:cubicBezTo>
                <a:cubicBezTo>
                  <a:pt x="929615" y="340219"/>
                  <a:pt x="1000125" y="442912"/>
                  <a:pt x="1000125" y="442912"/>
                </a:cubicBezTo>
                <a:cubicBezTo>
                  <a:pt x="1012031" y="471487"/>
                  <a:pt x="1026409" y="499153"/>
                  <a:pt x="1035844" y="528637"/>
                </a:cubicBezTo>
                <a:cubicBezTo>
                  <a:pt x="1062324" y="611388"/>
                  <a:pt x="1058542" y="640511"/>
                  <a:pt x="1064419" y="728662"/>
                </a:cubicBezTo>
                <a:cubicBezTo>
                  <a:pt x="1050914" y="775931"/>
                  <a:pt x="1032360" y="898562"/>
                  <a:pt x="978694" y="942975"/>
                </a:cubicBezTo>
                <a:cubicBezTo>
                  <a:pt x="894172" y="1012924"/>
                  <a:pt x="809197" y="1060101"/>
                  <a:pt x="707231" y="1092994"/>
                </a:cubicBezTo>
                <a:cubicBezTo>
                  <a:pt x="669855" y="1105051"/>
                  <a:pt x="630789" y="1111125"/>
                  <a:pt x="592931" y="1121569"/>
                </a:cubicBezTo>
                <a:cubicBezTo>
                  <a:pt x="561709" y="1130182"/>
                  <a:pt x="532010" y="1144819"/>
                  <a:pt x="500062" y="1150144"/>
                </a:cubicBezTo>
                <a:cubicBezTo>
                  <a:pt x="460063" y="1156810"/>
                  <a:pt x="419100" y="1154906"/>
                  <a:pt x="378619" y="1157287"/>
                </a:cubicBezTo>
                <a:cubicBezTo>
                  <a:pt x="357056" y="1160881"/>
                  <a:pt x="208370" y="1186346"/>
                  <a:pt x="192881" y="1185862"/>
                </a:cubicBezTo>
                <a:cubicBezTo>
                  <a:pt x="149449" y="1184505"/>
                  <a:pt x="107156" y="1171575"/>
                  <a:pt x="64294" y="1164431"/>
                </a:cubicBezTo>
                <a:cubicBezTo>
                  <a:pt x="48237" y="1132316"/>
                  <a:pt x="14745" y="1069288"/>
                  <a:pt x="7144" y="1035844"/>
                </a:cubicBezTo>
                <a:cubicBezTo>
                  <a:pt x="789" y="1007883"/>
                  <a:pt x="2381" y="978694"/>
                  <a:pt x="0" y="950119"/>
                </a:cubicBezTo>
                <a:cubicBezTo>
                  <a:pt x="2381" y="862013"/>
                  <a:pt x="4208" y="773890"/>
                  <a:pt x="7144" y="685800"/>
                </a:cubicBezTo>
                <a:cubicBezTo>
                  <a:pt x="8970" y="631010"/>
                  <a:pt x="5861" y="575663"/>
                  <a:pt x="14287" y="521494"/>
                </a:cubicBezTo>
                <a:cubicBezTo>
                  <a:pt x="32155" y="406627"/>
                  <a:pt x="68060" y="326116"/>
                  <a:pt x="128587" y="228600"/>
                </a:cubicBezTo>
                <a:cubicBezTo>
                  <a:pt x="144669" y="202690"/>
                  <a:pt x="160469" y="174235"/>
                  <a:pt x="185737" y="157162"/>
                </a:cubicBezTo>
                <a:cubicBezTo>
                  <a:pt x="256697" y="109216"/>
                  <a:pt x="427609" y="23982"/>
                  <a:pt x="528637" y="7144"/>
                </a:cubicBezTo>
                <a:cubicBezTo>
                  <a:pt x="582712" y="-1868"/>
                  <a:pt x="638175" y="2381"/>
                  <a:pt x="692944" y="0"/>
                </a:cubicBezTo>
                <a:cubicBezTo>
                  <a:pt x="781050" y="9525"/>
                  <a:pt x="871019" y="8190"/>
                  <a:pt x="957262" y="28575"/>
                </a:cubicBezTo>
                <a:cubicBezTo>
                  <a:pt x="1003899" y="39598"/>
                  <a:pt x="1044082" y="69375"/>
                  <a:pt x="1085850" y="92869"/>
                </a:cubicBezTo>
                <a:cubicBezTo>
                  <a:pt x="1139990" y="123322"/>
                  <a:pt x="1215269" y="172008"/>
                  <a:pt x="1257300" y="221456"/>
                </a:cubicBezTo>
                <a:cubicBezTo>
                  <a:pt x="1277408" y="245112"/>
                  <a:pt x="1290637" y="273843"/>
                  <a:pt x="1307306" y="300037"/>
                </a:cubicBezTo>
                <a:cubicBezTo>
                  <a:pt x="1316831" y="330993"/>
                  <a:pt x="1333264" y="360623"/>
                  <a:pt x="1335881" y="392906"/>
                </a:cubicBezTo>
                <a:cubicBezTo>
                  <a:pt x="1341485" y="462026"/>
                  <a:pt x="1333783" y="583088"/>
                  <a:pt x="1307306" y="657225"/>
                </a:cubicBezTo>
                <a:cubicBezTo>
                  <a:pt x="1294049" y="694345"/>
                  <a:pt x="1276997" y="730239"/>
                  <a:pt x="1257300" y="764381"/>
                </a:cubicBezTo>
                <a:cubicBezTo>
                  <a:pt x="1223159" y="823559"/>
                  <a:pt x="1184839" y="861155"/>
                  <a:pt x="1135856" y="907256"/>
                </a:cubicBezTo>
                <a:cubicBezTo>
                  <a:pt x="1117423" y="924605"/>
                  <a:pt x="1099768" y="943221"/>
                  <a:pt x="1078706" y="957262"/>
                </a:cubicBezTo>
                <a:cubicBezTo>
                  <a:pt x="1060458" y="969427"/>
                  <a:pt x="1008035" y="985582"/>
                  <a:pt x="985837" y="992981"/>
                </a:cubicBezTo>
                <a:cubicBezTo>
                  <a:pt x="940593" y="981075"/>
                  <a:pt x="892636" y="976755"/>
                  <a:pt x="850106" y="957262"/>
                </a:cubicBezTo>
                <a:cubicBezTo>
                  <a:pt x="833199" y="949513"/>
                  <a:pt x="825877" y="929024"/>
                  <a:pt x="814387" y="914400"/>
                </a:cubicBezTo>
                <a:cubicBezTo>
                  <a:pt x="799675" y="895676"/>
                  <a:pt x="783942" y="877569"/>
                  <a:pt x="771525" y="857250"/>
                </a:cubicBezTo>
                <a:cubicBezTo>
                  <a:pt x="745564" y="814767"/>
                  <a:pt x="718603" y="744525"/>
                  <a:pt x="700087" y="700087"/>
                </a:cubicBezTo>
                <a:cubicBezTo>
                  <a:pt x="678724" y="571902"/>
                  <a:pt x="667504" y="538651"/>
                  <a:pt x="692944" y="371475"/>
                </a:cubicBezTo>
                <a:cubicBezTo>
                  <a:pt x="697750" y="339891"/>
                  <a:pt x="716637" y="311308"/>
                  <a:pt x="735806" y="285750"/>
                </a:cubicBezTo>
                <a:cubicBezTo>
                  <a:pt x="753010" y="262811"/>
                  <a:pt x="776609" y="245044"/>
                  <a:pt x="800100" y="228600"/>
                </a:cubicBezTo>
                <a:cubicBezTo>
                  <a:pt x="862804" y="184707"/>
                  <a:pt x="916013" y="169576"/>
                  <a:pt x="992981" y="157162"/>
                </a:cubicBezTo>
                <a:cubicBezTo>
                  <a:pt x="1028322" y="151462"/>
                  <a:pt x="1064418" y="152400"/>
                  <a:pt x="1100137" y="150019"/>
                </a:cubicBezTo>
                <a:cubicBezTo>
                  <a:pt x="1135856" y="152400"/>
                  <a:pt x="1172565" y="148480"/>
                  <a:pt x="1207294" y="157162"/>
                </a:cubicBezTo>
                <a:cubicBezTo>
                  <a:pt x="1242715" y="166017"/>
                  <a:pt x="1327675" y="215310"/>
                  <a:pt x="1364456" y="235744"/>
                </a:cubicBezTo>
                <a:cubicBezTo>
                  <a:pt x="1382072" y="267452"/>
                  <a:pt x="1433020" y="356964"/>
                  <a:pt x="1443037" y="385762"/>
                </a:cubicBezTo>
                <a:cubicBezTo>
                  <a:pt x="1451783" y="410908"/>
                  <a:pt x="1452562" y="438150"/>
                  <a:pt x="1457325" y="464344"/>
                </a:cubicBezTo>
                <a:cubicBezTo>
                  <a:pt x="1454944" y="516731"/>
                  <a:pt x="1461063" y="570206"/>
                  <a:pt x="1450181" y="621506"/>
                </a:cubicBezTo>
                <a:cubicBezTo>
                  <a:pt x="1442422" y="658083"/>
                  <a:pt x="1362722" y="764042"/>
                  <a:pt x="1343025" y="785812"/>
                </a:cubicBezTo>
                <a:cubicBezTo>
                  <a:pt x="1321531" y="809568"/>
                  <a:pt x="1297216" y="830884"/>
                  <a:pt x="1271587" y="850106"/>
                </a:cubicBezTo>
                <a:cubicBezTo>
                  <a:pt x="1206632" y="898822"/>
                  <a:pt x="1160436" y="924400"/>
                  <a:pt x="1085850" y="950119"/>
                </a:cubicBezTo>
                <a:cubicBezTo>
                  <a:pt x="1045959" y="963874"/>
                  <a:pt x="1005879" y="978061"/>
                  <a:pt x="964406" y="985837"/>
                </a:cubicBezTo>
                <a:cubicBezTo>
                  <a:pt x="929221" y="992434"/>
                  <a:pt x="892969" y="990600"/>
                  <a:pt x="857250" y="992981"/>
                </a:cubicBezTo>
                <a:cubicBezTo>
                  <a:pt x="759619" y="981075"/>
                  <a:pt x="660866" y="976219"/>
                  <a:pt x="564356" y="957262"/>
                </a:cubicBezTo>
                <a:cubicBezTo>
                  <a:pt x="526607" y="949847"/>
                  <a:pt x="491370" y="932074"/>
                  <a:pt x="457200" y="914400"/>
                </a:cubicBezTo>
                <a:cubicBezTo>
                  <a:pt x="375023" y="871895"/>
                  <a:pt x="356453" y="849454"/>
                  <a:pt x="292894" y="792956"/>
                </a:cubicBezTo>
                <a:cubicBezTo>
                  <a:pt x="273844" y="745331"/>
                  <a:pt x="230803" y="701136"/>
                  <a:pt x="235744" y="650081"/>
                </a:cubicBezTo>
                <a:cubicBezTo>
                  <a:pt x="242645" y="578773"/>
                  <a:pt x="235511" y="436732"/>
                  <a:pt x="285750" y="357187"/>
                </a:cubicBezTo>
                <a:cubicBezTo>
                  <a:pt x="301062" y="332944"/>
                  <a:pt x="322624" y="313169"/>
                  <a:pt x="342900" y="292894"/>
                </a:cubicBezTo>
                <a:cubicBezTo>
                  <a:pt x="366702" y="269093"/>
                  <a:pt x="446773" y="198807"/>
                  <a:pt x="478631" y="185737"/>
                </a:cubicBezTo>
                <a:cubicBezTo>
                  <a:pt x="545526" y="158293"/>
                  <a:pt x="685800" y="121444"/>
                  <a:pt x="685800" y="121444"/>
                </a:cubicBezTo>
                <a:cubicBezTo>
                  <a:pt x="826294" y="130969"/>
                  <a:pt x="967804" y="130647"/>
                  <a:pt x="1107281" y="150019"/>
                </a:cubicBezTo>
                <a:cubicBezTo>
                  <a:pt x="1141051" y="154709"/>
                  <a:pt x="1171027" y="175154"/>
                  <a:pt x="1200150" y="192881"/>
                </a:cubicBezTo>
                <a:cubicBezTo>
                  <a:pt x="1257995" y="228091"/>
                  <a:pt x="1301881" y="277470"/>
                  <a:pt x="1335881" y="335756"/>
                </a:cubicBezTo>
                <a:cubicBezTo>
                  <a:pt x="1351479" y="362495"/>
                  <a:pt x="1359694" y="392906"/>
                  <a:pt x="1371600" y="421481"/>
                </a:cubicBezTo>
                <a:cubicBezTo>
                  <a:pt x="1382067" y="499985"/>
                  <a:pt x="1397526" y="563112"/>
                  <a:pt x="1378744" y="642937"/>
                </a:cubicBezTo>
                <a:cubicBezTo>
                  <a:pt x="1368211" y="687704"/>
                  <a:pt x="1348469" y="729983"/>
                  <a:pt x="1328737" y="771525"/>
                </a:cubicBezTo>
                <a:cubicBezTo>
                  <a:pt x="1258090" y="920254"/>
                  <a:pt x="1153913" y="1089088"/>
                  <a:pt x="1007269" y="1171575"/>
                </a:cubicBezTo>
                <a:cubicBezTo>
                  <a:pt x="969169" y="1193006"/>
                  <a:pt x="931573" y="1215360"/>
                  <a:pt x="892969" y="1235869"/>
                </a:cubicBezTo>
                <a:cubicBezTo>
                  <a:pt x="855351" y="1255854"/>
                  <a:pt x="819470" y="1280779"/>
                  <a:pt x="778669" y="1293019"/>
                </a:cubicBezTo>
                <a:cubicBezTo>
                  <a:pt x="746656" y="1302623"/>
                  <a:pt x="711994" y="1297781"/>
                  <a:pt x="678656" y="1300162"/>
                </a:cubicBezTo>
                <a:cubicBezTo>
                  <a:pt x="611981" y="1297781"/>
                  <a:pt x="544737" y="1302033"/>
                  <a:pt x="478631" y="1293019"/>
                </a:cubicBezTo>
                <a:cubicBezTo>
                  <a:pt x="439080" y="1287626"/>
                  <a:pt x="401393" y="1272125"/>
                  <a:pt x="364331" y="1257300"/>
                </a:cubicBezTo>
                <a:cubicBezTo>
                  <a:pt x="311956" y="1236350"/>
                  <a:pt x="250095" y="1204290"/>
                  <a:pt x="207169" y="1164431"/>
                </a:cubicBezTo>
                <a:cubicBezTo>
                  <a:pt x="191081" y="1149492"/>
                  <a:pt x="175942" y="1133042"/>
                  <a:pt x="164306" y="1114425"/>
                </a:cubicBezTo>
                <a:cubicBezTo>
                  <a:pt x="144083" y="1082068"/>
                  <a:pt x="126265" y="1021733"/>
                  <a:pt x="114300" y="985837"/>
                </a:cubicBezTo>
                <a:cubicBezTo>
                  <a:pt x="111919" y="959643"/>
                  <a:pt x="106445" y="933548"/>
                  <a:pt x="107156" y="907256"/>
                </a:cubicBezTo>
                <a:cubicBezTo>
                  <a:pt x="111605" y="742657"/>
                  <a:pt x="127148" y="586634"/>
                  <a:pt x="228600" y="442912"/>
                </a:cubicBezTo>
                <a:cubicBezTo>
                  <a:pt x="285337" y="362535"/>
                  <a:pt x="308181" y="311144"/>
                  <a:pt x="385762" y="257175"/>
                </a:cubicBezTo>
                <a:cubicBezTo>
                  <a:pt x="429262" y="226914"/>
                  <a:pt x="526611" y="182216"/>
                  <a:pt x="578644" y="171450"/>
                </a:cubicBezTo>
                <a:cubicBezTo>
                  <a:pt x="613700" y="164197"/>
                  <a:pt x="650081" y="166687"/>
                  <a:pt x="685800" y="164306"/>
                </a:cubicBezTo>
                <a:cubicBezTo>
                  <a:pt x="773906" y="178594"/>
                  <a:pt x="866275" y="176559"/>
                  <a:pt x="950119" y="207169"/>
                </a:cubicBezTo>
                <a:cubicBezTo>
                  <a:pt x="1019605" y="232537"/>
                  <a:pt x="1135856" y="328612"/>
                  <a:pt x="1135856" y="328612"/>
                </a:cubicBezTo>
                <a:cubicBezTo>
                  <a:pt x="1166387" y="383568"/>
                  <a:pt x="1178711" y="396448"/>
                  <a:pt x="1193006" y="457200"/>
                </a:cubicBezTo>
                <a:cubicBezTo>
                  <a:pt x="1197403" y="475888"/>
                  <a:pt x="1197769" y="495300"/>
                  <a:pt x="1200150" y="514350"/>
                </a:cubicBezTo>
                <a:cubicBezTo>
                  <a:pt x="1190625" y="564356"/>
                  <a:pt x="1187673" y="616076"/>
                  <a:pt x="1171575" y="664369"/>
                </a:cubicBezTo>
                <a:cubicBezTo>
                  <a:pt x="1148196" y="734504"/>
                  <a:pt x="1116371" y="729963"/>
                  <a:pt x="1064419" y="771525"/>
                </a:cubicBezTo>
                <a:cubicBezTo>
                  <a:pt x="1048641" y="784147"/>
                  <a:pt x="1038169" y="802886"/>
                  <a:pt x="1021556" y="814387"/>
                </a:cubicBezTo>
                <a:cubicBezTo>
                  <a:pt x="1006645" y="824710"/>
                  <a:pt x="988388" y="829084"/>
                  <a:pt x="971550" y="835819"/>
                </a:cubicBezTo>
                <a:cubicBezTo>
                  <a:pt x="905726" y="862149"/>
                  <a:pt x="928672" y="855211"/>
                  <a:pt x="864394" y="864394"/>
                </a:cubicBezTo>
                <a:cubicBezTo>
                  <a:pt x="823913" y="859631"/>
                  <a:pt x="781040" y="864617"/>
                  <a:pt x="742950" y="850106"/>
                </a:cubicBezTo>
                <a:cubicBezTo>
                  <a:pt x="726904" y="843993"/>
                  <a:pt x="713336" y="824384"/>
                  <a:pt x="714375" y="807244"/>
                </a:cubicBezTo>
                <a:cubicBezTo>
                  <a:pt x="718359" y="741502"/>
                  <a:pt x="740053" y="677943"/>
                  <a:pt x="757237" y="614362"/>
                </a:cubicBezTo>
                <a:cubicBezTo>
                  <a:pt x="779141" y="533318"/>
                  <a:pt x="787804" y="546653"/>
                  <a:pt x="835819" y="478631"/>
                </a:cubicBezTo>
                <a:cubicBezTo>
                  <a:pt x="848774" y="460278"/>
                  <a:pt x="855652" y="437366"/>
                  <a:pt x="871537" y="421481"/>
                </a:cubicBezTo>
                <a:cubicBezTo>
                  <a:pt x="889212" y="403805"/>
                  <a:pt x="946295" y="376958"/>
                  <a:pt x="971550" y="364331"/>
                </a:cubicBezTo>
                <a:cubicBezTo>
                  <a:pt x="1032623" y="387233"/>
                  <a:pt x="1029801" y="369286"/>
                  <a:pt x="1042987" y="428625"/>
                </a:cubicBezTo>
                <a:cubicBezTo>
                  <a:pt x="1054030" y="478318"/>
                  <a:pt x="1071562" y="578644"/>
                  <a:pt x="1071562" y="578644"/>
                </a:cubicBezTo>
                <a:cubicBezTo>
                  <a:pt x="1069073" y="623445"/>
                  <a:pt x="1072204" y="712878"/>
                  <a:pt x="1050131" y="764381"/>
                </a:cubicBezTo>
                <a:cubicBezTo>
                  <a:pt x="1038873" y="790651"/>
                  <a:pt x="1014253" y="816911"/>
                  <a:pt x="992981" y="835819"/>
                </a:cubicBezTo>
                <a:cubicBezTo>
                  <a:pt x="981585" y="845949"/>
                  <a:pt x="970192" y="856313"/>
                  <a:pt x="957262" y="864394"/>
                </a:cubicBezTo>
                <a:cubicBezTo>
                  <a:pt x="950877" y="868385"/>
                  <a:pt x="942975" y="869156"/>
                  <a:pt x="935831" y="871537"/>
                </a:cubicBezTo>
                <a:cubicBezTo>
                  <a:pt x="923925" y="859631"/>
                  <a:pt x="910215" y="849289"/>
                  <a:pt x="900112" y="835819"/>
                </a:cubicBezTo>
                <a:cubicBezTo>
                  <a:pt x="895594" y="829795"/>
                  <a:pt x="895613" y="821438"/>
                  <a:pt x="892969" y="814387"/>
                </a:cubicBezTo>
                <a:cubicBezTo>
                  <a:pt x="888467" y="802380"/>
                  <a:pt x="883063" y="790720"/>
                  <a:pt x="878681" y="778669"/>
                </a:cubicBezTo>
                <a:cubicBezTo>
                  <a:pt x="850272" y="700543"/>
                  <a:pt x="875804" y="755744"/>
                  <a:pt x="835819" y="635794"/>
                </a:cubicBezTo>
                <a:lnTo>
                  <a:pt x="814387" y="571500"/>
                </a:lnTo>
                <a:lnTo>
                  <a:pt x="807244" y="550069"/>
                </a:lnTo>
                <a:cubicBezTo>
                  <a:pt x="804863" y="557213"/>
                  <a:pt x="802169" y="564260"/>
                  <a:pt x="800100" y="571500"/>
                </a:cubicBezTo>
                <a:cubicBezTo>
                  <a:pt x="797403" y="580940"/>
                  <a:pt x="797347" y="591293"/>
                  <a:pt x="792956" y="600075"/>
                </a:cubicBezTo>
                <a:cubicBezTo>
                  <a:pt x="791891" y="602205"/>
                  <a:pt x="788193" y="600075"/>
                  <a:pt x="785812" y="6000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44016" y="-27384"/>
            <a:ext cx="9036496" cy="584775"/>
          </a:xfrm>
          <a:prstGeom prst="rect">
            <a:avLst/>
          </a:prstGeom>
          <a:noFill/>
        </p:spPr>
        <p:txBody>
          <a:bodyPr wrap="square" rtlCol="0">
            <a:spAutoFit/>
          </a:bodyPr>
          <a:lstStyle/>
          <a:p>
            <a:pPr algn="ctr"/>
            <a:r>
              <a:rPr lang="ja-JP" altLang="en-US" sz="3200" dirty="0" smtClean="0"/>
              <a:t>なぜ、</a:t>
            </a:r>
            <a:r>
              <a:rPr lang="en-US" altLang="ja-JP" sz="3200" dirty="0" smtClean="0"/>
              <a:t>IPTG</a:t>
            </a:r>
            <a:r>
              <a:rPr lang="ja-JP" altLang="en-US" sz="3200" dirty="0" smtClean="0"/>
              <a:t>をいれるのか？</a:t>
            </a:r>
            <a:endParaRPr lang="en-US" altLang="ja-JP" sz="3200" dirty="0" smtClean="0"/>
          </a:p>
        </p:txBody>
      </p:sp>
    </p:spTree>
    <p:extLst>
      <p:ext uri="{BB962C8B-B14F-4D97-AF65-F5344CB8AC3E}">
        <p14:creationId xmlns:p14="http://schemas.microsoft.com/office/powerpoint/2010/main" val="1155311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1800" y="2708920"/>
            <a:ext cx="3647152" cy="923330"/>
          </a:xfrm>
          <a:prstGeom prst="rect">
            <a:avLst/>
          </a:prstGeom>
          <a:noFill/>
        </p:spPr>
        <p:txBody>
          <a:bodyPr wrap="none" rtlCol="0">
            <a:spAutoFit/>
          </a:bodyPr>
          <a:lstStyle/>
          <a:p>
            <a:r>
              <a:rPr kumimoji="1" lang="ja-JP" altLang="en-US" sz="5400" dirty="0" smtClean="0"/>
              <a:t>滅菌の説明</a:t>
            </a:r>
            <a:endParaRPr kumimoji="1" lang="ja-JP" altLang="en-US" sz="5400" dirty="0"/>
          </a:p>
        </p:txBody>
      </p:sp>
    </p:spTree>
    <p:extLst>
      <p:ext uri="{BB962C8B-B14F-4D97-AF65-F5344CB8AC3E}">
        <p14:creationId xmlns:p14="http://schemas.microsoft.com/office/powerpoint/2010/main" val="3088960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11760" y="44624"/>
            <a:ext cx="3674404" cy="584775"/>
          </a:xfrm>
          <a:prstGeom prst="rect">
            <a:avLst/>
          </a:prstGeom>
          <a:noFill/>
        </p:spPr>
        <p:txBody>
          <a:bodyPr wrap="none" rtlCol="0">
            <a:spAutoFit/>
          </a:bodyPr>
          <a:lstStyle/>
          <a:p>
            <a:r>
              <a:rPr kumimoji="1" lang="ja-JP" altLang="en-US" sz="3200" dirty="0" smtClean="0"/>
              <a:t>実際のスケジュール</a:t>
            </a:r>
            <a:endParaRPr kumimoji="1" lang="ja-JP" altLang="en-US" sz="3200" dirty="0"/>
          </a:p>
        </p:txBody>
      </p:sp>
      <p:sp>
        <p:nvSpPr>
          <p:cNvPr id="4" name="テキスト ボックス 3"/>
          <p:cNvSpPr txBox="1"/>
          <p:nvPr/>
        </p:nvSpPr>
        <p:spPr>
          <a:xfrm>
            <a:off x="-36512" y="980728"/>
            <a:ext cx="9036496" cy="461665"/>
          </a:xfrm>
          <a:prstGeom prst="rect">
            <a:avLst/>
          </a:prstGeom>
          <a:noFill/>
        </p:spPr>
        <p:txBody>
          <a:bodyPr wrap="square" rtlCol="0">
            <a:spAutoFit/>
          </a:bodyPr>
          <a:lstStyle/>
          <a:p>
            <a:r>
              <a:rPr kumimoji="1" lang="en-US" altLang="ja-JP" sz="2400" dirty="0" smtClean="0"/>
              <a:t>13:00</a:t>
            </a:r>
            <a:r>
              <a:rPr kumimoji="1" lang="ja-JP" altLang="en-US" sz="2400" dirty="0" smtClean="0"/>
              <a:t>～</a:t>
            </a:r>
            <a:r>
              <a:rPr kumimoji="1" lang="en-US" altLang="ja-JP" sz="2400" dirty="0" smtClean="0"/>
              <a:t>13:10</a:t>
            </a:r>
            <a:r>
              <a:rPr kumimoji="1" lang="ja-JP" altLang="en-US" sz="2400" dirty="0" smtClean="0"/>
              <a:t>～</a:t>
            </a:r>
            <a:r>
              <a:rPr kumimoji="1" lang="en-US" altLang="ja-JP" sz="2400" dirty="0" smtClean="0"/>
              <a:t>13:30</a:t>
            </a:r>
            <a:r>
              <a:rPr kumimoji="1" lang="ja-JP" altLang="en-US" sz="2400" dirty="0" smtClean="0"/>
              <a:t>　～　</a:t>
            </a:r>
            <a:r>
              <a:rPr kumimoji="1" lang="en-US" altLang="ja-JP" sz="2400" dirty="0" smtClean="0"/>
              <a:t>14:00</a:t>
            </a:r>
            <a:r>
              <a:rPr kumimoji="1" lang="ja-JP" altLang="en-US" sz="2400" dirty="0" smtClean="0"/>
              <a:t>　～　</a:t>
            </a:r>
            <a:r>
              <a:rPr kumimoji="1" lang="en-US" altLang="ja-JP" sz="2400" dirty="0" smtClean="0"/>
              <a:t>15:00</a:t>
            </a:r>
            <a:r>
              <a:rPr kumimoji="1" lang="ja-JP" altLang="en-US" sz="2400" dirty="0" smtClean="0"/>
              <a:t>　～　</a:t>
            </a:r>
            <a:r>
              <a:rPr kumimoji="1" lang="en-US" altLang="ja-JP" sz="2400" dirty="0" smtClean="0"/>
              <a:t>16:00</a:t>
            </a:r>
            <a:r>
              <a:rPr kumimoji="1" lang="ja-JP" altLang="en-US" sz="2400" dirty="0" smtClean="0"/>
              <a:t>　～　</a:t>
            </a:r>
            <a:r>
              <a:rPr kumimoji="1" lang="en-US" altLang="ja-JP" sz="2400" dirty="0" smtClean="0"/>
              <a:t>17:00</a:t>
            </a:r>
            <a:endParaRPr kumimoji="1" lang="ja-JP" altLang="en-US" sz="2400" dirty="0"/>
          </a:p>
        </p:txBody>
      </p:sp>
      <p:sp>
        <p:nvSpPr>
          <p:cNvPr id="5" name="テキスト ボックス 4"/>
          <p:cNvSpPr txBox="1"/>
          <p:nvPr/>
        </p:nvSpPr>
        <p:spPr>
          <a:xfrm>
            <a:off x="572651" y="1350060"/>
            <a:ext cx="553998" cy="2524089"/>
          </a:xfrm>
          <a:prstGeom prst="rect">
            <a:avLst/>
          </a:prstGeom>
          <a:noFill/>
        </p:spPr>
        <p:txBody>
          <a:bodyPr vert="eaVert" wrap="none" rtlCol="0">
            <a:spAutoFit/>
          </a:bodyPr>
          <a:lstStyle/>
          <a:p>
            <a:r>
              <a:rPr kumimoji="1" lang="ja-JP" altLang="en-US" sz="2400" dirty="0" smtClean="0"/>
              <a:t>大腸菌培養の説明</a:t>
            </a:r>
            <a:endParaRPr kumimoji="1" lang="ja-JP" altLang="en-US" sz="2400" dirty="0"/>
          </a:p>
        </p:txBody>
      </p:sp>
      <p:sp>
        <p:nvSpPr>
          <p:cNvPr id="7" name="テキスト ボックス 6"/>
          <p:cNvSpPr txBox="1"/>
          <p:nvPr/>
        </p:nvSpPr>
        <p:spPr>
          <a:xfrm>
            <a:off x="2084819" y="1340768"/>
            <a:ext cx="553998" cy="2213106"/>
          </a:xfrm>
          <a:prstGeom prst="rect">
            <a:avLst/>
          </a:prstGeom>
          <a:noFill/>
        </p:spPr>
        <p:txBody>
          <a:bodyPr vert="eaVert" wrap="none" rtlCol="0">
            <a:spAutoFit/>
          </a:bodyPr>
          <a:lstStyle/>
          <a:p>
            <a:r>
              <a:rPr kumimoji="1" lang="ja-JP" altLang="en-US" sz="2400" b="1" dirty="0" smtClean="0">
                <a:solidFill>
                  <a:srgbClr val="FF0000"/>
                </a:solidFill>
              </a:rPr>
              <a:t>大腸菌培養開始</a:t>
            </a:r>
            <a:endParaRPr kumimoji="1" lang="ja-JP" altLang="en-US" sz="2400" b="1" dirty="0">
              <a:solidFill>
                <a:srgbClr val="FF0000"/>
              </a:solidFill>
            </a:endParaRPr>
          </a:p>
        </p:txBody>
      </p:sp>
      <p:sp>
        <p:nvSpPr>
          <p:cNvPr id="9" name="テキスト ボックス 8"/>
          <p:cNvSpPr txBox="1"/>
          <p:nvPr/>
        </p:nvSpPr>
        <p:spPr>
          <a:xfrm>
            <a:off x="3484548" y="1427813"/>
            <a:ext cx="553998" cy="1282082"/>
          </a:xfrm>
          <a:prstGeom prst="rect">
            <a:avLst/>
          </a:prstGeom>
          <a:noFill/>
        </p:spPr>
        <p:txBody>
          <a:bodyPr vert="eaVert" wrap="none" rtlCol="0">
            <a:spAutoFit/>
          </a:bodyPr>
          <a:lstStyle/>
          <a:p>
            <a:r>
              <a:rPr kumimoji="1" lang="en-US" altLang="ja-JP" sz="2400" b="1" dirty="0" smtClean="0">
                <a:solidFill>
                  <a:srgbClr val="FF0000"/>
                </a:solidFill>
              </a:rPr>
              <a:t>IPTG</a:t>
            </a:r>
            <a:r>
              <a:rPr kumimoji="1" lang="ja-JP" altLang="en-US" sz="2400" b="1" dirty="0" smtClean="0">
                <a:solidFill>
                  <a:srgbClr val="FF0000"/>
                </a:solidFill>
              </a:rPr>
              <a:t>投与</a:t>
            </a:r>
            <a:endParaRPr kumimoji="1" lang="ja-JP" altLang="en-US" sz="2400" b="1" dirty="0">
              <a:solidFill>
                <a:srgbClr val="FF0000"/>
              </a:solidFill>
            </a:endParaRPr>
          </a:p>
        </p:txBody>
      </p:sp>
      <p:sp>
        <p:nvSpPr>
          <p:cNvPr id="10" name="テキスト ボックス 9"/>
          <p:cNvSpPr txBox="1"/>
          <p:nvPr/>
        </p:nvSpPr>
        <p:spPr>
          <a:xfrm>
            <a:off x="4245059" y="1468201"/>
            <a:ext cx="553998" cy="1600759"/>
          </a:xfrm>
          <a:prstGeom prst="rect">
            <a:avLst/>
          </a:prstGeom>
          <a:noFill/>
        </p:spPr>
        <p:txBody>
          <a:bodyPr vert="eaVert" wrap="none" rtlCol="0">
            <a:spAutoFit/>
          </a:bodyPr>
          <a:lstStyle/>
          <a:p>
            <a:r>
              <a:rPr kumimoji="1" lang="ja-JP" altLang="en-US" sz="2400" dirty="0" smtClean="0"/>
              <a:t>実習の説明</a:t>
            </a:r>
            <a:endParaRPr kumimoji="1" lang="ja-JP" altLang="en-US" sz="2400" dirty="0"/>
          </a:p>
        </p:txBody>
      </p:sp>
      <p:sp>
        <p:nvSpPr>
          <p:cNvPr id="11" name="テキスト ボックス 10"/>
          <p:cNvSpPr txBox="1"/>
          <p:nvPr/>
        </p:nvSpPr>
        <p:spPr>
          <a:xfrm>
            <a:off x="1126649" y="1340768"/>
            <a:ext cx="553998" cy="2246769"/>
          </a:xfrm>
          <a:prstGeom prst="rect">
            <a:avLst/>
          </a:prstGeom>
          <a:noFill/>
        </p:spPr>
        <p:txBody>
          <a:bodyPr vert="eaVert" wrap="none" rtlCol="0">
            <a:spAutoFit/>
          </a:bodyPr>
          <a:lstStyle/>
          <a:p>
            <a:r>
              <a:rPr kumimoji="1" lang="ja-JP" altLang="en-US" sz="2400" dirty="0" smtClean="0"/>
              <a:t>大腸菌培養準備</a:t>
            </a:r>
            <a:endParaRPr kumimoji="1" lang="ja-JP" altLang="en-US" sz="2400" dirty="0"/>
          </a:p>
        </p:txBody>
      </p:sp>
      <p:sp>
        <p:nvSpPr>
          <p:cNvPr id="12" name="テキスト ボックス 11"/>
          <p:cNvSpPr txBox="1"/>
          <p:nvPr/>
        </p:nvSpPr>
        <p:spPr>
          <a:xfrm>
            <a:off x="5613211" y="1466560"/>
            <a:ext cx="553998" cy="2163413"/>
          </a:xfrm>
          <a:prstGeom prst="rect">
            <a:avLst/>
          </a:prstGeom>
          <a:noFill/>
        </p:spPr>
        <p:txBody>
          <a:bodyPr vert="eaVert" wrap="none" rtlCol="0">
            <a:spAutoFit/>
          </a:bodyPr>
          <a:lstStyle/>
          <a:p>
            <a:r>
              <a:rPr kumimoji="1" lang="ja-JP" altLang="en-US" sz="2400" dirty="0" smtClean="0"/>
              <a:t>分離ゲルの構築</a:t>
            </a:r>
            <a:endParaRPr kumimoji="1" lang="en-US" altLang="ja-JP" sz="2400" dirty="0" smtClean="0"/>
          </a:p>
        </p:txBody>
      </p:sp>
      <p:sp>
        <p:nvSpPr>
          <p:cNvPr id="2" name="右大かっこ 1"/>
          <p:cNvSpPr/>
          <p:nvPr/>
        </p:nvSpPr>
        <p:spPr>
          <a:xfrm rot="5400000" flipV="1">
            <a:off x="2708817" y="3286928"/>
            <a:ext cx="676817" cy="136612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2622544" y="3929895"/>
            <a:ext cx="880369" cy="369332"/>
          </a:xfrm>
          <a:prstGeom prst="rect">
            <a:avLst/>
          </a:prstGeom>
          <a:noFill/>
        </p:spPr>
        <p:txBody>
          <a:bodyPr wrap="none" rtlCol="0">
            <a:spAutoFit/>
          </a:bodyPr>
          <a:lstStyle/>
          <a:p>
            <a:pPr algn="ctr"/>
            <a:r>
              <a:rPr lang="en-US" altLang="ja-JP" dirty="0"/>
              <a:t>3</a:t>
            </a:r>
            <a:r>
              <a:rPr kumimoji="1" lang="en-US" altLang="ja-JP" dirty="0" smtClean="0"/>
              <a:t>0</a:t>
            </a:r>
            <a:r>
              <a:rPr kumimoji="1" lang="ja-JP" altLang="en-US" dirty="0" smtClean="0"/>
              <a:t>分間</a:t>
            </a:r>
            <a:endParaRPr kumimoji="1" lang="ja-JP" altLang="en-US" dirty="0"/>
          </a:p>
        </p:txBody>
      </p:sp>
      <p:sp>
        <p:nvSpPr>
          <p:cNvPr id="13" name="テキスト ボックス 12"/>
          <p:cNvSpPr txBox="1"/>
          <p:nvPr/>
        </p:nvSpPr>
        <p:spPr>
          <a:xfrm>
            <a:off x="4871065" y="1392229"/>
            <a:ext cx="560346" cy="2873287"/>
          </a:xfrm>
          <a:prstGeom prst="rect">
            <a:avLst/>
          </a:prstGeom>
          <a:noFill/>
        </p:spPr>
        <p:txBody>
          <a:bodyPr vert="eaVert" wrap="none" rtlCol="0">
            <a:spAutoFit/>
          </a:bodyPr>
          <a:lstStyle/>
          <a:p>
            <a:r>
              <a:rPr kumimoji="1" lang="ja-JP" altLang="en-US" sz="2400" b="1" dirty="0" smtClean="0">
                <a:solidFill>
                  <a:srgbClr val="FF0000"/>
                </a:solidFill>
              </a:rPr>
              <a:t>大腸菌回収（</a:t>
            </a:r>
            <a:r>
              <a:rPr kumimoji="1" lang="en-US" altLang="ja-JP" sz="2400" b="1" dirty="0" smtClean="0">
                <a:solidFill>
                  <a:srgbClr val="FF0000"/>
                </a:solidFill>
              </a:rPr>
              <a:t>1</a:t>
            </a:r>
            <a:r>
              <a:rPr kumimoji="1" lang="ja-JP" altLang="en-US" sz="2400" b="1" dirty="0" smtClean="0">
                <a:solidFill>
                  <a:srgbClr val="FF0000"/>
                </a:solidFill>
              </a:rPr>
              <a:t>時間）</a:t>
            </a:r>
            <a:endParaRPr kumimoji="1" lang="ja-JP" altLang="en-US" sz="2400" b="1" dirty="0">
              <a:solidFill>
                <a:srgbClr val="FF0000"/>
              </a:solidFill>
            </a:endParaRPr>
          </a:p>
        </p:txBody>
      </p:sp>
      <p:sp>
        <p:nvSpPr>
          <p:cNvPr id="14" name="テキスト ボックス 13"/>
          <p:cNvSpPr txBox="1"/>
          <p:nvPr/>
        </p:nvSpPr>
        <p:spPr>
          <a:xfrm>
            <a:off x="6239217" y="1398243"/>
            <a:ext cx="560346" cy="2873287"/>
          </a:xfrm>
          <a:prstGeom prst="rect">
            <a:avLst/>
          </a:prstGeom>
          <a:noFill/>
        </p:spPr>
        <p:txBody>
          <a:bodyPr vert="eaVert" wrap="none" rtlCol="0">
            <a:spAutoFit/>
          </a:bodyPr>
          <a:lstStyle/>
          <a:p>
            <a:r>
              <a:rPr kumimoji="1" lang="ja-JP" altLang="en-US" sz="2400" b="1" dirty="0" smtClean="0">
                <a:solidFill>
                  <a:srgbClr val="FF0000"/>
                </a:solidFill>
              </a:rPr>
              <a:t>大腸</a:t>
            </a:r>
            <a:r>
              <a:rPr lang="ja-JP" altLang="en-US" sz="2400" b="1" dirty="0">
                <a:solidFill>
                  <a:srgbClr val="FF0000"/>
                </a:solidFill>
              </a:rPr>
              <a:t>菌回収</a:t>
            </a:r>
            <a:r>
              <a:rPr lang="ja-JP" altLang="en-US" sz="2400" b="1" dirty="0" smtClean="0">
                <a:solidFill>
                  <a:srgbClr val="FF0000"/>
                </a:solidFill>
              </a:rPr>
              <a:t>（</a:t>
            </a:r>
            <a:r>
              <a:rPr lang="en-US" altLang="ja-JP" sz="2400" b="1" dirty="0" smtClean="0">
                <a:solidFill>
                  <a:srgbClr val="FF0000"/>
                </a:solidFill>
              </a:rPr>
              <a:t>2</a:t>
            </a:r>
            <a:r>
              <a:rPr lang="ja-JP" altLang="en-US" sz="2400" b="1" dirty="0" smtClean="0">
                <a:solidFill>
                  <a:srgbClr val="FF0000"/>
                </a:solidFill>
              </a:rPr>
              <a:t>時間）</a:t>
            </a:r>
            <a:endParaRPr lang="ja-JP" altLang="en-US" sz="2400" b="1" dirty="0">
              <a:solidFill>
                <a:srgbClr val="FF0000"/>
              </a:solidFill>
            </a:endParaRPr>
          </a:p>
        </p:txBody>
      </p:sp>
      <p:sp>
        <p:nvSpPr>
          <p:cNvPr id="15" name="右大かっこ 14"/>
          <p:cNvSpPr/>
          <p:nvPr/>
        </p:nvSpPr>
        <p:spPr>
          <a:xfrm rot="5400000" flipV="1">
            <a:off x="3482646" y="3171366"/>
            <a:ext cx="581436" cy="2818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2933814" y="4501949"/>
            <a:ext cx="1268296" cy="369332"/>
          </a:xfrm>
          <a:prstGeom prst="rect">
            <a:avLst/>
          </a:prstGeom>
          <a:noFill/>
        </p:spPr>
        <p:txBody>
          <a:bodyPr wrap="none" rtlCol="0">
            <a:spAutoFit/>
          </a:bodyPr>
          <a:lstStyle/>
          <a:p>
            <a:r>
              <a:rPr lang="en-US" altLang="ja-JP" dirty="0" smtClean="0"/>
              <a:t>1</a:t>
            </a:r>
            <a:r>
              <a:rPr lang="ja-JP" altLang="en-US" dirty="0" smtClean="0"/>
              <a:t>時間</a:t>
            </a:r>
            <a:r>
              <a:rPr lang="en-US" altLang="ja-JP" dirty="0"/>
              <a:t>3</a:t>
            </a:r>
            <a:r>
              <a:rPr lang="en-US" altLang="ja-JP" dirty="0" smtClean="0"/>
              <a:t>0</a:t>
            </a:r>
            <a:r>
              <a:rPr lang="ja-JP" altLang="en-US" dirty="0" smtClean="0"/>
              <a:t>分</a:t>
            </a:r>
            <a:endParaRPr kumimoji="1" lang="ja-JP" altLang="en-US" dirty="0"/>
          </a:p>
        </p:txBody>
      </p:sp>
      <p:sp>
        <p:nvSpPr>
          <p:cNvPr id="20" name="右大かっこ 19"/>
          <p:cNvSpPr/>
          <p:nvPr/>
        </p:nvSpPr>
        <p:spPr>
          <a:xfrm rot="5400000" flipV="1">
            <a:off x="3881677" y="2805581"/>
            <a:ext cx="1153443" cy="412198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3444834" y="5147900"/>
            <a:ext cx="1268296" cy="369332"/>
          </a:xfrm>
          <a:prstGeom prst="rect">
            <a:avLst/>
          </a:prstGeom>
          <a:noFill/>
        </p:spPr>
        <p:txBody>
          <a:bodyPr wrap="none" rtlCol="0">
            <a:spAutoFit/>
          </a:bodyPr>
          <a:lstStyle/>
          <a:p>
            <a:r>
              <a:rPr lang="en-US" altLang="ja-JP" dirty="0" smtClean="0"/>
              <a:t>2</a:t>
            </a:r>
            <a:r>
              <a:rPr lang="ja-JP" altLang="en-US" dirty="0" smtClean="0"/>
              <a:t>時間</a:t>
            </a:r>
            <a:r>
              <a:rPr lang="en-US" altLang="ja-JP" dirty="0"/>
              <a:t>3</a:t>
            </a:r>
            <a:r>
              <a:rPr lang="en-US" altLang="ja-JP" dirty="0" smtClean="0"/>
              <a:t>0</a:t>
            </a:r>
            <a:r>
              <a:rPr lang="ja-JP" altLang="en-US" dirty="0" smtClean="0"/>
              <a:t>分</a:t>
            </a:r>
            <a:endParaRPr kumimoji="1" lang="ja-JP" altLang="en-US" dirty="0"/>
          </a:p>
        </p:txBody>
      </p:sp>
      <p:sp>
        <p:nvSpPr>
          <p:cNvPr id="24" name="テキスト ボックス 23"/>
          <p:cNvSpPr txBox="1"/>
          <p:nvPr/>
        </p:nvSpPr>
        <p:spPr>
          <a:xfrm>
            <a:off x="6801324" y="1468201"/>
            <a:ext cx="553998" cy="2163413"/>
          </a:xfrm>
          <a:prstGeom prst="rect">
            <a:avLst/>
          </a:prstGeom>
          <a:noFill/>
        </p:spPr>
        <p:txBody>
          <a:bodyPr vert="eaVert" wrap="none" rtlCol="0">
            <a:spAutoFit/>
          </a:bodyPr>
          <a:lstStyle/>
          <a:p>
            <a:r>
              <a:rPr kumimoji="1" lang="ja-JP" altLang="en-US" sz="2400" dirty="0" smtClean="0"/>
              <a:t>濃縮ゲルの構築</a:t>
            </a:r>
            <a:endParaRPr kumimoji="1" lang="en-US" altLang="ja-JP" sz="2400" dirty="0" smtClean="0"/>
          </a:p>
        </p:txBody>
      </p:sp>
      <p:sp>
        <p:nvSpPr>
          <p:cNvPr id="25" name="テキスト ボックス 24"/>
          <p:cNvSpPr txBox="1"/>
          <p:nvPr/>
        </p:nvSpPr>
        <p:spPr>
          <a:xfrm>
            <a:off x="8368158" y="1431523"/>
            <a:ext cx="553998" cy="3431389"/>
          </a:xfrm>
          <a:prstGeom prst="rect">
            <a:avLst/>
          </a:prstGeom>
          <a:noFill/>
        </p:spPr>
        <p:txBody>
          <a:bodyPr vert="eaVert" wrap="none" rtlCol="0">
            <a:spAutoFit/>
          </a:bodyPr>
          <a:lstStyle/>
          <a:p>
            <a:r>
              <a:rPr kumimoji="1" lang="ja-JP" altLang="en-US" sz="2400" dirty="0" smtClean="0"/>
              <a:t>寒天培地に大腸菌を撒く</a:t>
            </a:r>
            <a:endParaRPr kumimoji="1" lang="en-US" altLang="ja-JP" sz="2400" dirty="0" smtClean="0"/>
          </a:p>
        </p:txBody>
      </p:sp>
      <p:sp>
        <p:nvSpPr>
          <p:cNvPr id="21" name="テキスト ボックス 20"/>
          <p:cNvSpPr txBox="1"/>
          <p:nvPr/>
        </p:nvSpPr>
        <p:spPr>
          <a:xfrm>
            <a:off x="7695095" y="1412776"/>
            <a:ext cx="560346" cy="2873287"/>
          </a:xfrm>
          <a:prstGeom prst="rect">
            <a:avLst/>
          </a:prstGeom>
          <a:noFill/>
        </p:spPr>
        <p:txBody>
          <a:bodyPr vert="eaVert" wrap="none" rtlCol="0">
            <a:spAutoFit/>
          </a:bodyPr>
          <a:lstStyle/>
          <a:p>
            <a:r>
              <a:rPr kumimoji="1" lang="ja-JP" altLang="en-US" sz="2400" b="1" dirty="0" smtClean="0">
                <a:solidFill>
                  <a:srgbClr val="FF0000"/>
                </a:solidFill>
              </a:rPr>
              <a:t>大腸</a:t>
            </a:r>
            <a:r>
              <a:rPr lang="ja-JP" altLang="en-US" sz="2400" b="1" dirty="0">
                <a:solidFill>
                  <a:srgbClr val="FF0000"/>
                </a:solidFill>
              </a:rPr>
              <a:t>菌回収</a:t>
            </a:r>
            <a:r>
              <a:rPr lang="ja-JP" altLang="en-US" sz="2400" b="1" dirty="0" smtClean="0">
                <a:solidFill>
                  <a:srgbClr val="FF0000"/>
                </a:solidFill>
              </a:rPr>
              <a:t>（</a:t>
            </a:r>
            <a:r>
              <a:rPr lang="en-US" altLang="ja-JP" sz="2400" b="1" dirty="0" smtClean="0">
                <a:solidFill>
                  <a:srgbClr val="FF0000"/>
                </a:solidFill>
              </a:rPr>
              <a:t>3</a:t>
            </a:r>
            <a:r>
              <a:rPr lang="ja-JP" altLang="en-US" sz="2400" b="1" dirty="0" smtClean="0">
                <a:solidFill>
                  <a:srgbClr val="FF0000"/>
                </a:solidFill>
              </a:rPr>
              <a:t>時間）</a:t>
            </a:r>
            <a:endParaRPr lang="ja-JP" altLang="en-US" sz="2400" b="1" dirty="0">
              <a:solidFill>
                <a:srgbClr val="FF0000"/>
              </a:solidFill>
            </a:endParaRPr>
          </a:p>
        </p:txBody>
      </p:sp>
      <p:sp>
        <p:nvSpPr>
          <p:cNvPr id="23" name="右大かっこ 22"/>
          <p:cNvSpPr/>
          <p:nvPr/>
        </p:nvSpPr>
        <p:spPr>
          <a:xfrm rot="5400000" flipV="1">
            <a:off x="4325707" y="2257200"/>
            <a:ext cx="1738789" cy="566656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4095792" y="5651956"/>
            <a:ext cx="1268296" cy="369332"/>
          </a:xfrm>
          <a:prstGeom prst="rect">
            <a:avLst/>
          </a:prstGeom>
          <a:noFill/>
        </p:spPr>
        <p:txBody>
          <a:bodyPr wrap="none" rtlCol="0">
            <a:spAutoFit/>
          </a:bodyPr>
          <a:lstStyle/>
          <a:p>
            <a:r>
              <a:rPr lang="en-US" altLang="ja-JP" dirty="0"/>
              <a:t>3</a:t>
            </a:r>
            <a:r>
              <a:rPr lang="ja-JP" altLang="en-US" dirty="0" smtClean="0"/>
              <a:t>時間</a:t>
            </a:r>
            <a:r>
              <a:rPr lang="en-US" altLang="ja-JP" dirty="0"/>
              <a:t>3</a:t>
            </a:r>
            <a:r>
              <a:rPr lang="en-US" altLang="ja-JP" dirty="0" smtClean="0"/>
              <a:t>0</a:t>
            </a:r>
            <a:r>
              <a:rPr lang="ja-JP" altLang="en-US" dirty="0" smtClean="0"/>
              <a:t>分</a:t>
            </a:r>
            <a:endParaRPr kumimoji="1" lang="ja-JP" altLang="en-US" dirty="0"/>
          </a:p>
        </p:txBody>
      </p:sp>
    </p:spTree>
    <p:extLst>
      <p:ext uri="{BB962C8B-B14F-4D97-AF65-F5344CB8AC3E}">
        <p14:creationId xmlns:p14="http://schemas.microsoft.com/office/powerpoint/2010/main" val="3622728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9062</TotalTime>
  <Words>2641</Words>
  <Application>Microsoft Office PowerPoint</Application>
  <PresentationFormat>画面に合わせる (4:3)</PresentationFormat>
  <Paragraphs>544</Paragraphs>
  <Slides>58</Slides>
  <Notes>3</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58</vt:i4>
      </vt:variant>
    </vt:vector>
  </HeadingPairs>
  <TitlesOfParts>
    <vt:vector size="69" baseType="lpstr">
      <vt:lpstr>맑은 고딕</vt:lpstr>
      <vt:lpstr>ＭＳ Ｐゴシック</vt:lpstr>
      <vt:lpstr>ＭＳ ゴシック</vt:lpstr>
      <vt:lpstr>メイリオ</vt:lpstr>
      <vt:lpstr>平成明朝</vt:lpstr>
      <vt:lpstr>Arial</vt:lpstr>
      <vt:lpstr>Calibri</vt:lpstr>
      <vt:lpstr>Times</vt:lpstr>
      <vt:lpstr>Wingdings</vt:lpstr>
      <vt:lpstr>Office ​​テーマ</vt:lpstr>
      <vt:lpstr>ISIS/Draw Sketch</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kohanada</dc:creator>
  <cp:lastModifiedBy>花田耕介</cp:lastModifiedBy>
  <cp:revision>221</cp:revision>
  <cp:lastPrinted>2015-10-06T01:46:28Z</cp:lastPrinted>
  <dcterms:created xsi:type="dcterms:W3CDTF">2014-09-17T02:12:47Z</dcterms:created>
  <dcterms:modified xsi:type="dcterms:W3CDTF">2016-10-05T11:06:03Z</dcterms:modified>
</cp:coreProperties>
</file>